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98" r:id="rId2"/>
    <p:sldId id="279" r:id="rId3"/>
    <p:sldId id="280" r:id="rId4"/>
    <p:sldId id="286" r:id="rId5"/>
    <p:sldId id="291" r:id="rId6"/>
    <p:sldId id="288" r:id="rId7"/>
    <p:sldId id="296" r:id="rId8"/>
    <p:sldId id="293" r:id="rId9"/>
    <p:sldId id="295" r:id="rId10"/>
    <p:sldId id="297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7D02DB"/>
    <a:srgbClr val="8F00FF"/>
    <a:srgbClr val="FF7C78"/>
    <a:srgbClr val="ED3833"/>
    <a:srgbClr val="EED9FF"/>
    <a:srgbClr val="FFF2F5"/>
    <a:srgbClr val="FBB3C1"/>
    <a:srgbClr val="FFFFFF"/>
    <a:srgbClr val="ADDA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0F7CD3-E42C-47CB-B35A-27672BDF7E06}" v="1307" dt="2024-05-31T06:45:12.876"/>
    <p1510:client id="{C35E8505-05F1-4188-BA16-F63AE0FC96AE}" v="2249" dt="2024-05-31T07:17:42.4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4" d="100"/>
          <a:sy n="154" d="100"/>
        </p:scale>
        <p:origin x="111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514C4D-5C4F-42AF-842A-96C011535327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926041-3A16-4F7A-BBA9-400DFAAC5F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385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926041-3A16-4F7A-BBA9-400DFAAC5F83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919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6967-96B6-47F9-BEF7-899C0338F779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568C9-4A46-43B8-AEB4-C26300767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909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6967-96B6-47F9-BEF7-899C0338F779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568C9-4A46-43B8-AEB4-C26300767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425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6967-96B6-47F9-BEF7-899C0338F779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568C9-4A46-43B8-AEB4-C26300767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50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6967-96B6-47F9-BEF7-899C0338F779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568C9-4A46-43B8-AEB4-C26300767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3963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6967-96B6-47F9-BEF7-899C0338F779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568C9-4A46-43B8-AEB4-C26300767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5703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6967-96B6-47F9-BEF7-899C0338F779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568C9-4A46-43B8-AEB4-C26300767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756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6967-96B6-47F9-BEF7-899C0338F779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568C9-4A46-43B8-AEB4-C26300767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8815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6967-96B6-47F9-BEF7-899C0338F779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568C9-4A46-43B8-AEB4-C26300767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534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6967-96B6-47F9-BEF7-899C0338F779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568C9-4A46-43B8-AEB4-C26300767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524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6967-96B6-47F9-BEF7-899C0338F779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568C9-4A46-43B8-AEB4-C26300767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890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6967-96B6-47F9-BEF7-899C0338F779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568C9-4A46-43B8-AEB4-C26300767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091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B6967-96B6-47F9-BEF7-899C0338F779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F568C9-4A46-43B8-AEB4-C26300767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28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12" Type="http://schemas.openxmlformats.org/officeDocument/2006/relationships/image" Target="../media/image3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4.png"/><Relationship Id="rId5" Type="http://schemas.openxmlformats.org/officeDocument/2006/relationships/image" Target="../media/image4.png"/><Relationship Id="rId10" Type="http://schemas.openxmlformats.org/officeDocument/2006/relationships/image" Target="../media/image33.png"/><Relationship Id="rId4" Type="http://schemas.openxmlformats.org/officeDocument/2006/relationships/image" Target="../media/image3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3" Type="http://schemas.openxmlformats.org/officeDocument/2006/relationships/image" Target="../media/image5.pn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4.png"/><Relationship Id="rId15" Type="http://schemas.openxmlformats.org/officeDocument/2006/relationships/image" Target="../media/image19.svg"/><Relationship Id="rId10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13.sv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4.png"/><Relationship Id="rId10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5.png"/><Relationship Id="rId7" Type="http://schemas.openxmlformats.org/officeDocument/2006/relationships/image" Target="../media/image28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снимок экрана, шаблон, черный, серый&#10;&#10;Автоматически созданное описание">
            <a:extLst>
              <a:ext uri="{FF2B5EF4-FFF2-40B4-BE49-F238E27FC236}">
                <a16:creationId xmlns:a16="http://schemas.microsoft.com/office/drawing/2014/main" id="{CAE3DDF7-07C6-32CF-E03A-74156BCB4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4163" y="-50968"/>
            <a:ext cx="10281103" cy="7378577"/>
          </a:xfrm>
          <a:prstGeom prst="rect">
            <a:avLst/>
          </a:prstGeom>
        </p:spPr>
      </p:pic>
      <p:sp>
        <p:nvSpPr>
          <p:cNvPr id="4" name="Текст 2">
            <a:extLst>
              <a:ext uri="{FF2B5EF4-FFF2-40B4-BE49-F238E27FC236}">
                <a16:creationId xmlns:a16="http://schemas.microsoft.com/office/drawing/2014/main" id="{6863CA9C-F1C4-22E3-A14A-BBCED3104C92}"/>
              </a:ext>
            </a:extLst>
          </p:cNvPr>
          <p:cNvSpPr txBox="1"/>
          <p:nvPr/>
        </p:nvSpPr>
        <p:spPr>
          <a:xfrm>
            <a:off x="1225590" y="1511552"/>
            <a:ext cx="4711944" cy="2592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8" tIns="45718" rIns="45718" bIns="45718" anchor="ctr">
            <a:noAutofit/>
          </a:bodyPr>
          <a:lstStyle/>
          <a:p>
            <a:pPr defTabSz="877822">
              <a:defRPr sz="69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pPr>
            <a:endParaRPr lang="ru-RU" sz="5000"/>
          </a:p>
        </p:txBody>
      </p:sp>
      <p:sp>
        <p:nvSpPr>
          <p:cNvPr id="12" name="Заголовок 1"/>
          <p:cNvSpPr>
            <a:spLocks noGrp="1"/>
          </p:cNvSpPr>
          <p:nvPr>
            <p:ph type="ctrTitle"/>
          </p:nvPr>
        </p:nvSpPr>
        <p:spPr>
          <a:xfrm>
            <a:off x="1041008" y="2621954"/>
            <a:ext cx="6930684" cy="1725141"/>
          </a:xfrm>
        </p:spPr>
        <p:txBody>
          <a:bodyPr>
            <a:noAutofit/>
          </a:bodyPr>
          <a:lstStyle/>
          <a:p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MedConnect</a:t>
            </a:r>
            <a:br>
              <a:rPr lang="ru-RU" b="1" dirty="0">
                <a:latin typeface="Georgia" panose="02040502050405020303" pitchFamily="18" charset="0"/>
              </a:rPr>
            </a:br>
            <a:r>
              <a:rPr lang="ru-RU" sz="2400" dirty="0">
                <a:solidFill>
                  <a:schemeClr val="bg1"/>
                </a:solidFill>
                <a:latin typeface="Georgia" panose="02040502050405020303" pitchFamily="18" charset="0"/>
              </a:rPr>
              <a:t>- </a:t>
            </a:r>
            <a:r>
              <a:rPr lang="ru-RU" sz="2000" dirty="0">
                <a:solidFill>
                  <a:schemeClr val="bg1"/>
                </a:solidFill>
                <a:latin typeface="Georgia" panose="02040502050405020303" pitchFamily="18" charset="0"/>
              </a:rPr>
              <a:t>приложение для поиска лекарств-дженериков и поиска лекарственных препаратов по вашим симптомам</a:t>
            </a:r>
            <a:br>
              <a:rPr lang="ru-RU" sz="4400" dirty="0">
                <a:latin typeface="Georgia" panose="02040502050405020303" pitchFamily="18" charset="0"/>
              </a:rPr>
            </a:br>
            <a:endParaRPr lang="ru-RU" b="1" dirty="0">
              <a:solidFill>
                <a:srgbClr val="ED3833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86" y="196993"/>
            <a:ext cx="1998881" cy="93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 descr="Изображение выглядит как черный, темнота">
            <a:extLst>
              <a:ext uri="{FF2B5EF4-FFF2-40B4-BE49-F238E27FC236}">
                <a16:creationId xmlns:a16="http://schemas.microsoft.com/office/drawing/2014/main" id="{C71591AA-9F21-0125-5D55-7C82AD0A35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203" y="166838"/>
            <a:ext cx="2968331" cy="964928"/>
          </a:xfrm>
          <a:prstGeom prst="rect">
            <a:avLst/>
          </a:prstGeom>
        </p:spPr>
      </p:pic>
      <p:pic>
        <p:nvPicPr>
          <p:cNvPr id="3" name="Рисунок 2" descr="Изображение выглядит как текст, Шрифт, снимок экрана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D0CB3224-A30A-737B-320B-03867DBA68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667" y="166838"/>
            <a:ext cx="2573060" cy="96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621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6FE38B4-CCC3-5C6F-2A06-BEE6F0CA6A94}"/>
              </a:ext>
            </a:extLst>
          </p:cNvPr>
          <p:cNvGrpSpPr/>
          <p:nvPr/>
        </p:nvGrpSpPr>
        <p:grpSpPr>
          <a:xfrm>
            <a:off x="-19000" y="536717"/>
            <a:ext cx="4590999" cy="174648"/>
            <a:chOff x="0" y="692501"/>
            <a:chExt cx="2624903" cy="97077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27EF9EFC-18C6-D78F-A136-2170C155DC9D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3F208CE8-E48B-A174-9E94-5BC223131363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3A2B6F7E-21FD-83AE-F39B-22D30630ABC7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5CF9F7D1-7BF3-EA03-B5FD-E43A082B9DF0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6BBF0A27-944E-3E60-A404-425DB025F9D2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pic>
        <p:nvPicPr>
          <p:cNvPr id="3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76" y="5768915"/>
            <a:ext cx="1669362" cy="819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F909D79-6D80-B7F7-0F44-55969A2C18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5373216"/>
            <a:ext cx="1633955" cy="128753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-7816" y="44016"/>
            <a:ext cx="4788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Внешние консультанты</a:t>
            </a:r>
          </a:p>
        </p:txBody>
      </p:sp>
      <p:pic>
        <p:nvPicPr>
          <p:cNvPr id="3" name="Рисунок 2" descr="Изображение выглядит как черный, темнота">
            <a:extLst>
              <a:ext uri="{FF2B5EF4-FFF2-40B4-BE49-F238E27FC236}">
                <a16:creationId xmlns:a16="http://schemas.microsoft.com/office/drawing/2014/main" id="{99092D1C-9627-329E-E6E9-1FA547E06A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711" y="5768915"/>
            <a:ext cx="2376264" cy="772462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екст, Шрифт, снимок экрана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21C12E3B-9D48-931F-13E0-A426C5173A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5691931"/>
            <a:ext cx="2164012" cy="811530"/>
          </a:xfrm>
          <a:prstGeom prst="rect">
            <a:avLst/>
          </a:prstGeom>
        </p:spPr>
      </p:pic>
      <p:sp>
        <p:nvSpPr>
          <p:cNvPr id="10" name="Равнобедренный треугольник 9">
            <a:extLst>
              <a:ext uri="{FF2B5EF4-FFF2-40B4-BE49-F238E27FC236}">
                <a16:creationId xmlns:a16="http://schemas.microsoft.com/office/drawing/2014/main" id="{6805AA94-A2C3-2760-FD47-965C3E2147C8}"/>
              </a:ext>
            </a:extLst>
          </p:cNvPr>
          <p:cNvSpPr/>
          <p:nvPr/>
        </p:nvSpPr>
        <p:spPr>
          <a:xfrm>
            <a:off x="1849724" y="2447416"/>
            <a:ext cx="409037" cy="390763"/>
          </a:xfrm>
          <a:prstGeom prst="triangl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3E5F159-ACB3-DCB4-3615-5CF3061618C3}"/>
              </a:ext>
            </a:extLst>
          </p:cNvPr>
          <p:cNvSpPr/>
          <p:nvPr/>
        </p:nvSpPr>
        <p:spPr>
          <a:xfrm>
            <a:off x="265386" y="1597856"/>
            <a:ext cx="1778680" cy="3394161"/>
          </a:xfrm>
          <a:prstGeom prst="rect">
            <a:avLst/>
          </a:prstGeom>
          <a:ln>
            <a:noFill/>
          </a:ln>
          <a:effectLst>
            <a:outerShdw blurRad="177800" dist="38100" dir="2700000" sx="103000" sy="103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5" name="Рисунок 14" descr="Изображение выглядит как одежда, человек, Человеческое лицо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D02AFF18-8BFB-3B14-DF51-67868554E05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25" t="18783" r="31757" b="38985"/>
          <a:stretch/>
        </p:blipFill>
        <p:spPr>
          <a:xfrm>
            <a:off x="270083" y="1014342"/>
            <a:ext cx="1778680" cy="20590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03DD32A-A129-D705-E1FE-6BA9179BCC0F}"/>
              </a:ext>
            </a:extLst>
          </p:cNvPr>
          <p:cNvSpPr txBox="1"/>
          <p:nvPr/>
        </p:nvSpPr>
        <p:spPr>
          <a:xfrm>
            <a:off x="270082" y="3220218"/>
            <a:ext cx="10737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0070C0"/>
                </a:solidFill>
                <a:latin typeface="Montserrat Black" pitchFamily="2" charset="-52"/>
              </a:rPr>
              <a:t>Трекер</a:t>
            </a:r>
          </a:p>
        </p:txBody>
      </p:sp>
      <p:sp>
        <p:nvSpPr>
          <p:cNvPr id="18" name="Равнобедренный треугольник 17">
            <a:extLst>
              <a:ext uri="{FF2B5EF4-FFF2-40B4-BE49-F238E27FC236}">
                <a16:creationId xmlns:a16="http://schemas.microsoft.com/office/drawing/2014/main" id="{658BC40C-0C01-9B42-7F01-8BB25160EFB9}"/>
              </a:ext>
            </a:extLst>
          </p:cNvPr>
          <p:cNvSpPr/>
          <p:nvPr/>
        </p:nvSpPr>
        <p:spPr>
          <a:xfrm>
            <a:off x="5020799" y="2407895"/>
            <a:ext cx="412529" cy="394099"/>
          </a:xfrm>
          <a:prstGeom prst="triangl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4C49C4A-EEF0-03AF-678C-5C1EF7B84042}"/>
              </a:ext>
            </a:extLst>
          </p:cNvPr>
          <p:cNvSpPr/>
          <p:nvPr/>
        </p:nvSpPr>
        <p:spPr>
          <a:xfrm>
            <a:off x="3507090" y="1677783"/>
            <a:ext cx="1793865" cy="3344202"/>
          </a:xfrm>
          <a:prstGeom prst="rect">
            <a:avLst/>
          </a:prstGeom>
          <a:ln>
            <a:noFill/>
          </a:ln>
          <a:effectLst>
            <a:outerShdw blurRad="177800" dist="38100" dir="2700000" sx="103000" sy="103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BB0F3C-28F8-C2E7-0E60-D5FE24280DE8}"/>
              </a:ext>
            </a:extLst>
          </p:cNvPr>
          <p:cNvSpPr txBox="1"/>
          <p:nvPr/>
        </p:nvSpPr>
        <p:spPr>
          <a:xfrm>
            <a:off x="3480730" y="3157852"/>
            <a:ext cx="1846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0070C0"/>
                </a:solidFill>
                <a:latin typeface="Montserrat Black" pitchFamily="2" charset="-52"/>
              </a:rPr>
              <a:t>Доктор медицинских наук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525E24-BEBD-56DA-A147-DF8EE9229EBF}"/>
              </a:ext>
            </a:extLst>
          </p:cNvPr>
          <p:cNvSpPr txBox="1"/>
          <p:nvPr/>
        </p:nvSpPr>
        <p:spPr>
          <a:xfrm>
            <a:off x="3507090" y="3560073"/>
            <a:ext cx="172330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Montserrat" pitchFamily="2" charset="-52"/>
              </a:rPr>
              <a:t>российский учёный, специалист в области лучевой диагностики, член-корреспондент РАН</a:t>
            </a:r>
            <a:endParaRPr lang="en-GB" sz="1100" dirty="0">
              <a:latin typeface="Montserrat" pitchFamily="2" charset="-52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E5C0B74-09A7-0717-C347-62B5A732175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3906"/>
          <a:stretch/>
        </p:blipFill>
        <p:spPr>
          <a:xfrm>
            <a:off x="3508289" y="1001174"/>
            <a:ext cx="1792144" cy="2076629"/>
          </a:xfrm>
          <a:prstGeom prst="rect">
            <a:avLst/>
          </a:prstGeom>
        </p:spPr>
      </p:pic>
      <p:sp>
        <p:nvSpPr>
          <p:cNvPr id="24" name="Равнобедренный треугольник 23">
            <a:extLst>
              <a:ext uri="{FF2B5EF4-FFF2-40B4-BE49-F238E27FC236}">
                <a16:creationId xmlns:a16="http://schemas.microsoft.com/office/drawing/2014/main" id="{05534DDE-0A07-214C-663A-AB66042CED3A}"/>
              </a:ext>
            </a:extLst>
          </p:cNvPr>
          <p:cNvSpPr/>
          <p:nvPr/>
        </p:nvSpPr>
        <p:spPr>
          <a:xfrm>
            <a:off x="8220921" y="2371580"/>
            <a:ext cx="413574" cy="393102"/>
          </a:xfrm>
          <a:prstGeom prst="triangl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F467C580-5691-E24C-6123-050834885483}"/>
              </a:ext>
            </a:extLst>
          </p:cNvPr>
          <p:cNvSpPr/>
          <p:nvPr/>
        </p:nvSpPr>
        <p:spPr>
          <a:xfrm>
            <a:off x="6657219" y="1609905"/>
            <a:ext cx="1798410" cy="3344201"/>
          </a:xfrm>
          <a:prstGeom prst="rect">
            <a:avLst/>
          </a:prstGeom>
          <a:ln>
            <a:noFill/>
          </a:ln>
          <a:effectLst>
            <a:outerShdw blurRad="177800" dist="38100" dir="2700000" sx="103000" sy="103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1DEDFB3-8F15-CF90-B982-8EF9A2D17014}"/>
              </a:ext>
            </a:extLst>
          </p:cNvPr>
          <p:cNvSpPr txBox="1"/>
          <p:nvPr/>
        </p:nvSpPr>
        <p:spPr>
          <a:xfrm>
            <a:off x="6654819" y="3134366"/>
            <a:ext cx="1707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0070C0"/>
                </a:solidFill>
                <a:latin typeface="Montserrat Black" pitchFamily="2" charset="-52"/>
              </a:rPr>
              <a:t>Финансовый эксперт</a:t>
            </a:r>
            <a:r>
              <a:rPr lang="en-GB" sz="1200" dirty="0">
                <a:solidFill>
                  <a:srgbClr val="0070C0"/>
                </a:solidFill>
                <a:latin typeface="Montserrat Black" pitchFamily="2" charset="-52"/>
              </a:rPr>
              <a:t>/</a:t>
            </a:r>
            <a:r>
              <a:rPr lang="ru-RU" sz="1200" dirty="0">
                <a:solidFill>
                  <a:srgbClr val="0070C0"/>
                </a:solidFill>
                <a:latin typeface="Montserrat Black" pitchFamily="2" charset="-52"/>
              </a:rPr>
              <a:t>юрист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45F66B6-64EF-899D-C8A4-A4E76722080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829" t="19053" r="9066" b="8341"/>
          <a:stretch/>
        </p:blipFill>
        <p:spPr>
          <a:xfrm>
            <a:off x="6654819" y="967634"/>
            <a:ext cx="1796685" cy="211780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7617AF4-8103-FD98-5D5D-18B7BF6A2EAC}"/>
              </a:ext>
            </a:extLst>
          </p:cNvPr>
          <p:cNvSpPr txBox="1"/>
          <p:nvPr/>
        </p:nvSpPr>
        <p:spPr>
          <a:xfrm>
            <a:off x="234926" y="3462672"/>
            <a:ext cx="1936533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latin typeface="Montserrat" pitchFamily="2" charset="-52"/>
              </a:rPr>
              <a:t>Сертифицированный тьютор</a:t>
            </a:r>
          </a:p>
          <a:p>
            <a:r>
              <a:rPr lang="ru-RU" sz="1050" dirty="0">
                <a:latin typeface="Montserrat" pitchFamily="2" charset="-52"/>
              </a:rPr>
              <a:t>Нидерландского института маркетинга (NIMA).</a:t>
            </a:r>
          </a:p>
          <a:p>
            <a:r>
              <a:rPr lang="ru-RU" sz="1050" dirty="0">
                <a:latin typeface="Montserrat" pitchFamily="2" charset="-52"/>
              </a:rPr>
              <a:t>Сертифицированный</a:t>
            </a:r>
          </a:p>
          <a:p>
            <a:r>
              <a:rPr lang="ru-RU" sz="1050" dirty="0">
                <a:latin typeface="Montserrat" pitchFamily="2" charset="-52"/>
              </a:rPr>
              <a:t>специалист по управлению проектами (PMI PMBOK)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1D5D23A-0C13-56F5-4198-83AE5370B233}"/>
              </a:ext>
            </a:extLst>
          </p:cNvPr>
          <p:cNvSpPr txBox="1"/>
          <p:nvPr/>
        </p:nvSpPr>
        <p:spPr>
          <a:xfrm>
            <a:off x="6646725" y="3550993"/>
            <a:ext cx="1878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Montserrat" pitchFamily="2" charset="-52"/>
              </a:rPr>
              <a:t>Основатель </a:t>
            </a:r>
            <a:r>
              <a:rPr lang="en-GB" sz="1200" dirty="0" err="1">
                <a:latin typeface="Montserrat" pitchFamily="2" charset="-52"/>
              </a:rPr>
              <a:t>BeeFee</a:t>
            </a:r>
            <a:r>
              <a:rPr lang="en-GB" sz="1200" dirty="0">
                <a:latin typeface="Montserrat" pitchFamily="2" charset="-52"/>
              </a:rPr>
              <a:t> Consulting</a:t>
            </a:r>
            <a:endParaRPr lang="ru-RU" sz="1200" dirty="0">
              <a:latin typeface="Montserrat" pitchFamily="2" charset="-52"/>
            </a:endParaRP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90378A7B-5368-22F2-A4BE-B9669283CCB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982" t="15390" r="22457" b="35682"/>
          <a:stretch/>
        </p:blipFill>
        <p:spPr>
          <a:xfrm>
            <a:off x="265595" y="1001967"/>
            <a:ext cx="1785568" cy="207093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AC053BD-0BCA-D37D-2951-28EA707731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9561" y="1001174"/>
            <a:ext cx="1837249" cy="2059050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0B83108-1578-CED9-B84D-88169413DBD0}"/>
              </a:ext>
            </a:extLst>
          </p:cNvPr>
          <p:cNvSpPr/>
          <p:nvPr/>
        </p:nvSpPr>
        <p:spPr>
          <a:xfrm>
            <a:off x="1093798" y="2837573"/>
            <a:ext cx="1163405" cy="332478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bg1"/>
                </a:solidFill>
                <a:latin typeface="Montserrat" pitchFamily="2" charset="-52"/>
              </a:rPr>
              <a:t>Петр Невоструев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2441A98-2BDB-7A47-EE93-B9C6BA5DAE4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13291"/>
          <a:stretch/>
        </p:blipFill>
        <p:spPr>
          <a:xfrm>
            <a:off x="3510053" y="1016472"/>
            <a:ext cx="1790380" cy="2073720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1FEA4FD1-D8BB-1E1F-378E-06C797D26B8C}"/>
              </a:ext>
            </a:extLst>
          </p:cNvPr>
          <p:cNvSpPr/>
          <p:nvPr/>
        </p:nvSpPr>
        <p:spPr>
          <a:xfrm>
            <a:off x="4330808" y="2803581"/>
            <a:ext cx="1101584" cy="275669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bg1"/>
                </a:solidFill>
                <a:latin typeface="Montserrat" pitchFamily="2" charset="-52"/>
              </a:rPr>
              <a:t>Серова Наталья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B5010899-0DA7-3073-DF3B-4255CCF9C9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46877" y="971206"/>
            <a:ext cx="1815278" cy="2113747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30DB24C2-A29B-1435-4C54-BA20523489EE}"/>
              </a:ext>
            </a:extLst>
          </p:cNvPr>
          <p:cNvSpPr/>
          <p:nvPr/>
        </p:nvSpPr>
        <p:spPr>
          <a:xfrm>
            <a:off x="7480935" y="2768071"/>
            <a:ext cx="1156544" cy="31688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Montserrat" pitchFamily="2" charset="-52"/>
              </a:rPr>
              <a:t>Косач Максим</a:t>
            </a:r>
          </a:p>
        </p:txBody>
      </p:sp>
    </p:spTree>
    <p:extLst>
      <p:ext uri="{BB962C8B-B14F-4D97-AF65-F5344CB8AC3E}">
        <p14:creationId xmlns:p14="http://schemas.microsoft.com/office/powerpoint/2010/main" val="456042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Изображение выглядит как снимок экрана, шаблон, черный, серый&#10;&#10;Автоматически созданное описание">
            <a:extLst>
              <a:ext uri="{FF2B5EF4-FFF2-40B4-BE49-F238E27FC236}">
                <a16:creationId xmlns:a16="http://schemas.microsoft.com/office/drawing/2014/main" id="{B9264894-35FB-34E6-2E00-E0459A5A2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5029" y="-1"/>
            <a:ext cx="10281103" cy="7378577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снимок экрана, Прямоугольник,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0F9F43C5-5E64-26B2-AFF6-24E8AD682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4174" y="2532592"/>
            <a:ext cx="1792818" cy="1766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Изображение выглядит как снимок экрана, Прямоугольник,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7BB27089-FC2D-0726-9EE4-7515B7712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3716" y="2532592"/>
            <a:ext cx="1792818" cy="1766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64A05E-4CD0-D494-CAC7-B1578511A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7855"/>
            <a:ext cx="3328048" cy="100475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Montserrat Black"/>
              </a:rPr>
              <a:t>Контакты:</a:t>
            </a:r>
          </a:p>
        </p:txBody>
      </p:sp>
      <p:pic>
        <p:nvPicPr>
          <p:cNvPr id="5" name="Рисунок 4" descr="Изображение выглядит как круг&#10;&#10;Автоматически созданное описание">
            <a:extLst>
              <a:ext uri="{FF2B5EF4-FFF2-40B4-BE49-F238E27FC236}">
                <a16:creationId xmlns:a16="http://schemas.microsoft.com/office/drawing/2014/main" id="{6C6402AE-2C6F-CE88-5B81-154BB6C2D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633" y="2040466"/>
            <a:ext cx="2650067" cy="2650067"/>
          </a:xfrm>
          <a:prstGeom prst="rect">
            <a:avLst/>
          </a:prstGeom>
        </p:spPr>
      </p:pic>
      <p:pic>
        <p:nvPicPr>
          <p:cNvPr id="7" name="Рисунок 6" descr="Телефонная трубка со сплошной заливкой">
            <a:extLst>
              <a:ext uri="{FF2B5EF4-FFF2-40B4-BE49-F238E27FC236}">
                <a16:creationId xmlns:a16="http://schemas.microsoft.com/office/drawing/2014/main" id="{963224B8-0C79-34C0-87F8-F55C501ECD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67225" y="4472517"/>
            <a:ext cx="685800" cy="685800"/>
          </a:xfrm>
          <a:prstGeom prst="rect">
            <a:avLst/>
          </a:prstGeom>
        </p:spPr>
      </p:pic>
      <p:pic>
        <p:nvPicPr>
          <p:cNvPr id="9" name="Рисунок 8" descr="Изображение выглядит как треугольник, линия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3CEC1B7C-61A5-401C-7B8F-B78F10C91A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5134" y="4403656"/>
            <a:ext cx="850901" cy="8288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3860F70-6100-2806-28DA-30C0B2ECF8BE}"/>
              </a:ext>
            </a:extLst>
          </p:cNvPr>
          <p:cNvSpPr txBox="1"/>
          <p:nvPr/>
        </p:nvSpPr>
        <p:spPr>
          <a:xfrm>
            <a:off x="455083" y="4878916"/>
            <a:ext cx="2300816" cy="7155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100" err="1">
                <a:solidFill>
                  <a:schemeClr val="bg1"/>
                </a:solidFill>
                <a:latin typeface="Montserrat Black"/>
                <a:cs typeface="Calibri"/>
              </a:rPr>
              <a:t>Урих</a:t>
            </a:r>
            <a:r>
              <a:rPr lang="ru-RU" sz="2100">
                <a:solidFill>
                  <a:schemeClr val="bg1"/>
                </a:solidFill>
                <a:latin typeface="Montserrat Black"/>
                <a:cs typeface="Calibri"/>
              </a:rPr>
              <a:t> Евгения Максимовна</a:t>
            </a:r>
            <a:endParaRPr lang="ru-RU" sz="2100">
              <a:solidFill>
                <a:schemeClr val="bg1"/>
              </a:solidFill>
              <a:latin typeface="Montserrat Black"/>
            </a:endParaRPr>
          </a:p>
        </p:txBody>
      </p:sp>
      <p:pic>
        <p:nvPicPr>
          <p:cNvPr id="20" name="Рисунок 19" descr="Изображение выглядит как Графика, снимок экрана, Цвет электрик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4F4DD660-C597-4118-A930-00B7C341C6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4133" y="2632877"/>
            <a:ext cx="1618193" cy="1571079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Прямоугольник, прямоугольный, шаблон, Цвет электрик&#10;&#10;Автоматически созданное описание">
            <a:extLst>
              <a:ext uri="{FF2B5EF4-FFF2-40B4-BE49-F238E27FC236}">
                <a16:creationId xmlns:a16="http://schemas.microsoft.com/office/drawing/2014/main" id="{E23FFC4D-A330-F4A7-5BEC-A1E932A589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08967" y="2636951"/>
            <a:ext cx="1607609" cy="1562931"/>
          </a:xfrm>
          <a:prstGeom prst="rect">
            <a:avLst/>
          </a:prstGeom>
        </p:spPr>
      </p:pic>
      <p:pic>
        <p:nvPicPr>
          <p:cNvPr id="4" name="Рисунок 3" descr="Изображение выглядит как человек, одежда, Человеческое лицо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69A14A8A-43DF-BAC1-25B3-4E0320B255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0135" y="2091506"/>
            <a:ext cx="2536722" cy="252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6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ru-RU" sz="2400">
                <a:solidFill>
                  <a:srgbClr val="8F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>
              <a:solidFill>
                <a:srgbClr val="8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6FE38B4-CCC3-5C6F-2A06-BEE6F0CA6A94}"/>
              </a:ext>
            </a:extLst>
          </p:cNvPr>
          <p:cNvGrpSpPr/>
          <p:nvPr/>
        </p:nvGrpSpPr>
        <p:grpSpPr>
          <a:xfrm>
            <a:off x="-2918" y="540421"/>
            <a:ext cx="3794538" cy="144016"/>
            <a:chOff x="0" y="692501"/>
            <a:chExt cx="2624903" cy="97077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27EF9EFC-18C6-D78F-A136-2170C155DC9D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3F208CE8-E48B-A174-9E94-5BC223131363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3A2B6F7E-21FD-83AE-F39B-22D30630ABC7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5CF9F7D1-7BF3-EA03-B5FD-E43A082B9DF0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6BBF0A27-944E-3E60-A404-425DB025F9D2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pic>
        <p:nvPicPr>
          <p:cNvPr id="3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76" y="5810649"/>
            <a:ext cx="1584382" cy="778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F909D79-6D80-B7F7-0F44-55969A2C18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5517232"/>
            <a:ext cx="1451191" cy="114352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5169" y="57735"/>
            <a:ext cx="2304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Проблемы</a:t>
            </a:r>
          </a:p>
        </p:txBody>
      </p:sp>
      <p:pic>
        <p:nvPicPr>
          <p:cNvPr id="10" name="Рисунок 9" descr="Изображение выглядит как черный, темнота">
            <a:extLst>
              <a:ext uri="{FF2B5EF4-FFF2-40B4-BE49-F238E27FC236}">
                <a16:creationId xmlns:a16="http://schemas.microsoft.com/office/drawing/2014/main" id="{C20F1033-FCC8-4E2E-3D71-4D8E045E07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728" y="5771823"/>
            <a:ext cx="2380037" cy="773689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екст, Шрифт, снимок экрана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FDC9DECA-D38A-542D-EEA5-053344CFA6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036" y="5778438"/>
            <a:ext cx="2092005" cy="784527"/>
          </a:xfrm>
          <a:prstGeom prst="rect">
            <a:avLst/>
          </a:prstGeom>
        </p:spPr>
      </p:pic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60300CB8-6215-A290-EF4E-9952934D217D}"/>
              </a:ext>
            </a:extLst>
          </p:cNvPr>
          <p:cNvSpPr/>
          <p:nvPr/>
        </p:nvSpPr>
        <p:spPr>
          <a:xfrm>
            <a:off x="190805" y="1088222"/>
            <a:ext cx="3229067" cy="3312849"/>
          </a:xfrm>
          <a:prstGeom prst="roundRect">
            <a:avLst/>
          </a:prstGeom>
          <a:solidFill>
            <a:schemeClr val="accent1">
              <a:lumMod val="40000"/>
              <a:lumOff val="60000"/>
              <a:alpha val="48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 rtl="0" eaLnBrk="1" fontAlgn="ctr" latinLnBrk="0" hangingPunct="1">
              <a:spcBef>
                <a:spcPts val="0"/>
              </a:spcBef>
              <a:spcAft>
                <a:spcPts val="0"/>
              </a:spcAft>
              <a:buClrTx/>
              <a:buSzPts val="2800"/>
              <a:buNone/>
            </a:pPr>
            <a:endParaRPr lang="ru-RU" sz="1400" b="1" i="0" u="none" strike="noStrike" kern="1200" spc="3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 marL="0" indent="0" algn="ctr" rtl="0" eaLnBrk="1" fontAlgn="ctr" latinLnBrk="0" hangingPunct="1">
              <a:spcBef>
                <a:spcPts val="0"/>
              </a:spcBef>
              <a:spcAft>
                <a:spcPts val="0"/>
              </a:spcAft>
              <a:buClrTx/>
              <a:buSzPts val="2800"/>
              <a:buNone/>
            </a:pPr>
            <a:endParaRPr lang="ru-RU" sz="1400" b="1" spc="3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0" indent="0" algn="ctr" rtl="0" eaLnBrk="1" fontAlgn="ctr" latinLnBrk="0" hangingPunct="1">
              <a:spcBef>
                <a:spcPts val="0"/>
              </a:spcBef>
              <a:spcAft>
                <a:spcPts val="0"/>
              </a:spcAft>
              <a:buClrTx/>
              <a:buSzPts val="2800"/>
              <a:buNone/>
            </a:pPr>
            <a:endParaRPr lang="ru-RU" sz="1400" b="1" i="0" u="none" strike="noStrike" kern="1200" spc="3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 marL="0" indent="0" algn="ctr" rtl="0" eaLnBrk="1" fontAlgn="ctr" latinLnBrk="0" hangingPunct="1">
              <a:spcBef>
                <a:spcPts val="0"/>
              </a:spcBef>
              <a:spcAft>
                <a:spcPts val="0"/>
              </a:spcAft>
              <a:buClrTx/>
              <a:buSzPts val="2800"/>
              <a:buNone/>
            </a:pPr>
            <a:endParaRPr lang="ru-RU" sz="1400" b="1" spc="3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0" indent="0" algn="ctr" rtl="0" eaLnBrk="1" fontAlgn="ctr" latinLnBrk="0" hangingPunct="1">
              <a:spcBef>
                <a:spcPts val="0"/>
              </a:spcBef>
              <a:spcAft>
                <a:spcPts val="0"/>
              </a:spcAft>
              <a:buClrTx/>
              <a:buSzPts val="2800"/>
              <a:buNone/>
            </a:pPr>
            <a:endParaRPr lang="ru-RU" sz="1400" b="1" i="0" u="none" strike="noStrike" kern="1200" spc="3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 marL="0" indent="0" algn="ctr" rtl="0" eaLnBrk="1" fontAlgn="ctr" latinLnBrk="0" hangingPunct="1">
              <a:spcBef>
                <a:spcPts val="0"/>
              </a:spcBef>
              <a:spcAft>
                <a:spcPts val="0"/>
              </a:spcAft>
              <a:buClrTx/>
              <a:buSzPts val="2800"/>
              <a:buNone/>
            </a:pPr>
            <a:endParaRPr lang="ru-RU" sz="1400" b="1" spc="3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0" indent="0" algn="ctr" rtl="0" eaLnBrk="1" fontAlgn="ctr" latinLnBrk="0" hangingPunct="1">
              <a:spcBef>
                <a:spcPts val="0"/>
              </a:spcBef>
              <a:spcAft>
                <a:spcPts val="0"/>
              </a:spcAft>
              <a:buClrTx/>
              <a:buSzPts val="2800"/>
              <a:buNone/>
            </a:pPr>
            <a:endParaRPr lang="ru-RU" sz="1400" b="1" i="0" u="none" strike="noStrike" kern="1200" spc="3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 marL="0" indent="0" algn="ctr" rtl="0" eaLnBrk="1" fontAlgn="ctr" latinLnBrk="0" hangingPunct="1">
              <a:spcBef>
                <a:spcPts val="0"/>
              </a:spcBef>
              <a:spcAft>
                <a:spcPts val="0"/>
              </a:spcAft>
              <a:buClrTx/>
              <a:buSzPts val="2800"/>
              <a:buNone/>
            </a:pPr>
            <a:r>
              <a:rPr lang="ru-RU" b="1" i="0" u="none" strike="noStrike" kern="1200" spc="3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Физические лица</a:t>
            </a:r>
          </a:p>
          <a:p>
            <a:pPr marL="0" indent="0" algn="ctr" rtl="0" eaLnBrk="1" fontAlgn="ctr" latinLnBrk="0" hangingPunct="1">
              <a:spcBef>
                <a:spcPts val="0"/>
              </a:spcBef>
              <a:spcAft>
                <a:spcPts val="0"/>
              </a:spcAft>
              <a:buClrTx/>
              <a:buSzPts val="2800"/>
              <a:buNone/>
            </a:pPr>
            <a:endParaRPr lang="ru-RU" sz="1400" b="0" i="0" u="none" strike="noStrike">
              <a:effectLst/>
              <a:latin typeface="Georgia" panose="02040502050405020303" pitchFamily="18" charset="0"/>
            </a:endParaRPr>
          </a:p>
          <a:p>
            <a:pPr marL="285750" indent="-285750" algn="l" rtl="0" eaLnBrk="1" fontAlgn="ctr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0" i="0" u="none" strike="noStrike" kern="1200" spc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Неосведомленность в фармацевтике</a:t>
            </a:r>
            <a:endParaRPr lang="ru-RU" sz="1400" b="0" i="0" u="none" strike="noStrike">
              <a:effectLst/>
              <a:latin typeface="Georgia" panose="02040502050405020303" pitchFamily="18" charset="0"/>
            </a:endParaRPr>
          </a:p>
          <a:p>
            <a:pPr marL="285750" indent="-285750" algn="l" rtl="0" eaLnBrk="1" fontAlgn="ctr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0" i="0" u="none" strike="noStrike" kern="1200" spc="0">
                <a:solidFill>
                  <a:srgbClr val="000000"/>
                </a:solidFill>
                <a:effectLst/>
                <a:highlight>
                  <a:srgbClr val="DAE3F3"/>
                </a:highlight>
                <a:latin typeface="Georgia" panose="02040502050405020303" pitchFamily="18" charset="0"/>
              </a:rPr>
              <a:t>Сложность в подборе лекарств нужного сегмента</a:t>
            </a:r>
            <a:endParaRPr lang="ru-RU" sz="1400" b="0" i="0" u="none" strike="noStrike">
              <a:effectLst/>
              <a:highlight>
                <a:srgbClr val="DAE3F3"/>
              </a:highlight>
              <a:latin typeface="Georgia" panose="02040502050405020303" pitchFamily="18" charset="0"/>
            </a:endParaRPr>
          </a:p>
          <a:p>
            <a:pPr marL="285750" indent="-285750" algn="l" rtl="0" eaLnBrk="1" fontAlgn="ctr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0" i="0" u="none" strike="noStrike" kern="1200" spc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Отсутствие возможности вызова врача без определенных признаков здоровья </a:t>
            </a:r>
            <a:endParaRPr lang="ru-RU" sz="1400" b="0" i="0" u="none" strike="noStrike">
              <a:effectLst/>
              <a:latin typeface="Georgia" panose="02040502050405020303" pitchFamily="18" charset="0"/>
            </a:endParaRPr>
          </a:p>
          <a:p>
            <a:pPr marL="285750" indent="-285750" algn="l" rtl="0" eaLnBrk="1" fontAlgn="ctr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0" i="0" u="none" strike="noStrike" kern="1200" spc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(</a:t>
            </a:r>
            <a:r>
              <a:rPr lang="af-ZA" sz="1400" b="0" i="0" u="none" strike="noStrike" kern="1200" spc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t &lt; 38°C)</a:t>
            </a:r>
            <a:endParaRPr lang="ru-RU" sz="1400" b="0" i="0" u="none" strike="noStrike">
              <a:effectLst/>
              <a:latin typeface="Georgia" panose="02040502050405020303" pitchFamily="18" charset="0"/>
            </a:endParaRPr>
          </a:p>
          <a:p>
            <a:pPr marL="285750" indent="-285750" algn="l" rtl="0" eaLnBrk="1" fontAlgn="ctr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0" i="0" u="none" strike="noStrike" kern="1200" spc="0">
                <a:solidFill>
                  <a:srgbClr val="000000"/>
                </a:solidFill>
                <a:effectLst/>
                <a:highlight>
                  <a:srgbClr val="DAE3F3"/>
                </a:highlight>
                <a:latin typeface="Georgia" panose="02040502050405020303" pitchFamily="18" charset="0"/>
              </a:rPr>
              <a:t>Отсутствие синхронизации с голосовыми помощниками</a:t>
            </a:r>
            <a:endParaRPr lang="ru-RU" sz="1400" b="0" i="0" u="none" strike="noStrike">
              <a:effectLst/>
              <a:highlight>
                <a:srgbClr val="DAE3F3"/>
              </a:highlight>
              <a:latin typeface="Georgia" panose="02040502050405020303" pitchFamily="18" charset="0"/>
            </a:endParaRPr>
          </a:p>
          <a:p>
            <a:pPr marL="285750" indent="-285750" algn="l" rtl="0" eaLnBrk="1" fontAlgn="ctr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0" i="0" u="none" strike="noStrike" kern="1200" spc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Потеря времени</a:t>
            </a:r>
            <a:endParaRPr lang="ru-RU" sz="1400" b="0" i="0" u="none" strike="noStrike">
              <a:effectLst/>
              <a:latin typeface="Georgia" panose="02040502050405020303" pitchFamily="18" charset="0"/>
            </a:endParaRPr>
          </a:p>
          <a:p>
            <a:pPr marL="0" indent="0" algn="ctr" rtl="0" eaLnBrk="1" fontAlgn="ctr" latinLnBrk="0" hangingPunct="1">
              <a:spcBef>
                <a:spcPts val="0"/>
              </a:spcBef>
              <a:spcAft>
                <a:spcPts val="0"/>
              </a:spcAft>
              <a:buClrTx/>
              <a:buSzPts val="2800"/>
              <a:buNone/>
            </a:pPr>
            <a:endParaRPr lang="ru-RU" sz="1800" b="1" i="0" u="none" strike="noStrike" kern="1200" spc="3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 marL="0" indent="0" algn="ctr" rtl="0" eaLnBrk="1" fontAlgn="ctr" latinLnBrk="0" hangingPunct="1">
              <a:spcBef>
                <a:spcPts val="0"/>
              </a:spcBef>
              <a:spcAft>
                <a:spcPts val="0"/>
              </a:spcAft>
              <a:buClrTx/>
              <a:buSzPts val="2800"/>
              <a:buNone/>
            </a:pPr>
            <a:endParaRPr lang="ru-RU" sz="1800" b="1" spc="3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0" indent="0" algn="ctr" rtl="0" eaLnBrk="1" fontAlgn="ctr" latinLnBrk="0" hangingPunct="1">
              <a:spcBef>
                <a:spcPts val="0"/>
              </a:spcBef>
              <a:spcAft>
                <a:spcPts val="0"/>
              </a:spcAft>
              <a:buClrTx/>
              <a:buSzPts val="2800"/>
              <a:buNone/>
            </a:pPr>
            <a:endParaRPr lang="ru-RU" sz="1800" b="1" i="0" u="none" strike="noStrike" kern="1200" spc="3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 marL="0" indent="0" algn="ctr" rtl="0" eaLnBrk="1" fontAlgn="ctr" latinLnBrk="0" hangingPunct="1">
              <a:spcBef>
                <a:spcPts val="0"/>
              </a:spcBef>
              <a:spcAft>
                <a:spcPts val="0"/>
              </a:spcAft>
              <a:buClrTx/>
              <a:buSzPts val="2800"/>
              <a:buNone/>
            </a:pPr>
            <a:endParaRPr lang="ru-RU" sz="1800" b="1" spc="3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algn="ctr"/>
            <a:endParaRPr lang="ru-RU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D12105C4-717F-B7CA-2668-DD5DA48197E3}"/>
              </a:ext>
            </a:extLst>
          </p:cNvPr>
          <p:cNvSpPr/>
          <p:nvPr/>
        </p:nvSpPr>
        <p:spPr>
          <a:xfrm>
            <a:off x="3703753" y="1088222"/>
            <a:ext cx="2751864" cy="3312849"/>
          </a:xfrm>
          <a:prstGeom prst="roundRect">
            <a:avLst/>
          </a:prstGeom>
          <a:solidFill>
            <a:schemeClr val="accent1">
              <a:lumMod val="40000"/>
              <a:lumOff val="60000"/>
              <a:alpha val="48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 rtl="0" eaLnBrk="1" fontAlgn="ctr" latinLnBrk="0" hangingPunct="1">
              <a:spcBef>
                <a:spcPts val="0"/>
              </a:spcBef>
              <a:spcAft>
                <a:spcPts val="0"/>
              </a:spcAft>
              <a:buClrTx/>
              <a:buSzPts val="2800"/>
              <a:buNone/>
            </a:pPr>
            <a:r>
              <a:rPr lang="ru-RU" sz="1600" b="1" i="0" u="none" strike="noStrike" kern="1200" spc="3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Юридические  лица</a:t>
            </a:r>
          </a:p>
          <a:p>
            <a:pPr marL="0" indent="0" algn="ctr" rtl="0" eaLnBrk="1" fontAlgn="ctr" latinLnBrk="0" hangingPunct="1">
              <a:spcBef>
                <a:spcPts val="0"/>
              </a:spcBef>
              <a:spcAft>
                <a:spcPts val="0"/>
              </a:spcAft>
              <a:buClrTx/>
              <a:buSzPts val="2800"/>
              <a:buNone/>
            </a:pPr>
            <a:endParaRPr lang="ru-RU" sz="1400" b="0" i="0" u="none" strike="noStrike">
              <a:effectLst/>
              <a:latin typeface="Georgia" panose="02040502050405020303" pitchFamily="18" charset="0"/>
            </a:endParaRPr>
          </a:p>
          <a:p>
            <a:pPr marL="285750" indent="-285750" algn="l" rtl="0" eaLnBrk="1" fontAlgn="ctr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0" i="0" u="none" strike="noStrike" kern="1200" spc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Отсутствие дополнительного инструмента для расширения клиентской базы</a:t>
            </a:r>
            <a:endParaRPr lang="ru-RU" sz="1400" b="0" i="0" u="none" strike="noStrike">
              <a:effectLst/>
              <a:latin typeface="Georgia" panose="02040502050405020303" pitchFamily="18" charset="0"/>
            </a:endParaRPr>
          </a:p>
          <a:p>
            <a:pPr marL="285750" indent="-285750" algn="l" rtl="0" eaLnBrk="1" fontAlgn="ctr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0" i="0" u="none" strike="noStrike" kern="1200" spc="0">
                <a:solidFill>
                  <a:srgbClr val="000000"/>
                </a:solidFill>
                <a:effectLst/>
                <a:highlight>
                  <a:srgbClr val="DAE3F3"/>
                </a:highlight>
                <a:latin typeface="Georgia" panose="02040502050405020303" pitchFamily="18" charset="0"/>
              </a:rPr>
              <a:t>Необходимость в продвижении нового лекарства</a:t>
            </a:r>
            <a:endParaRPr lang="ru-RU" sz="1400" b="0" i="0" u="none" strike="noStrike">
              <a:effectLst/>
              <a:highlight>
                <a:srgbClr val="DAE3F3"/>
              </a:highlight>
              <a:latin typeface="Georgia" panose="02040502050405020303" pitchFamily="18" charset="0"/>
            </a:endParaRPr>
          </a:p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86F90D-9A91-8023-32D4-4B56F1FBE37D}"/>
              </a:ext>
            </a:extLst>
          </p:cNvPr>
          <p:cNvSpPr txBox="1"/>
          <p:nvPr/>
        </p:nvSpPr>
        <p:spPr>
          <a:xfrm>
            <a:off x="6764526" y="1088222"/>
            <a:ext cx="2143317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>
                <a:latin typeface="Georgia" panose="02040502050405020303" pitchFamily="18" charset="0"/>
              </a:rPr>
              <a:t> </a:t>
            </a:r>
            <a:r>
              <a:rPr lang="ru-RU" b="1">
                <a:latin typeface="Georgia" panose="02040502050405020303" pitchFamily="18" charset="0"/>
              </a:rPr>
              <a:t>63% граждан </a:t>
            </a:r>
          </a:p>
          <a:p>
            <a:r>
              <a:rPr lang="ru-RU" sz="1400">
                <a:latin typeface="Georgia" panose="02040502050405020303" pitchFamily="18" charset="0"/>
              </a:rPr>
              <a:t>на среднем уровне осведомлены в фармацевтике</a:t>
            </a:r>
          </a:p>
          <a:p>
            <a:endParaRPr lang="ru-RU">
              <a:latin typeface="Georgia" panose="02040502050405020303" pitchFamily="18" charset="0"/>
            </a:endParaRPr>
          </a:p>
          <a:p>
            <a:r>
              <a:rPr lang="ru-RU" sz="1600" b="1">
                <a:latin typeface="Georgia" panose="02040502050405020303" pitchFamily="18" charset="0"/>
              </a:rPr>
              <a:t>Более 60% </a:t>
            </a:r>
            <a:r>
              <a:rPr lang="ru-RU" sz="1400">
                <a:latin typeface="Georgia" panose="02040502050405020303" pitchFamily="18" charset="0"/>
              </a:rPr>
              <a:t>россиян не знают, что такое дженерики и полагают, что между дженериками и оригинальными препаратами есть существенная разница в эффективности.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EFA23C-78B7-8B66-0439-F9EE5A6DE1DE}"/>
              </a:ext>
            </a:extLst>
          </p:cNvPr>
          <p:cNvSpPr txBox="1"/>
          <p:nvPr/>
        </p:nvSpPr>
        <p:spPr>
          <a:xfrm>
            <a:off x="395536" y="4804856"/>
            <a:ext cx="6048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>
                <a:latin typeface="Georgia" panose="02040502050405020303" pitchFamily="18" charset="0"/>
              </a:rPr>
              <a:t>Сейчас:</a:t>
            </a:r>
          </a:p>
          <a:p>
            <a:r>
              <a:rPr lang="ru-RU" sz="1200">
                <a:latin typeface="Georgia" panose="02040502050405020303" pitchFamily="18" charset="0"/>
              </a:rPr>
              <a:t>Полное отсутствие аналогов основной функции на международном рынке, схожие российские приложения обладают ограниченным функционалом</a:t>
            </a: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E84124A5-FB50-5206-13DE-482555AFBBBA}"/>
              </a:ext>
            </a:extLst>
          </p:cNvPr>
          <p:cNvSpPr/>
          <p:nvPr/>
        </p:nvSpPr>
        <p:spPr>
          <a:xfrm>
            <a:off x="256276" y="4780609"/>
            <a:ext cx="5915000" cy="732133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CEA38386-62A7-0C39-5EBA-022C0116C79D}"/>
              </a:ext>
            </a:extLst>
          </p:cNvPr>
          <p:cNvSpPr/>
          <p:nvPr/>
        </p:nvSpPr>
        <p:spPr>
          <a:xfrm>
            <a:off x="6739498" y="980728"/>
            <a:ext cx="2213697" cy="3600400"/>
          </a:xfrm>
          <a:prstGeom prst="roundRect">
            <a:avLst/>
          </a:prstGeom>
          <a:solidFill>
            <a:schemeClr val="tx2">
              <a:lumMod val="20000"/>
              <a:lumOff val="80000"/>
              <a:alpha val="18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9577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16632"/>
            <a:ext cx="4499991" cy="778098"/>
          </a:xfrm>
        </p:spPr>
        <p:txBody>
          <a:bodyPr>
            <a:noAutofit/>
          </a:bodyPr>
          <a:lstStyle/>
          <a:p>
            <a:br>
              <a:rPr lang="ru-RU" sz="2400">
                <a:solidFill>
                  <a:srgbClr val="8F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>
              <a:solidFill>
                <a:srgbClr val="8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6FE38B4-CCC3-5C6F-2A06-BEE6F0CA6A94}"/>
              </a:ext>
            </a:extLst>
          </p:cNvPr>
          <p:cNvGrpSpPr/>
          <p:nvPr/>
        </p:nvGrpSpPr>
        <p:grpSpPr>
          <a:xfrm>
            <a:off x="-2918" y="540421"/>
            <a:ext cx="5943070" cy="121100"/>
            <a:chOff x="0" y="692501"/>
            <a:chExt cx="2624903" cy="97077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27EF9EFC-18C6-D78F-A136-2170C155DC9D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3F208CE8-E48B-A174-9E94-5BC223131363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3A2B6F7E-21FD-83AE-F39B-22D30630ABC7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5CF9F7D1-7BF3-EA03-B5FD-E43A082B9DF0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6BBF0A27-944E-3E60-A404-425DB025F9D2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pic>
        <p:nvPicPr>
          <p:cNvPr id="3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76" y="5768915"/>
            <a:ext cx="1669362" cy="819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F909D79-6D80-B7F7-0F44-55969A2C18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5373216"/>
            <a:ext cx="1633955" cy="128753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-324544" y="32075"/>
            <a:ext cx="26642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Решение</a:t>
            </a:r>
          </a:p>
        </p:txBody>
      </p:sp>
      <p:pic>
        <p:nvPicPr>
          <p:cNvPr id="3" name="Рисунок 2" descr="Изображение выглядит как черный, темнота">
            <a:extLst>
              <a:ext uri="{FF2B5EF4-FFF2-40B4-BE49-F238E27FC236}">
                <a16:creationId xmlns:a16="http://schemas.microsoft.com/office/drawing/2014/main" id="{CD9634C2-BF29-ABB0-48CC-364356BE11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284" y="5768915"/>
            <a:ext cx="2376264" cy="772462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, Шрифт, снимок экрана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609E738B-1DD4-D5DA-1F41-E98A325FED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5740978"/>
            <a:ext cx="2160239" cy="810115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электроника, снимок экрана, Мобильный телефон, гаджет">
            <a:extLst>
              <a:ext uri="{FF2B5EF4-FFF2-40B4-BE49-F238E27FC236}">
                <a16:creationId xmlns:a16="http://schemas.microsoft.com/office/drawing/2014/main" id="{4DBD5A8E-C26F-2DB9-B640-39D65B3843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534" y="881224"/>
            <a:ext cx="5808340" cy="4428235"/>
          </a:xfrm>
          <a:prstGeom prst="rect">
            <a:avLst/>
          </a:prstGeom>
        </p:spPr>
      </p:pic>
      <p:pic>
        <p:nvPicPr>
          <p:cNvPr id="15" name="Объект 3" descr="Изображение выглядит как электроника, снимок экрана, Мобильный телефон, Устройство связи&#10;&#10;Автоматически созданное описание">
            <a:extLst>
              <a:ext uri="{FF2B5EF4-FFF2-40B4-BE49-F238E27FC236}">
                <a16:creationId xmlns:a16="http://schemas.microsoft.com/office/drawing/2014/main" id="{6846BBCC-2C10-30D9-9E7B-0CFD1E2DFE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-1725090" y="879022"/>
            <a:ext cx="5946404" cy="4464937"/>
          </a:xfrm>
        </p:spPr>
      </p:pic>
      <p:pic>
        <p:nvPicPr>
          <p:cNvPr id="17" name="Рисунок 16" descr="Изображение выглядит как снимок экрана, Мобильный телефон, Устройство связи, Мобильное устройство&#10;&#10;Автоматически созданное описание">
            <a:extLst>
              <a:ext uri="{FF2B5EF4-FFF2-40B4-BE49-F238E27FC236}">
                <a16:creationId xmlns:a16="http://schemas.microsoft.com/office/drawing/2014/main" id="{6A1C30DB-D1BE-73BF-CEC3-6D9141C948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6683" y="899704"/>
            <a:ext cx="5959746" cy="444520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Шрифт, Графика, текст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2A288A3A-18A8-9E20-FE50-39EBC52C5F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4448" y="1715199"/>
            <a:ext cx="2400039" cy="245238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33D2CBF-CC12-06B3-40BA-66F6E351A3F3}"/>
              </a:ext>
            </a:extLst>
          </p:cNvPr>
          <p:cNvSpPr txBox="1"/>
          <p:nvPr/>
        </p:nvSpPr>
        <p:spPr>
          <a:xfrm>
            <a:off x="6774109" y="660632"/>
            <a:ext cx="161488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000" b="1">
                <a:ea typeface="Calibri"/>
                <a:cs typeface="Calibri"/>
              </a:rPr>
              <a:t>MVP TG BOT</a:t>
            </a:r>
          </a:p>
        </p:txBody>
      </p:sp>
      <p:sp>
        <p:nvSpPr>
          <p:cNvPr id="18" name="Стрелка: вниз 17">
            <a:extLst>
              <a:ext uri="{FF2B5EF4-FFF2-40B4-BE49-F238E27FC236}">
                <a16:creationId xmlns:a16="http://schemas.microsoft.com/office/drawing/2014/main" id="{6A4F5F30-2167-529E-4B3B-80D93C3DD75A}"/>
              </a:ext>
            </a:extLst>
          </p:cNvPr>
          <p:cNvSpPr/>
          <p:nvPr/>
        </p:nvSpPr>
        <p:spPr>
          <a:xfrm>
            <a:off x="7466201" y="1163972"/>
            <a:ext cx="230697" cy="398477"/>
          </a:xfrm>
          <a:prstGeom prst="downArrow">
            <a:avLst/>
          </a:prstGeom>
          <a:solidFill>
            <a:srgbClr val="7D02DB"/>
          </a:solidFill>
          <a:ln>
            <a:solidFill>
              <a:srgbClr val="7D02D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576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16632"/>
            <a:ext cx="4499991" cy="778098"/>
          </a:xfrm>
        </p:spPr>
        <p:txBody>
          <a:bodyPr>
            <a:noAutofit/>
          </a:bodyPr>
          <a:lstStyle/>
          <a:p>
            <a:br>
              <a:rPr lang="ru-RU" sz="2400">
                <a:solidFill>
                  <a:srgbClr val="8F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>
              <a:solidFill>
                <a:srgbClr val="8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6FE38B4-CCC3-5C6F-2A06-BEE6F0CA6A94}"/>
              </a:ext>
            </a:extLst>
          </p:cNvPr>
          <p:cNvGrpSpPr/>
          <p:nvPr/>
        </p:nvGrpSpPr>
        <p:grpSpPr>
          <a:xfrm>
            <a:off x="-2918" y="540421"/>
            <a:ext cx="5943070" cy="121100"/>
            <a:chOff x="0" y="692501"/>
            <a:chExt cx="2624903" cy="97077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27EF9EFC-18C6-D78F-A136-2170C155DC9D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3F208CE8-E48B-A174-9E94-5BC223131363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3A2B6F7E-21FD-83AE-F39B-22D30630ABC7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5CF9F7D1-7BF3-EA03-B5FD-E43A082B9DF0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6BBF0A27-944E-3E60-A404-425DB025F9D2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pic>
        <p:nvPicPr>
          <p:cNvPr id="3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76" y="5768915"/>
            <a:ext cx="1669362" cy="819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F909D79-6D80-B7F7-0F44-55969A2C18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5373216"/>
            <a:ext cx="1633955" cy="128753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-324544" y="32075"/>
            <a:ext cx="29308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Функции</a:t>
            </a:r>
          </a:p>
        </p:txBody>
      </p:sp>
      <p:sp>
        <p:nvSpPr>
          <p:cNvPr id="13" name="Объект 4"/>
          <p:cNvSpPr txBox="1">
            <a:spLocks/>
          </p:cNvSpPr>
          <p:nvPr/>
        </p:nvSpPr>
        <p:spPr>
          <a:xfrm>
            <a:off x="464171" y="1062511"/>
            <a:ext cx="8219256" cy="4244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rtl="0">
              <a:buNone/>
            </a:pPr>
            <a:endParaRPr lang="en-US" sz="1100"/>
          </a:p>
          <a:p>
            <a:pPr marL="0" indent="0" algn="ctr">
              <a:lnSpc>
                <a:spcPct val="110000"/>
              </a:lnSpc>
              <a:buFont typeface="Arial" panose="020B0604020202020204" pitchFamily="34" charset="0"/>
              <a:buNone/>
            </a:pPr>
            <a:endParaRPr lang="ru-RU" sz="1800">
              <a:latin typeface="Georgia" panose="02040502050405020303" pitchFamily="18" charset="0"/>
            </a:endParaRPr>
          </a:p>
        </p:txBody>
      </p:sp>
      <p:pic>
        <p:nvPicPr>
          <p:cNvPr id="3" name="Рисунок 2" descr="Изображение выглядит как черный, темнота">
            <a:extLst>
              <a:ext uri="{FF2B5EF4-FFF2-40B4-BE49-F238E27FC236}">
                <a16:creationId xmlns:a16="http://schemas.microsoft.com/office/drawing/2014/main" id="{CD9634C2-BF29-ABB0-48CC-364356BE11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284" y="5768915"/>
            <a:ext cx="2376264" cy="772462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, Шрифт, снимок экрана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609E738B-1DD4-D5DA-1F41-E98A325FED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5740978"/>
            <a:ext cx="2160239" cy="810115"/>
          </a:xfrm>
          <a:prstGeom prst="rect">
            <a:avLst/>
          </a:prstGeom>
        </p:spPr>
      </p:pic>
      <p:sp>
        <p:nvSpPr>
          <p:cNvPr id="12" name="Блок-схема: узел 11">
            <a:extLst>
              <a:ext uri="{FF2B5EF4-FFF2-40B4-BE49-F238E27FC236}">
                <a16:creationId xmlns:a16="http://schemas.microsoft.com/office/drawing/2014/main" id="{49ACAD2D-A94C-7FB0-F513-A97B00C569CA}"/>
              </a:ext>
            </a:extLst>
          </p:cNvPr>
          <p:cNvSpPr/>
          <p:nvPr/>
        </p:nvSpPr>
        <p:spPr>
          <a:xfrm>
            <a:off x="3223211" y="1825661"/>
            <a:ext cx="2592288" cy="2592288"/>
          </a:xfrm>
          <a:prstGeom prst="flowChartConnector">
            <a:avLst/>
          </a:prstGeom>
          <a:solidFill>
            <a:schemeClr val="bg1"/>
          </a:solidFill>
          <a:ln w="2222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Блок-схема: узел 25">
            <a:extLst>
              <a:ext uri="{FF2B5EF4-FFF2-40B4-BE49-F238E27FC236}">
                <a16:creationId xmlns:a16="http://schemas.microsoft.com/office/drawing/2014/main" id="{8F65235D-E356-2B10-C505-865CDBE21051}"/>
              </a:ext>
            </a:extLst>
          </p:cNvPr>
          <p:cNvSpPr/>
          <p:nvPr/>
        </p:nvSpPr>
        <p:spPr>
          <a:xfrm>
            <a:off x="4788403" y="1615918"/>
            <a:ext cx="1084593" cy="1021257"/>
          </a:xfrm>
          <a:prstGeom prst="flowChartConnector">
            <a:avLst/>
          </a:prstGeom>
          <a:solidFill>
            <a:schemeClr val="bg1">
              <a:lumMod val="95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5B2C713-BF94-712F-FDB2-9C6A7AE42EC6}"/>
              </a:ext>
            </a:extLst>
          </p:cNvPr>
          <p:cNvSpPr txBox="1"/>
          <p:nvPr/>
        </p:nvSpPr>
        <p:spPr>
          <a:xfrm>
            <a:off x="234236" y="1072544"/>
            <a:ext cx="44999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rtl="0"/>
            <a:r>
              <a:rPr lang="ru-RU" sz="1800" b="1">
                <a:latin typeface="Georgia" panose="02040502050405020303" pitchFamily="18" charset="0"/>
              </a:rPr>
              <a:t>1.Поиск лекарств по симптомам </a:t>
            </a:r>
            <a:endParaRPr lang="en-US" sz="1800" b="1">
              <a:latin typeface="Georgia" panose="02040502050405020303" pitchFamily="18" charset="0"/>
            </a:endParaRPr>
          </a:p>
        </p:txBody>
      </p:sp>
      <p:pic>
        <p:nvPicPr>
          <p:cNvPr id="23" name="Рисунок 22" descr="Больница со сплошной заливкой">
            <a:extLst>
              <a:ext uri="{FF2B5EF4-FFF2-40B4-BE49-F238E27FC236}">
                <a16:creationId xmlns:a16="http://schemas.microsoft.com/office/drawing/2014/main" id="{D0936C07-4393-A003-447C-0CE3FC90E1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98652" y="1619412"/>
            <a:ext cx="864096" cy="864096"/>
          </a:xfrm>
          <a:prstGeom prst="rect">
            <a:avLst/>
          </a:prstGeom>
        </p:spPr>
      </p:pic>
      <p:sp>
        <p:nvSpPr>
          <p:cNvPr id="28" name="Блок-схема: узел 27">
            <a:extLst>
              <a:ext uri="{FF2B5EF4-FFF2-40B4-BE49-F238E27FC236}">
                <a16:creationId xmlns:a16="http://schemas.microsoft.com/office/drawing/2014/main" id="{9E2DD16D-075D-DD82-F6BB-730D563D5F7B}"/>
              </a:ext>
            </a:extLst>
          </p:cNvPr>
          <p:cNvSpPr/>
          <p:nvPr/>
        </p:nvSpPr>
        <p:spPr>
          <a:xfrm>
            <a:off x="5132674" y="2953895"/>
            <a:ext cx="1084593" cy="1021257"/>
          </a:xfrm>
          <a:prstGeom prst="flowChartConnector">
            <a:avLst/>
          </a:prstGeom>
          <a:solidFill>
            <a:schemeClr val="bg1">
              <a:lumMod val="95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/>
          </a:p>
        </p:txBody>
      </p:sp>
      <p:pic>
        <p:nvPicPr>
          <p:cNvPr id="19" name="Рисунок 18" descr="Лекарство со сплошной заливкой">
            <a:extLst>
              <a:ext uri="{FF2B5EF4-FFF2-40B4-BE49-F238E27FC236}">
                <a16:creationId xmlns:a16="http://schemas.microsoft.com/office/drawing/2014/main" id="{ADCDAE3E-7BA3-7857-A6F6-E05CEEDB7F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82042" y="3051831"/>
            <a:ext cx="864096" cy="864096"/>
          </a:xfrm>
          <a:prstGeom prst="rect">
            <a:avLst/>
          </a:prstGeom>
        </p:spPr>
      </p:pic>
      <p:sp>
        <p:nvSpPr>
          <p:cNvPr id="29" name="Блок-схема: узел 28">
            <a:extLst>
              <a:ext uri="{FF2B5EF4-FFF2-40B4-BE49-F238E27FC236}">
                <a16:creationId xmlns:a16="http://schemas.microsoft.com/office/drawing/2014/main" id="{7052B880-D867-FC5D-E7AA-2DB65CFFC92F}"/>
              </a:ext>
            </a:extLst>
          </p:cNvPr>
          <p:cNvSpPr/>
          <p:nvPr/>
        </p:nvSpPr>
        <p:spPr>
          <a:xfrm>
            <a:off x="3986610" y="3911675"/>
            <a:ext cx="1084593" cy="1021257"/>
          </a:xfrm>
          <a:prstGeom prst="flowChartConnector">
            <a:avLst/>
          </a:prstGeom>
          <a:solidFill>
            <a:schemeClr val="bg1">
              <a:lumMod val="95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 descr="Шприц контур">
            <a:extLst>
              <a:ext uri="{FF2B5EF4-FFF2-40B4-BE49-F238E27FC236}">
                <a16:creationId xmlns:a16="http://schemas.microsoft.com/office/drawing/2014/main" id="{AC862B2C-6470-6116-FA8A-75DC3B9745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015056" y="3974546"/>
            <a:ext cx="864096" cy="864096"/>
          </a:xfrm>
          <a:prstGeom prst="rect">
            <a:avLst/>
          </a:prstGeom>
        </p:spPr>
      </p:pic>
      <p:sp>
        <p:nvSpPr>
          <p:cNvPr id="30" name="Блок-схема: узел 29">
            <a:extLst>
              <a:ext uri="{FF2B5EF4-FFF2-40B4-BE49-F238E27FC236}">
                <a16:creationId xmlns:a16="http://schemas.microsoft.com/office/drawing/2014/main" id="{6EE63815-A910-E8B2-C51F-BE9B515956A0}"/>
              </a:ext>
            </a:extLst>
          </p:cNvPr>
          <p:cNvSpPr/>
          <p:nvPr/>
        </p:nvSpPr>
        <p:spPr>
          <a:xfrm>
            <a:off x="3013853" y="1601731"/>
            <a:ext cx="1084593" cy="1021257"/>
          </a:xfrm>
          <a:prstGeom prst="flowChartConnector">
            <a:avLst/>
          </a:prstGeom>
          <a:solidFill>
            <a:schemeClr val="bg1">
              <a:lumMod val="95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 descr="Адресная книга со сплошной заливкой">
            <a:extLst>
              <a:ext uri="{FF2B5EF4-FFF2-40B4-BE49-F238E27FC236}">
                <a16:creationId xmlns:a16="http://schemas.microsoft.com/office/drawing/2014/main" id="{57F108CC-D4C9-8239-89E1-686D9AF0E73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150960" y="1700808"/>
            <a:ext cx="864096" cy="864096"/>
          </a:xfrm>
          <a:prstGeom prst="rect">
            <a:avLst/>
          </a:prstGeom>
        </p:spPr>
      </p:pic>
      <p:sp>
        <p:nvSpPr>
          <p:cNvPr id="31" name="Блок-схема: узел 30">
            <a:extLst>
              <a:ext uri="{FF2B5EF4-FFF2-40B4-BE49-F238E27FC236}">
                <a16:creationId xmlns:a16="http://schemas.microsoft.com/office/drawing/2014/main" id="{74BFD528-0194-AFBA-4871-2A0782899646}"/>
              </a:ext>
            </a:extLst>
          </p:cNvPr>
          <p:cNvSpPr/>
          <p:nvPr/>
        </p:nvSpPr>
        <p:spPr>
          <a:xfrm>
            <a:off x="2709342" y="3143555"/>
            <a:ext cx="1084593" cy="1021257"/>
          </a:xfrm>
          <a:prstGeom prst="flowChartConnector">
            <a:avLst/>
          </a:prstGeom>
          <a:solidFill>
            <a:schemeClr val="bg1">
              <a:lumMod val="95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 descr="Гомеопатия со сплошной заливкой">
            <a:extLst>
              <a:ext uri="{FF2B5EF4-FFF2-40B4-BE49-F238E27FC236}">
                <a16:creationId xmlns:a16="http://schemas.microsoft.com/office/drawing/2014/main" id="{B74C7BE7-744A-41C3-37E3-3AD2F0F414C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927889" y="3208504"/>
            <a:ext cx="864096" cy="86409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A4C57AE-4F32-21BE-C453-80C93C64131A}"/>
              </a:ext>
            </a:extLst>
          </p:cNvPr>
          <p:cNvSpPr txBox="1"/>
          <p:nvPr/>
        </p:nvSpPr>
        <p:spPr>
          <a:xfrm>
            <a:off x="257953" y="1882491"/>
            <a:ext cx="3129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Georgia" panose="02040502050405020303" pitchFamily="18" charset="0"/>
              </a:rPr>
              <a:t>2.Поиск лекарств-дженериков</a:t>
            </a:r>
            <a:endParaRPr lang="en-US" b="1" dirty="0">
              <a:latin typeface="Georgia" panose="02040502050405020303" pitchFamily="18" charset="0"/>
            </a:endParaRPr>
          </a:p>
          <a:p>
            <a:endParaRPr lang="ru-RU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4C74FCD-E08B-88A4-64DC-04A33A068CD7}"/>
              </a:ext>
            </a:extLst>
          </p:cNvPr>
          <p:cNvSpPr txBox="1"/>
          <p:nvPr/>
        </p:nvSpPr>
        <p:spPr>
          <a:xfrm>
            <a:off x="169744" y="3051831"/>
            <a:ext cx="27439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>
                <a:latin typeface="Georgia" panose="02040502050405020303" pitchFamily="18" charset="0"/>
              </a:rPr>
              <a:t>3. Поиск ближайшей аптеки </a:t>
            </a:r>
            <a:endParaRPr lang="en-US" b="1">
              <a:latin typeface="Georgia" panose="02040502050405020303" pitchFamily="18" charset="0"/>
            </a:endParaRPr>
          </a:p>
          <a:p>
            <a:endParaRPr lang="ru-RU" b="1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0E27E1C-04A0-6E43-3B14-6D2717306341}"/>
              </a:ext>
            </a:extLst>
          </p:cNvPr>
          <p:cNvSpPr txBox="1"/>
          <p:nvPr/>
        </p:nvSpPr>
        <p:spPr>
          <a:xfrm>
            <a:off x="388385" y="4404199"/>
            <a:ext cx="3501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>
                <a:latin typeface="Georgia" panose="02040502050405020303" pitchFamily="18" charset="0"/>
              </a:rPr>
              <a:t>4.Считывание штрихкода</a:t>
            </a:r>
            <a:endParaRPr lang="en-US" b="1">
              <a:latin typeface="Georgia" panose="02040502050405020303" pitchFamily="18" charset="0"/>
            </a:endParaRPr>
          </a:p>
          <a:p>
            <a:endParaRPr lang="ru-RU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F75A655-3B35-61D5-1849-475A127C19AA}"/>
              </a:ext>
            </a:extLst>
          </p:cNvPr>
          <p:cNvSpPr txBox="1"/>
          <p:nvPr/>
        </p:nvSpPr>
        <p:spPr>
          <a:xfrm>
            <a:off x="5469739" y="884697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>
                <a:latin typeface="Georgia" panose="02040502050405020303" pitchFamily="18" charset="0"/>
              </a:rPr>
              <a:t>5.Территориальная привязанность</a:t>
            </a:r>
            <a:endParaRPr lang="en-US" b="1">
              <a:latin typeface="Georgia" panose="02040502050405020303" pitchFamily="18" charset="0"/>
            </a:endParaRPr>
          </a:p>
          <a:p>
            <a:endParaRPr lang="ru-RU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27D71AF-8CBF-35B2-90DE-75A28A4AAEA9}"/>
              </a:ext>
            </a:extLst>
          </p:cNvPr>
          <p:cNvSpPr txBox="1"/>
          <p:nvPr/>
        </p:nvSpPr>
        <p:spPr>
          <a:xfrm>
            <a:off x="6049604" y="1916658"/>
            <a:ext cx="2675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>
                <a:latin typeface="Georgia" panose="02040502050405020303" pitchFamily="18" charset="0"/>
              </a:rPr>
              <a:t>6. Выбор страны в приложении</a:t>
            </a:r>
            <a:endParaRPr lang="en-US" b="1">
              <a:latin typeface="Georgia" panose="02040502050405020303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8073FD9-8064-7D96-3324-8620AC09CAF7}"/>
              </a:ext>
            </a:extLst>
          </p:cNvPr>
          <p:cNvSpPr txBox="1"/>
          <p:nvPr/>
        </p:nvSpPr>
        <p:spPr>
          <a:xfrm>
            <a:off x="6290126" y="2953454"/>
            <a:ext cx="2623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>
                <a:latin typeface="Georgia" panose="02040502050405020303" pitchFamily="18" charset="0"/>
              </a:rPr>
              <a:t>7. Введение нейросетей</a:t>
            </a:r>
            <a:endParaRPr lang="en-US" b="1">
              <a:latin typeface="Georgia" panose="02040502050405020303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D487439-D0CE-DB21-43D5-B24E87F87026}"/>
              </a:ext>
            </a:extLst>
          </p:cNvPr>
          <p:cNvSpPr txBox="1"/>
          <p:nvPr/>
        </p:nvSpPr>
        <p:spPr>
          <a:xfrm>
            <a:off x="5552296" y="4074297"/>
            <a:ext cx="293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Georgia" panose="02040502050405020303" pitchFamily="18" charset="0"/>
              </a:rPr>
              <a:t>8. Журнал здоровья</a:t>
            </a:r>
            <a:endParaRPr lang="en-US" b="1" dirty="0">
              <a:latin typeface="Georgia" panose="02040502050405020303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D08B699-11A1-1993-A965-31959C66A7C6}"/>
              </a:ext>
            </a:extLst>
          </p:cNvPr>
          <p:cNvSpPr txBox="1"/>
          <p:nvPr/>
        </p:nvSpPr>
        <p:spPr>
          <a:xfrm>
            <a:off x="4623548" y="5005761"/>
            <a:ext cx="3460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>
                <a:latin typeface="Georgia" panose="02040502050405020303" pitchFamily="18" charset="0"/>
              </a:rPr>
              <a:t>9. Интеграция с Алисой</a:t>
            </a:r>
          </a:p>
        </p:txBody>
      </p:sp>
    </p:spTree>
    <p:extLst>
      <p:ext uri="{BB962C8B-B14F-4D97-AF65-F5344CB8AC3E}">
        <p14:creationId xmlns:p14="http://schemas.microsoft.com/office/powerpoint/2010/main" val="561313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16632"/>
            <a:ext cx="4499991" cy="778098"/>
          </a:xfrm>
        </p:spPr>
        <p:txBody>
          <a:bodyPr>
            <a:noAutofit/>
          </a:bodyPr>
          <a:lstStyle/>
          <a:p>
            <a:br>
              <a:rPr lang="ru-RU" sz="2400">
                <a:solidFill>
                  <a:srgbClr val="8F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>
              <a:solidFill>
                <a:srgbClr val="8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6FE38B4-CCC3-5C6F-2A06-BEE6F0CA6A94}"/>
              </a:ext>
            </a:extLst>
          </p:cNvPr>
          <p:cNvGrpSpPr/>
          <p:nvPr/>
        </p:nvGrpSpPr>
        <p:grpSpPr>
          <a:xfrm>
            <a:off x="-2918" y="540421"/>
            <a:ext cx="5943070" cy="121100"/>
            <a:chOff x="0" y="692501"/>
            <a:chExt cx="2624903" cy="97077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27EF9EFC-18C6-D78F-A136-2170C155DC9D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3F208CE8-E48B-A174-9E94-5BC223131363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3A2B6F7E-21FD-83AE-F39B-22D30630ABC7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5CF9F7D1-7BF3-EA03-B5FD-E43A082B9DF0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6BBF0A27-944E-3E60-A404-425DB025F9D2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pic>
        <p:nvPicPr>
          <p:cNvPr id="3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76" y="5768915"/>
            <a:ext cx="1669362" cy="819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F909D79-6D80-B7F7-0F44-55969A2C18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5373216"/>
            <a:ext cx="1633955" cy="128753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-324544" y="16346"/>
            <a:ext cx="3439082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400" b="1" err="1">
                <a:latin typeface="Georgia"/>
                <a:ea typeface="Tahoma"/>
                <a:cs typeface="Tahoma"/>
              </a:rPr>
              <a:t>MedConnect</a:t>
            </a:r>
            <a:r>
              <a:rPr lang="en-US" sz="2400" b="1">
                <a:latin typeface="Georgia"/>
                <a:ea typeface="Tahoma"/>
                <a:cs typeface="Tahoma"/>
              </a:rPr>
              <a:t> +</a:t>
            </a:r>
            <a:endParaRPr lang="ru-RU" sz="2400">
              <a:latin typeface="Georgia"/>
              <a:ea typeface="Tahoma"/>
              <a:cs typeface="Tahoma"/>
            </a:endParaRPr>
          </a:p>
        </p:txBody>
      </p:sp>
      <p:pic>
        <p:nvPicPr>
          <p:cNvPr id="3" name="Рисунок 2" descr="Изображение выглядит как черный, темнота">
            <a:extLst>
              <a:ext uri="{FF2B5EF4-FFF2-40B4-BE49-F238E27FC236}">
                <a16:creationId xmlns:a16="http://schemas.microsoft.com/office/drawing/2014/main" id="{CD9634C2-BF29-ABB0-48CC-364356BE11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284" y="5768915"/>
            <a:ext cx="2376264" cy="772462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, Шрифт, снимок экрана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609E738B-1DD4-D5DA-1F41-E98A325FED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5740978"/>
            <a:ext cx="2160239" cy="810115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D49A5E06-1C44-B31C-CCCD-B55C579A417E}"/>
              </a:ext>
            </a:extLst>
          </p:cNvPr>
          <p:cNvSpPr/>
          <p:nvPr/>
        </p:nvSpPr>
        <p:spPr>
          <a:xfrm>
            <a:off x="97469" y="904369"/>
            <a:ext cx="2350978" cy="99760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1600">
                <a:solidFill>
                  <a:schemeClr val="tx1"/>
                </a:solidFill>
              </a:rPr>
              <a:t>Личная подписка</a:t>
            </a:r>
            <a:endParaRPr lang="ru-RU" sz="1600">
              <a:solidFill>
                <a:schemeClr val="tx1"/>
              </a:solidFill>
              <a:cs typeface="Calibri"/>
            </a:endParaRPr>
          </a:p>
          <a:p>
            <a:pPr algn="ctr"/>
            <a:r>
              <a:rPr lang="ru-RU" sz="1600">
                <a:solidFill>
                  <a:schemeClr val="tx1"/>
                </a:solidFill>
              </a:rPr>
              <a:t>199 ₽</a:t>
            </a:r>
            <a:r>
              <a:rPr lang="en-GB" sz="1600">
                <a:solidFill>
                  <a:schemeClr val="tx1"/>
                </a:solidFill>
              </a:rPr>
              <a:t>/</a:t>
            </a:r>
            <a:r>
              <a:rPr lang="ru-RU" sz="1600">
                <a:solidFill>
                  <a:schemeClr val="tx1"/>
                </a:solidFill>
              </a:rPr>
              <a:t>мес.</a:t>
            </a:r>
            <a:r>
              <a:rPr lang="ru-RU">
                <a:solidFill>
                  <a:schemeClr val="tx1"/>
                </a:solidFill>
              </a:rPr>
              <a:t> </a:t>
            </a:r>
            <a:endParaRPr lang="ru-RU">
              <a:solidFill>
                <a:schemeClr val="tx1"/>
              </a:solidFill>
              <a:cs typeface="Calibri"/>
            </a:endParaRP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E10249E9-E87C-456C-6DC5-7D1D3F1E2E40}"/>
              </a:ext>
            </a:extLst>
          </p:cNvPr>
          <p:cNvSpPr/>
          <p:nvPr/>
        </p:nvSpPr>
        <p:spPr>
          <a:xfrm>
            <a:off x="2144282" y="899125"/>
            <a:ext cx="2353651" cy="99236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1600">
                <a:solidFill>
                  <a:schemeClr val="tx1"/>
                </a:solidFill>
              </a:rPr>
              <a:t>Студенческая подписка</a:t>
            </a:r>
            <a:endParaRPr lang="ru-RU" sz="1600">
              <a:solidFill>
                <a:schemeClr val="tx1"/>
              </a:solidFill>
              <a:cs typeface="Calibri"/>
            </a:endParaRPr>
          </a:p>
          <a:p>
            <a:pPr algn="ctr"/>
            <a:r>
              <a:rPr lang="ru-RU" sz="1600">
                <a:solidFill>
                  <a:schemeClr val="tx1"/>
                </a:solidFill>
              </a:rPr>
              <a:t>149₽</a:t>
            </a:r>
            <a:r>
              <a:rPr lang="en-GB" sz="1600">
                <a:solidFill>
                  <a:schemeClr val="tx1"/>
                </a:solidFill>
              </a:rPr>
              <a:t>/</a:t>
            </a:r>
            <a:r>
              <a:rPr lang="ru-RU" sz="1600">
                <a:solidFill>
                  <a:schemeClr val="tx1"/>
                </a:solidFill>
              </a:rPr>
              <a:t>мес.</a:t>
            </a:r>
            <a:endParaRPr lang="ru-RU" sz="1600">
              <a:solidFill>
                <a:schemeClr val="tx1"/>
              </a:solidFill>
              <a:cs typeface="Calibri"/>
            </a:endParaRP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867CA863-F7AB-1B2B-F535-9966F90C53D8}"/>
              </a:ext>
            </a:extLst>
          </p:cNvPr>
          <p:cNvSpPr/>
          <p:nvPr/>
        </p:nvSpPr>
        <p:spPr>
          <a:xfrm>
            <a:off x="4597359" y="899125"/>
            <a:ext cx="2259274" cy="9976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  <a:p>
            <a:pPr algn="ctr"/>
            <a:r>
              <a:rPr lang="ru-RU" sz="1600">
                <a:solidFill>
                  <a:schemeClr val="tx1"/>
                </a:solidFill>
              </a:rPr>
              <a:t>Аптечки на все случаи жизни </a:t>
            </a:r>
            <a:endParaRPr lang="ru-RU" sz="1600">
              <a:solidFill>
                <a:schemeClr val="tx1"/>
              </a:solidFill>
              <a:cs typeface="Calibri"/>
            </a:endParaRPr>
          </a:p>
          <a:p>
            <a:pPr algn="ctr"/>
            <a:r>
              <a:rPr lang="ru-RU" sz="1600">
                <a:solidFill>
                  <a:schemeClr val="tx1"/>
                </a:solidFill>
              </a:rPr>
              <a:t>99₽</a:t>
            </a:r>
            <a:r>
              <a:rPr lang="en-GB" sz="1600">
                <a:solidFill>
                  <a:schemeClr val="tx1"/>
                </a:solidFill>
              </a:rPr>
              <a:t>/</a:t>
            </a:r>
            <a:r>
              <a:rPr lang="ru-RU" sz="1600">
                <a:solidFill>
                  <a:schemeClr val="tx1"/>
                </a:solidFill>
              </a:rPr>
              <a:t>мес.</a:t>
            </a:r>
            <a:endParaRPr lang="ru-RU" sz="1600">
              <a:solidFill>
                <a:schemeClr val="tx1"/>
              </a:solidFill>
              <a:cs typeface="Calibri"/>
            </a:endParaRPr>
          </a:p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04E91944-3C64-E8FB-A41C-18B6E04A1E45}"/>
              </a:ext>
            </a:extLst>
          </p:cNvPr>
          <p:cNvSpPr/>
          <p:nvPr/>
        </p:nvSpPr>
        <p:spPr>
          <a:xfrm>
            <a:off x="6948459" y="914854"/>
            <a:ext cx="2067240" cy="98712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1600">
                <a:solidFill>
                  <a:schemeClr val="tx1"/>
                </a:solidFill>
              </a:rPr>
              <a:t>Вызов врача на дом</a:t>
            </a:r>
          </a:p>
          <a:p>
            <a:pPr algn="ctr"/>
            <a:r>
              <a:rPr lang="ru-RU" sz="1600">
                <a:solidFill>
                  <a:schemeClr val="tx1"/>
                </a:solidFill>
                <a:cs typeface="Calibri"/>
              </a:rPr>
              <a:t>От 5000₽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5784ECE-8C42-5D00-863C-D89D0EFD8F4D}"/>
              </a:ext>
            </a:extLst>
          </p:cNvPr>
          <p:cNvSpPr txBox="1"/>
          <p:nvPr/>
        </p:nvSpPr>
        <p:spPr>
          <a:xfrm>
            <a:off x="7085550" y="2235666"/>
            <a:ext cx="178895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err="1"/>
              <a:t>Комиссия</a:t>
            </a:r>
            <a:r>
              <a:rPr lang="en-US" sz="1600"/>
              <a:t> в </a:t>
            </a:r>
            <a:r>
              <a:rPr lang="en-US" sz="1600" err="1"/>
              <a:t>размере</a:t>
            </a:r>
            <a:r>
              <a:rPr lang="en-US" sz="1600"/>
              <a:t> 5% </a:t>
            </a:r>
            <a:r>
              <a:rPr lang="en-US" sz="1600" err="1"/>
              <a:t>со</a:t>
            </a:r>
            <a:r>
              <a:rPr lang="en-US" sz="1600"/>
              <a:t> </a:t>
            </a:r>
            <a:r>
              <a:rPr lang="en-US" sz="1600" err="1"/>
              <a:t>стоимости</a:t>
            </a:r>
            <a:r>
              <a:rPr lang="en-US" sz="1600"/>
              <a:t> </a:t>
            </a:r>
            <a:r>
              <a:rPr lang="en-US" sz="1600" err="1"/>
              <a:t>вызова</a:t>
            </a:r>
            <a:endParaRPr lang="en-US" sz="1600">
              <a:cs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6F8AEC3-B040-87E0-0927-8846CED2CCA8}"/>
              </a:ext>
            </a:extLst>
          </p:cNvPr>
          <p:cNvSpPr txBox="1"/>
          <p:nvPr/>
        </p:nvSpPr>
        <p:spPr>
          <a:xfrm>
            <a:off x="131080" y="1903253"/>
            <a:ext cx="4367516" cy="40318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ru-RU" sz="1600"/>
          </a:p>
          <a:p>
            <a:pPr marL="342900" indent="-342900">
              <a:buAutoNum type="arabicPeriod"/>
            </a:pPr>
            <a:r>
              <a:rPr lang="ru-RU" sz="1600">
                <a:ea typeface="+mn-lt"/>
                <a:cs typeface="+mn-lt"/>
              </a:rPr>
              <a:t>Чат-бот с ИИ-психологом</a:t>
            </a:r>
            <a:endParaRPr lang="ru-RU">
              <a:ea typeface="+mn-lt"/>
              <a:cs typeface="+mn-lt"/>
            </a:endParaRPr>
          </a:p>
          <a:p>
            <a:pPr marL="342900" indent="-342900">
              <a:buAutoNum type="arabicPeriod"/>
            </a:pPr>
            <a:r>
              <a:rPr lang="ru-RU" sz="1600">
                <a:ea typeface="+mn-lt"/>
                <a:cs typeface="+mn-lt"/>
              </a:rPr>
              <a:t>Персонализированные рекомендации</a:t>
            </a:r>
            <a:endParaRPr lang="ru-RU">
              <a:cs typeface="Calibri"/>
            </a:endParaRPr>
          </a:p>
          <a:p>
            <a:pPr marL="342900" indent="-342900">
              <a:buAutoNum type="arabicPeriod"/>
            </a:pPr>
            <a:r>
              <a:rPr lang="ru-RU" sz="1600">
                <a:ea typeface="+mn-lt"/>
                <a:cs typeface="+mn-lt"/>
              </a:rPr>
              <a:t>Возможность отслеживания аккаунта родственника</a:t>
            </a:r>
            <a:endParaRPr lang="ru-RU">
              <a:cs typeface="Calibri"/>
            </a:endParaRPr>
          </a:p>
          <a:p>
            <a:pPr marL="342900" indent="-342900">
              <a:buAutoNum type="arabicPeriod"/>
            </a:pPr>
            <a:r>
              <a:rPr lang="ru-RU" sz="1600">
                <a:ea typeface="+mn-lt"/>
                <a:cs typeface="+mn-lt"/>
              </a:rPr>
              <a:t>Подбор лекарств-дженериков</a:t>
            </a:r>
          </a:p>
          <a:p>
            <a:pPr marL="342900" indent="-342900">
              <a:buAutoNum type="arabicPeriod"/>
            </a:pPr>
            <a:r>
              <a:rPr lang="ru-RU" sz="1600">
                <a:ea typeface="+mn-lt"/>
                <a:cs typeface="+mn-lt"/>
              </a:rPr>
              <a:t>Обучающие</a:t>
            </a:r>
            <a:r>
              <a:rPr lang="ru-RU" sz="1600"/>
              <a:t> материалы и курсы: Доступ к видеоурокам, статьям и курсам по здоровому образу жизни, питанию, фитнесу и управлению стрессом.</a:t>
            </a:r>
          </a:p>
          <a:p>
            <a:pPr marL="342900" indent="-342900">
              <a:buAutoNum type="arabicPeriod"/>
            </a:pPr>
            <a:r>
              <a:rPr lang="ru-RU" sz="1600"/>
              <a:t> Интеграция с фитнес-трекерами и умными устройствами:  Синхронизация с фитнес-трекерами и другими умными устройствами для получения данных о физической активности, сне и других параметрах здоровья.</a:t>
            </a:r>
            <a:endParaRPr lang="ru-RU" sz="1600">
              <a:cs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8F3FBBE-EAA2-AAC9-4D47-76C917CB6073}"/>
              </a:ext>
            </a:extLst>
          </p:cNvPr>
          <p:cNvSpPr txBox="1"/>
          <p:nvPr/>
        </p:nvSpPr>
        <p:spPr>
          <a:xfrm>
            <a:off x="4572000" y="2008114"/>
            <a:ext cx="2354160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r>
              <a:rPr lang="ru-RU" sz="1600"/>
              <a:t>Аптечка в дорогу</a:t>
            </a:r>
            <a:endParaRPr lang="ru-RU">
              <a:cs typeface="Calibri"/>
            </a:endParaRPr>
          </a:p>
          <a:p>
            <a:pPr marL="342900" indent="-342900">
              <a:buAutoNum type="arabicPeriod"/>
            </a:pPr>
            <a:r>
              <a:rPr lang="ru-RU" sz="1600"/>
              <a:t>Аптечка в горы </a:t>
            </a:r>
            <a:endParaRPr lang="ru-RU" sz="1600">
              <a:cs typeface="Calibri"/>
            </a:endParaRPr>
          </a:p>
          <a:p>
            <a:pPr marL="342900" indent="-342900">
              <a:buAutoNum type="arabicPeriod"/>
            </a:pPr>
            <a:r>
              <a:rPr lang="ru-RU" sz="1600"/>
              <a:t>Аптечка на море </a:t>
            </a:r>
            <a:endParaRPr lang="ru-RU" sz="1600">
              <a:cs typeface="Calibri"/>
            </a:endParaRPr>
          </a:p>
          <a:p>
            <a:pPr marL="342900" indent="-342900">
              <a:buAutoNum type="arabicPeriod"/>
            </a:pPr>
            <a:r>
              <a:rPr lang="ru-RU" sz="1600"/>
              <a:t> Аптечка для беременных</a:t>
            </a:r>
            <a:endParaRPr lang="ru-RU" sz="1600">
              <a:cs typeface="Calibri"/>
            </a:endParaRPr>
          </a:p>
          <a:p>
            <a:pPr marL="342900" indent="-342900">
              <a:buAutoNum type="arabicPeriod"/>
            </a:pPr>
            <a:r>
              <a:rPr lang="ru-RU" sz="1600"/>
              <a:t> Аптечка для детей</a:t>
            </a:r>
            <a:endParaRPr lang="ru-RU" sz="1600">
              <a:cs typeface="Calibri"/>
            </a:endParaRPr>
          </a:p>
          <a:p>
            <a:pPr marL="342900" indent="-342900">
              <a:buAutoNum type="arabicPeriod"/>
            </a:pPr>
            <a:r>
              <a:rPr lang="ru-RU" sz="1600"/>
              <a:t> Аптечка для пожилых людей</a:t>
            </a:r>
            <a:endParaRPr lang="ru-RU" sz="1600">
              <a:cs typeface="Calibri"/>
            </a:endParaRPr>
          </a:p>
          <a:p>
            <a:pPr marL="342900" indent="-342900">
              <a:buAutoNum type="arabicPeriod"/>
            </a:pPr>
            <a:r>
              <a:rPr lang="ru-RU" sz="1600"/>
              <a:t> Аптечка для спортсменов</a:t>
            </a:r>
            <a:endParaRPr lang="ru-RU" sz="1600">
              <a:cs typeface="Calibri"/>
            </a:endParaRPr>
          </a:p>
          <a:p>
            <a:pPr marL="342900" indent="-342900">
              <a:buAutoNum type="arabicPeriod"/>
            </a:pPr>
            <a:r>
              <a:rPr lang="ru-RU" sz="1600"/>
              <a:t> Аптечка для аллергиков</a:t>
            </a:r>
            <a:endParaRPr lang="ru-RU" sz="1600">
              <a:cs typeface="Calibri"/>
            </a:endParaRPr>
          </a:p>
          <a:p>
            <a:pPr marL="342900" indent="-342900">
              <a:buAutoNum type="arabicPeriod"/>
            </a:pPr>
            <a:r>
              <a:rPr lang="ru-RU" sz="1600"/>
              <a:t> Аптечка для водителей</a:t>
            </a:r>
            <a:endParaRPr lang="ru-RU" sz="1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8212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16632"/>
            <a:ext cx="4499991" cy="778098"/>
          </a:xfrm>
        </p:spPr>
        <p:txBody>
          <a:bodyPr>
            <a:noAutofit/>
          </a:bodyPr>
          <a:lstStyle/>
          <a:p>
            <a:br>
              <a:rPr lang="ru-RU" sz="2400">
                <a:solidFill>
                  <a:srgbClr val="8F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>
              <a:solidFill>
                <a:srgbClr val="8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6FE38B4-CCC3-5C6F-2A06-BEE6F0CA6A94}"/>
              </a:ext>
            </a:extLst>
          </p:cNvPr>
          <p:cNvGrpSpPr/>
          <p:nvPr/>
        </p:nvGrpSpPr>
        <p:grpSpPr>
          <a:xfrm>
            <a:off x="-2918" y="540421"/>
            <a:ext cx="5943070" cy="121100"/>
            <a:chOff x="0" y="692501"/>
            <a:chExt cx="2624903" cy="97077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27EF9EFC-18C6-D78F-A136-2170C155DC9D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3F208CE8-E48B-A174-9E94-5BC223131363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3A2B6F7E-21FD-83AE-F39B-22D30630ABC7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5CF9F7D1-7BF3-EA03-B5FD-E43A082B9DF0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6BBF0A27-944E-3E60-A404-425DB025F9D2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pic>
        <p:nvPicPr>
          <p:cNvPr id="3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76" y="5768915"/>
            <a:ext cx="1669362" cy="819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F909D79-6D80-B7F7-0F44-55969A2C18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5483574"/>
            <a:ext cx="1497321" cy="117718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29" y="617"/>
            <a:ext cx="4650244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sz="2400" b="1">
                <a:latin typeface="Georgia"/>
                <a:ea typeface="Tahoma"/>
                <a:cs typeface="Tahoma"/>
              </a:rPr>
              <a:t>Портреты пользователей</a:t>
            </a:r>
            <a:endParaRPr lang="ru-RU" sz="2400" b="1"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 descr="Изображение выглядит как черный, темнота">
            <a:extLst>
              <a:ext uri="{FF2B5EF4-FFF2-40B4-BE49-F238E27FC236}">
                <a16:creationId xmlns:a16="http://schemas.microsoft.com/office/drawing/2014/main" id="{CD9634C2-BF29-ABB0-48CC-364356BE11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284" y="5768915"/>
            <a:ext cx="2376264" cy="772462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, Шрифт, снимок экрана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609E738B-1DD4-D5DA-1F41-E98A325FED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5740978"/>
            <a:ext cx="2160239" cy="81011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893CF82-B52B-B383-E4DC-148D957393A7}"/>
              </a:ext>
            </a:extLst>
          </p:cNvPr>
          <p:cNvSpPr txBox="1"/>
          <p:nvPr/>
        </p:nvSpPr>
        <p:spPr>
          <a:xfrm>
            <a:off x="3109759" y="1826640"/>
            <a:ext cx="2909004" cy="3893750"/>
          </a:xfrm>
          <a:prstGeom prst="rect">
            <a:avLst/>
          </a:prstGeom>
          <a:solidFill>
            <a:srgbClr val="EED9FF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b="1">
                <a:ea typeface="+mn-lt"/>
                <a:cs typeface="+mn-lt"/>
              </a:rPr>
              <a:t>Семья Петровых</a:t>
            </a:r>
            <a:endParaRPr lang="ru-RU" b="1">
              <a:cs typeface="Calibri"/>
            </a:endParaRPr>
          </a:p>
          <a:p>
            <a:r>
              <a:rPr lang="ru-RU" sz="1400">
                <a:ea typeface="+mn-lt"/>
                <a:cs typeface="+mn-lt"/>
              </a:rPr>
              <a:t>Родители и трое детей</a:t>
            </a:r>
            <a:endParaRPr lang="ru-RU" sz="1400">
              <a:cs typeface="Calibri"/>
            </a:endParaRPr>
          </a:p>
          <a:p>
            <a:r>
              <a:rPr lang="ru-RU" sz="1400">
                <a:ea typeface="+mn-lt"/>
                <a:cs typeface="+mn-lt"/>
              </a:rPr>
              <a:t>Санкт-Петербург</a:t>
            </a:r>
            <a:endParaRPr lang="ru-RU" sz="1400">
              <a:cs typeface="Calibri"/>
            </a:endParaRPr>
          </a:p>
          <a:p>
            <a:endParaRPr lang="ru-RU" sz="1400">
              <a:ea typeface="+mn-lt"/>
              <a:cs typeface="+mn-lt"/>
            </a:endParaRPr>
          </a:p>
          <a:p>
            <a:r>
              <a:rPr lang="ru-RU" sz="1400">
                <a:ea typeface="+mn-lt"/>
                <a:cs typeface="+mn-lt"/>
              </a:rPr>
              <a:t>Родители активно заботятся о здоровье всей семьи, хотят быть уверены в правильности принимаемых препаратов.</a:t>
            </a:r>
            <a:endParaRPr lang="ru-RU" sz="1400">
              <a:cs typeface="Calibri"/>
            </a:endParaRPr>
          </a:p>
          <a:p>
            <a:endParaRPr lang="ru-RU" sz="1400">
              <a:ea typeface="+mn-lt"/>
              <a:cs typeface="+mn-lt"/>
            </a:endParaRPr>
          </a:p>
          <a:p>
            <a:r>
              <a:rPr lang="ru-RU" sz="1400">
                <a:ea typeface="+mn-lt"/>
                <a:cs typeface="+mn-lt"/>
              </a:rPr>
              <a:t>Задачи:</a:t>
            </a:r>
            <a:endParaRPr lang="ru-RU" sz="1400">
              <a:cs typeface="Calibri"/>
            </a:endParaRPr>
          </a:p>
          <a:p>
            <a:r>
              <a:rPr lang="ru-RU" sz="1400">
                <a:ea typeface="+mn-lt"/>
                <a:cs typeface="+mn-lt"/>
              </a:rPr>
              <a:t>  1. Проверка на аллергическую реакцию</a:t>
            </a:r>
          </a:p>
          <a:p>
            <a:r>
              <a:rPr lang="ru-RU" sz="1400">
                <a:ea typeface="+mn-lt"/>
                <a:cs typeface="+mn-lt"/>
              </a:rPr>
              <a:t>  2. Контроль за приемом лекарств у детей и старших членов семьи.</a:t>
            </a:r>
            <a:endParaRPr lang="ru-RU" sz="1400">
              <a:cs typeface="Calibri"/>
            </a:endParaRPr>
          </a:p>
          <a:p>
            <a:r>
              <a:rPr lang="ru-RU" sz="1400">
                <a:ea typeface="+mn-lt"/>
                <a:cs typeface="+mn-lt"/>
              </a:rPr>
              <a:t>  3. Проверка лекарств на негативное взаимодействие.</a:t>
            </a:r>
            <a:endParaRPr lang="ru-RU" sz="1400">
              <a:cs typeface="Calibri"/>
            </a:endParaRPr>
          </a:p>
          <a:p>
            <a:pPr algn="l"/>
            <a:endParaRPr lang="ru-RU"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50915F-67B1-46C2-A3A9-B0665E2F9C5E}"/>
              </a:ext>
            </a:extLst>
          </p:cNvPr>
          <p:cNvSpPr txBox="1"/>
          <p:nvPr/>
        </p:nvSpPr>
        <p:spPr>
          <a:xfrm>
            <a:off x="6191291" y="1826666"/>
            <a:ext cx="2820605" cy="3739485"/>
          </a:xfrm>
          <a:prstGeom prst="rect">
            <a:avLst/>
          </a:prstGeom>
          <a:solidFill>
            <a:srgbClr val="FF7C78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b="1" dirty="0">
                <a:ea typeface="+mn-lt"/>
                <a:cs typeface="+mn-lt"/>
              </a:rPr>
              <a:t>Антон</a:t>
            </a:r>
            <a:endParaRPr lang="ru-RU" b="1" dirty="0">
              <a:cs typeface="Calibri"/>
            </a:endParaRPr>
          </a:p>
          <a:p>
            <a:r>
              <a:rPr lang="ru-RU" sz="1400" dirty="0">
                <a:ea typeface="+mn-lt"/>
                <a:cs typeface="+mn-lt"/>
              </a:rPr>
              <a:t>29 лет</a:t>
            </a:r>
            <a:endParaRPr lang="ru-RU" sz="1400" dirty="0">
              <a:cs typeface="Calibri"/>
            </a:endParaRPr>
          </a:p>
          <a:p>
            <a:r>
              <a:rPr lang="ru-RU" sz="1400" dirty="0">
                <a:ea typeface="+mn-lt"/>
                <a:cs typeface="+mn-lt"/>
              </a:rPr>
              <a:t>Казань</a:t>
            </a:r>
            <a:endParaRPr lang="ru-RU" sz="1400" dirty="0">
              <a:cs typeface="Calibri"/>
            </a:endParaRPr>
          </a:p>
          <a:p>
            <a:endParaRPr lang="ru-RU" sz="1400" dirty="0">
              <a:ea typeface="+mn-lt"/>
              <a:cs typeface="+mn-lt"/>
            </a:endParaRPr>
          </a:p>
          <a:p>
            <a:r>
              <a:rPr lang="ru-RU" sz="1300" dirty="0">
                <a:ea typeface="+mn-lt"/>
                <a:cs typeface="+mn-lt"/>
              </a:rPr>
              <a:t>Ведет активный образ жизни, часто бывает в разъездах, хочет всегда иметь доступ к надежной информации о лекарствах и доступных по цене аналогах. </a:t>
            </a:r>
          </a:p>
          <a:p>
            <a:endParaRPr lang="ru-RU" sz="1400" dirty="0">
              <a:ea typeface="+mn-lt"/>
              <a:cs typeface="+mn-lt"/>
            </a:endParaRPr>
          </a:p>
          <a:p>
            <a:r>
              <a:rPr lang="ru-RU" sz="1400" dirty="0">
                <a:ea typeface="+mn-lt"/>
                <a:cs typeface="+mn-lt"/>
              </a:rPr>
              <a:t> Задачи:</a:t>
            </a:r>
            <a:endParaRPr lang="ru-RU" sz="1400" dirty="0">
              <a:cs typeface="Calibri"/>
            </a:endParaRPr>
          </a:p>
          <a:p>
            <a:r>
              <a:rPr lang="ru-RU" sz="1400" dirty="0">
                <a:ea typeface="+mn-lt"/>
                <a:cs typeface="+mn-lt"/>
              </a:rPr>
              <a:t>  1. Поиск ближайшей аптеки в новых городах и странах.</a:t>
            </a:r>
            <a:endParaRPr lang="ru-RU" sz="1400" dirty="0">
              <a:cs typeface="Calibri"/>
            </a:endParaRPr>
          </a:p>
          <a:p>
            <a:r>
              <a:rPr lang="ru-RU" sz="1400" dirty="0">
                <a:ea typeface="+mn-lt"/>
                <a:cs typeface="+mn-lt"/>
              </a:rPr>
              <a:t>  2. Информированность о составе и применении лекарств.</a:t>
            </a:r>
            <a:endParaRPr lang="ru-RU" sz="1400" dirty="0">
              <a:cs typeface="Calibri"/>
            </a:endParaRPr>
          </a:p>
          <a:p>
            <a:r>
              <a:rPr lang="ru-RU" sz="1400" dirty="0">
                <a:ea typeface="+mn-lt"/>
                <a:cs typeface="+mn-lt"/>
              </a:rPr>
              <a:t>  3. Поиск выгодных лекарств-дженериков.</a:t>
            </a:r>
            <a:endParaRPr lang="ru-RU" sz="1400" dirty="0"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DC79DF-3001-4A9B-BBF0-7A852B487C27}"/>
              </a:ext>
            </a:extLst>
          </p:cNvPr>
          <p:cNvSpPr txBox="1"/>
          <p:nvPr/>
        </p:nvSpPr>
        <p:spPr>
          <a:xfrm>
            <a:off x="127980" y="1828427"/>
            <a:ext cx="2806262" cy="3600986"/>
          </a:xfrm>
          <a:prstGeom prst="rect">
            <a:avLst/>
          </a:prstGeom>
          <a:solidFill>
            <a:srgbClr val="FFF2F5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err="1"/>
              <a:t>Елена</a:t>
            </a:r>
            <a:r>
              <a:rPr lang="en-US"/>
              <a:t> </a:t>
            </a:r>
            <a:endParaRPr lang="ru-RU">
              <a:cs typeface="Calibri"/>
            </a:endParaRPr>
          </a:p>
          <a:p>
            <a:r>
              <a:rPr lang="en-US" sz="1400"/>
              <a:t>32 </a:t>
            </a:r>
            <a:r>
              <a:rPr lang="en-US" sz="1400" err="1"/>
              <a:t>года</a:t>
            </a:r>
            <a:r>
              <a:rPr lang="en-US" sz="1400"/>
              <a:t> </a:t>
            </a:r>
            <a:endParaRPr lang="en-US" sz="1400">
              <a:cs typeface="Calibri"/>
            </a:endParaRPr>
          </a:p>
          <a:p>
            <a:r>
              <a:rPr lang="en-US" sz="1400" err="1"/>
              <a:t>Москва</a:t>
            </a:r>
            <a:endParaRPr lang="en-US" sz="1400" err="1">
              <a:cs typeface="Calibri"/>
            </a:endParaRPr>
          </a:p>
          <a:p>
            <a:endParaRPr lang="en-US" sz="1400"/>
          </a:p>
          <a:p>
            <a:r>
              <a:rPr lang="en-US" sz="1400"/>
              <a:t> </a:t>
            </a:r>
            <a:r>
              <a:rPr lang="en-US" sz="1400" err="1"/>
              <a:t>Часто</a:t>
            </a:r>
            <a:r>
              <a:rPr lang="en-US" sz="1400"/>
              <a:t> </a:t>
            </a:r>
            <a:r>
              <a:rPr lang="en-US" sz="1400" err="1"/>
              <a:t>страдает</a:t>
            </a:r>
            <a:r>
              <a:rPr lang="en-US" sz="1400"/>
              <a:t> </a:t>
            </a:r>
            <a:r>
              <a:rPr lang="en-US" sz="1400" err="1"/>
              <a:t>от</a:t>
            </a:r>
            <a:r>
              <a:rPr lang="en-US" sz="1400"/>
              <a:t> </a:t>
            </a:r>
            <a:r>
              <a:rPr lang="en-US" sz="1400" err="1"/>
              <a:t>простуд</a:t>
            </a:r>
            <a:r>
              <a:rPr lang="en-US" sz="1400"/>
              <a:t> и </a:t>
            </a:r>
            <a:r>
              <a:rPr lang="en-US" sz="1400" err="1"/>
              <a:t>аллергий</a:t>
            </a:r>
            <a:r>
              <a:rPr lang="en-US" sz="1400"/>
              <a:t>, </a:t>
            </a:r>
            <a:r>
              <a:rPr lang="en-US" sz="1400" err="1"/>
              <a:t>ищет</a:t>
            </a:r>
            <a:r>
              <a:rPr lang="en-US" sz="1400"/>
              <a:t> </a:t>
            </a:r>
            <a:r>
              <a:rPr lang="en-US" sz="1400" err="1"/>
              <a:t>удобные</a:t>
            </a:r>
            <a:r>
              <a:rPr lang="en-US" sz="1400"/>
              <a:t> </a:t>
            </a:r>
            <a:r>
              <a:rPr lang="en-US" sz="1400" err="1"/>
              <a:t>способы</a:t>
            </a:r>
            <a:r>
              <a:rPr lang="en-US" sz="1400"/>
              <a:t> </a:t>
            </a:r>
            <a:r>
              <a:rPr lang="en-US" sz="1400" err="1"/>
              <a:t>управления</a:t>
            </a:r>
            <a:r>
              <a:rPr lang="en-US" sz="1400"/>
              <a:t> </a:t>
            </a:r>
            <a:r>
              <a:rPr lang="en-US" sz="1400" err="1"/>
              <a:t>своим</a:t>
            </a:r>
            <a:r>
              <a:rPr lang="en-US" sz="1400"/>
              <a:t> </a:t>
            </a:r>
            <a:r>
              <a:rPr lang="en-US" sz="1400" err="1"/>
              <a:t>здоровьем</a:t>
            </a:r>
            <a:r>
              <a:rPr lang="en-US" sz="1400"/>
              <a:t>. </a:t>
            </a:r>
            <a:endParaRPr lang="en-US" sz="1400">
              <a:cs typeface="Calibri"/>
            </a:endParaRPr>
          </a:p>
          <a:p>
            <a:endParaRPr lang="en-US" sz="1400"/>
          </a:p>
          <a:p>
            <a:r>
              <a:rPr lang="en-US" sz="1400" err="1"/>
              <a:t>Задачи</a:t>
            </a:r>
            <a:r>
              <a:rPr lang="en-US" sz="1400"/>
              <a:t>: </a:t>
            </a:r>
          </a:p>
          <a:p>
            <a:r>
              <a:rPr lang="en-US" sz="1400"/>
              <a:t>1. </a:t>
            </a:r>
            <a:r>
              <a:rPr lang="en-US" sz="1400" err="1"/>
              <a:t>Быстрый</a:t>
            </a:r>
            <a:r>
              <a:rPr lang="en-US" sz="1400"/>
              <a:t> и </a:t>
            </a:r>
            <a:r>
              <a:rPr lang="en-US" sz="1400" err="1"/>
              <a:t>удобный</a:t>
            </a:r>
            <a:r>
              <a:rPr lang="en-US" sz="1400"/>
              <a:t> </a:t>
            </a:r>
            <a:r>
              <a:rPr lang="en-US" sz="1400" err="1"/>
              <a:t>поиск</a:t>
            </a:r>
            <a:r>
              <a:rPr lang="en-US" sz="1400"/>
              <a:t> </a:t>
            </a:r>
            <a:r>
              <a:rPr lang="en-US" sz="1400" err="1"/>
              <a:t>лекарств</a:t>
            </a:r>
            <a:r>
              <a:rPr lang="en-US" sz="1400"/>
              <a:t> </a:t>
            </a:r>
            <a:r>
              <a:rPr lang="en-US" sz="1400" err="1"/>
              <a:t>по</a:t>
            </a:r>
            <a:r>
              <a:rPr lang="en-US" sz="1400"/>
              <a:t> </a:t>
            </a:r>
            <a:r>
              <a:rPr lang="en-US" sz="1400" err="1"/>
              <a:t>симптомам</a:t>
            </a:r>
            <a:r>
              <a:rPr lang="en-US" sz="1400"/>
              <a:t>. </a:t>
            </a:r>
          </a:p>
          <a:p>
            <a:r>
              <a:rPr lang="en-US" sz="1400"/>
              <a:t>2. </a:t>
            </a:r>
            <a:r>
              <a:rPr lang="en-US" sz="1400" err="1"/>
              <a:t>Получение</a:t>
            </a:r>
            <a:r>
              <a:rPr lang="en-US" sz="1400"/>
              <a:t> </a:t>
            </a:r>
            <a:r>
              <a:rPr lang="en-US" sz="1400" err="1"/>
              <a:t>персонализированных</a:t>
            </a:r>
            <a:r>
              <a:rPr lang="en-US" sz="1400"/>
              <a:t> </a:t>
            </a:r>
            <a:r>
              <a:rPr lang="en-US" sz="1400" err="1"/>
              <a:t>рекомендаций</a:t>
            </a:r>
            <a:r>
              <a:rPr lang="en-US" sz="1400"/>
              <a:t>. </a:t>
            </a:r>
          </a:p>
          <a:p>
            <a:r>
              <a:rPr lang="en-US" sz="1400"/>
              <a:t>3. </a:t>
            </a:r>
            <a:r>
              <a:rPr lang="en-US" sz="1400" err="1"/>
              <a:t>Вызов</a:t>
            </a:r>
            <a:r>
              <a:rPr lang="en-US" sz="1400"/>
              <a:t> </a:t>
            </a:r>
            <a:r>
              <a:rPr lang="en-US" sz="1400" err="1"/>
              <a:t>врача</a:t>
            </a:r>
            <a:r>
              <a:rPr lang="en-US" sz="1400"/>
              <a:t> </a:t>
            </a:r>
            <a:r>
              <a:rPr lang="en-US" sz="1400" err="1"/>
              <a:t>на</a:t>
            </a:r>
            <a:r>
              <a:rPr lang="en-US" sz="1400"/>
              <a:t> </a:t>
            </a:r>
            <a:r>
              <a:rPr lang="en-US" sz="1400" err="1"/>
              <a:t>дом</a:t>
            </a:r>
            <a:r>
              <a:rPr lang="en-US" sz="1400"/>
              <a:t> </a:t>
            </a:r>
            <a:r>
              <a:rPr lang="en-US" sz="1400" err="1"/>
              <a:t>при</a:t>
            </a:r>
            <a:r>
              <a:rPr lang="en-US" sz="1400"/>
              <a:t> </a:t>
            </a:r>
            <a:r>
              <a:rPr lang="en-US" sz="1400" err="1"/>
              <a:t>необходимости</a:t>
            </a:r>
            <a:r>
              <a:rPr lang="en-US" sz="1400"/>
              <a:t>.</a:t>
            </a:r>
            <a:endParaRPr lang="en-US" sz="1400">
              <a:cs typeface="Calibri"/>
            </a:endParaRPr>
          </a:p>
        </p:txBody>
      </p:sp>
      <p:pic>
        <p:nvPicPr>
          <p:cNvPr id="19" name="Рисунок 18" descr="Деловая женщина с рукам на боках">
            <a:extLst>
              <a:ext uri="{FF2B5EF4-FFF2-40B4-BE49-F238E27FC236}">
                <a16:creationId xmlns:a16="http://schemas.microsoft.com/office/drawing/2014/main" id="{18F5D0A4-5CE4-216C-2599-8B459A01CD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245" y="461592"/>
            <a:ext cx="1102504" cy="2436594"/>
          </a:xfrm>
          <a:prstGeom prst="rect">
            <a:avLst/>
          </a:prstGeom>
        </p:spPr>
      </p:pic>
      <p:pic>
        <p:nvPicPr>
          <p:cNvPr id="21" name="Рисунок 20" descr="Молодой бусинессман на стуле">
            <a:extLst>
              <a:ext uri="{FF2B5EF4-FFF2-40B4-BE49-F238E27FC236}">
                <a16:creationId xmlns:a16="http://schemas.microsoft.com/office/drawing/2014/main" id="{B064303C-65D1-ECB2-6FFC-4852AD7522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960" y="378372"/>
            <a:ext cx="1396204" cy="2307022"/>
          </a:xfrm>
          <a:prstGeom prst="rect">
            <a:avLst/>
          </a:prstGeom>
        </p:spPr>
      </p:pic>
      <p:pic>
        <p:nvPicPr>
          <p:cNvPr id="25" name="Рисунок 24" descr="Молодой девочка стоя">
            <a:extLst>
              <a:ext uri="{FF2B5EF4-FFF2-40B4-BE49-F238E27FC236}">
                <a16:creationId xmlns:a16="http://schemas.microsoft.com/office/drawing/2014/main" id="{A103F426-5FE9-D4D6-BFB0-DAB2C94411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748" y="506352"/>
            <a:ext cx="561581" cy="1366344"/>
          </a:xfrm>
          <a:prstGeom prst="rect">
            <a:avLst/>
          </a:prstGeom>
        </p:spPr>
      </p:pic>
      <p:pic>
        <p:nvPicPr>
          <p:cNvPr id="27" name="Рисунок 26" descr="Молодой мальчик поднятые ладони">
            <a:extLst>
              <a:ext uri="{FF2B5EF4-FFF2-40B4-BE49-F238E27FC236}">
                <a16:creationId xmlns:a16="http://schemas.microsoft.com/office/drawing/2014/main" id="{6CE4CB65-80E1-C037-6759-6C86084F66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498" y="496841"/>
            <a:ext cx="593887" cy="1629104"/>
          </a:xfrm>
          <a:prstGeom prst="rect">
            <a:avLst/>
          </a:prstGeom>
        </p:spPr>
      </p:pic>
      <p:pic>
        <p:nvPicPr>
          <p:cNvPr id="29" name="Рисунок 28" descr="Необычная женщина с рукой на лицо">
            <a:extLst>
              <a:ext uri="{FF2B5EF4-FFF2-40B4-BE49-F238E27FC236}">
                <a16:creationId xmlns:a16="http://schemas.microsoft.com/office/drawing/2014/main" id="{15A57A2D-A964-8411-CCEF-7DADC89929C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046" y="52553"/>
            <a:ext cx="578886" cy="1776249"/>
          </a:xfrm>
          <a:prstGeom prst="rect">
            <a:avLst/>
          </a:prstGeom>
        </p:spPr>
      </p:pic>
      <p:pic>
        <p:nvPicPr>
          <p:cNvPr id="31" name="Рисунок 30" descr="Молодой бусинессман думаю">
            <a:extLst>
              <a:ext uri="{FF2B5EF4-FFF2-40B4-BE49-F238E27FC236}">
                <a16:creationId xmlns:a16="http://schemas.microsoft.com/office/drawing/2014/main" id="{23AB7B58-29B2-1C06-39B0-A12944103AD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028" y="235421"/>
            <a:ext cx="1025864" cy="214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015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16632"/>
            <a:ext cx="4499991" cy="778098"/>
          </a:xfrm>
        </p:spPr>
        <p:txBody>
          <a:bodyPr>
            <a:noAutofit/>
          </a:bodyPr>
          <a:lstStyle/>
          <a:p>
            <a:br>
              <a:rPr lang="ru-RU" sz="2400" dirty="0">
                <a:solidFill>
                  <a:srgbClr val="8F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dirty="0">
              <a:solidFill>
                <a:srgbClr val="8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963" y="64081"/>
            <a:ext cx="39556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План реализации проекта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4F471081-72D6-D11F-9A70-E13ECB28933C}"/>
              </a:ext>
            </a:extLst>
          </p:cNvPr>
          <p:cNvCxnSpPr>
            <a:cxnSpLocks/>
          </p:cNvCxnSpPr>
          <p:nvPr/>
        </p:nvCxnSpPr>
        <p:spPr>
          <a:xfrm>
            <a:off x="-14506" y="5118170"/>
            <a:ext cx="913703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3" name="Объект 4">
            <a:extLst>
              <a:ext uri="{FF2B5EF4-FFF2-40B4-BE49-F238E27FC236}">
                <a16:creationId xmlns:a16="http://schemas.microsoft.com/office/drawing/2014/main" id="{43368F2A-AD8B-2F99-3B2B-876A4A73D23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7677737"/>
              </p:ext>
            </p:extLst>
          </p:nvPr>
        </p:nvGraphicFramePr>
        <p:xfrm>
          <a:off x="115348" y="1038137"/>
          <a:ext cx="5417135" cy="29289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3427">
                  <a:extLst>
                    <a:ext uri="{9D8B030D-6E8A-4147-A177-3AD203B41FA5}">
                      <a16:colId xmlns:a16="http://schemas.microsoft.com/office/drawing/2014/main" val="507436575"/>
                    </a:ext>
                  </a:extLst>
                </a:gridCol>
                <a:gridCol w="1083427">
                  <a:extLst>
                    <a:ext uri="{9D8B030D-6E8A-4147-A177-3AD203B41FA5}">
                      <a16:colId xmlns:a16="http://schemas.microsoft.com/office/drawing/2014/main" val="1120360607"/>
                    </a:ext>
                  </a:extLst>
                </a:gridCol>
                <a:gridCol w="1083427">
                  <a:extLst>
                    <a:ext uri="{9D8B030D-6E8A-4147-A177-3AD203B41FA5}">
                      <a16:colId xmlns:a16="http://schemas.microsoft.com/office/drawing/2014/main" val="1423593773"/>
                    </a:ext>
                  </a:extLst>
                </a:gridCol>
                <a:gridCol w="1083427">
                  <a:extLst>
                    <a:ext uri="{9D8B030D-6E8A-4147-A177-3AD203B41FA5}">
                      <a16:colId xmlns:a16="http://schemas.microsoft.com/office/drawing/2014/main" val="2910889477"/>
                    </a:ext>
                  </a:extLst>
                </a:gridCol>
                <a:gridCol w="1083427">
                  <a:extLst>
                    <a:ext uri="{9D8B030D-6E8A-4147-A177-3AD203B41FA5}">
                      <a16:colId xmlns:a16="http://schemas.microsoft.com/office/drawing/2014/main" val="2752221299"/>
                    </a:ext>
                  </a:extLst>
                </a:gridCol>
              </a:tblGrid>
              <a:tr h="93327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Квартал</a:t>
                      </a:r>
                      <a:endParaRPr lang="ru-RU" sz="1400" dirty="0">
                        <a:effectLst/>
                        <a:latin typeface="Calibri"/>
                      </a:endParaRP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endParaRPr lang="ru-RU" sz="1400" dirty="0">
                        <a:effectLst/>
                      </a:endParaRPr>
                    </a:p>
                    <a:p>
                      <a:pPr indent="0">
                        <a:buNone/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Скачивания</a:t>
                      </a:r>
                      <a:endParaRPr lang="ru-RU" sz="1400" dirty="0">
                        <a:effectLst/>
                        <a:latin typeface="Calibri"/>
                      </a:endParaRPr>
                    </a:p>
                  </a:txBody>
                  <a:tcPr marL="52451" marR="5245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af-ZA" sz="1400" b="1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квартал</a:t>
                      </a:r>
                      <a:endParaRPr lang="ru-RU" sz="1400" dirty="0">
                        <a:effectLst/>
                        <a:latin typeface="Calibri"/>
                      </a:endParaRP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endParaRPr lang="ru-RU" sz="1400" dirty="0">
                        <a:effectLst/>
                      </a:endParaRP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4750</a:t>
                      </a:r>
                      <a:endParaRPr lang="ru-RU" sz="1400" dirty="0">
                        <a:effectLst/>
                        <a:latin typeface="Calibri"/>
                      </a:endParaRPr>
                    </a:p>
                  </a:txBody>
                  <a:tcPr marL="52451" marR="5245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37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af-ZA" sz="1400" b="1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II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квартал</a:t>
                      </a:r>
                      <a:endParaRPr lang="ru-RU" sz="1400" dirty="0">
                        <a:effectLst/>
                        <a:latin typeface="Calibri"/>
                      </a:endParaRP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endParaRPr lang="ru-RU" sz="1400" dirty="0">
                        <a:effectLst/>
                      </a:endParaRP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16750</a:t>
                      </a:r>
                      <a:endParaRPr lang="ru-RU" sz="1400" dirty="0">
                        <a:effectLst/>
                        <a:latin typeface="Calibri"/>
                      </a:endParaRPr>
                    </a:p>
                  </a:txBody>
                  <a:tcPr marL="52451" marR="5245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37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af-ZA" sz="1400" b="1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III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квартал</a:t>
                      </a:r>
                      <a:endParaRPr lang="ru-RU" sz="1400" dirty="0">
                        <a:effectLst/>
                        <a:latin typeface="Calibri"/>
                      </a:endParaRP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endParaRPr lang="ru-RU" sz="1400" dirty="0">
                        <a:effectLst/>
                      </a:endParaRP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25750</a:t>
                      </a:r>
                      <a:endParaRPr lang="ru-RU" sz="1400" dirty="0">
                        <a:effectLst/>
                        <a:latin typeface="Calibri"/>
                      </a:endParaRPr>
                    </a:p>
                  </a:txBody>
                  <a:tcPr marL="52451" marR="5245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37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af-ZA" sz="1400" b="1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IV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квартал</a:t>
                      </a:r>
                      <a:endParaRPr lang="ru-RU" sz="1400" dirty="0">
                        <a:effectLst/>
                        <a:latin typeface="Calibri"/>
                      </a:endParaRP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endParaRPr lang="ru-RU" sz="1400" dirty="0">
                        <a:effectLst/>
                      </a:endParaRP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32250</a:t>
                      </a:r>
                      <a:endParaRPr lang="ru-RU" sz="1400" dirty="0">
                        <a:effectLst/>
                        <a:latin typeface="Calibri"/>
                      </a:endParaRPr>
                    </a:p>
                  </a:txBody>
                  <a:tcPr marL="52451" marR="5245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37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0951927"/>
                  </a:ext>
                </a:extLst>
              </a:tr>
              <a:tr h="700068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lvl="0" indent="0">
                        <a:buNone/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Выручка</a:t>
                      </a:r>
                      <a:endParaRPr lang="ru-RU" sz="1400" dirty="0">
                        <a:effectLst/>
                        <a:latin typeface="Calibri"/>
                      </a:endParaRPr>
                    </a:p>
                  </a:txBody>
                  <a:tcPr marL="52451" marR="5245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ru-RU" sz="1400" dirty="0">
                        <a:effectLst/>
                      </a:endParaRPr>
                    </a:p>
                    <a:p>
                      <a:pPr indent="0">
                        <a:buNone/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204.531 ₽</a:t>
                      </a:r>
                    </a:p>
                    <a:p>
                      <a:pPr indent="0">
                        <a:buNone/>
                      </a:pPr>
                      <a:endParaRPr lang="ru-RU" sz="1400" dirty="0">
                        <a:effectLst/>
                        <a:latin typeface="Calibri"/>
                      </a:endParaRPr>
                    </a:p>
                  </a:txBody>
                  <a:tcPr marL="52451" marR="52451" marT="0" marB="0" anchor="ctr">
                    <a:lnL>
                      <a:noFill/>
                    </a:lnL>
                    <a:lnR>
                      <a:noFill/>
                    </a:lnR>
                    <a:lnT w="19037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37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615.000 ₽</a:t>
                      </a: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52451" marR="52451" marT="0" marB="0" anchor="ctr">
                    <a:lnL>
                      <a:noFill/>
                    </a:lnL>
                    <a:lnR>
                      <a:noFill/>
                    </a:lnR>
                    <a:lnT w="19037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37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</a:rPr>
                        <a:t>940.000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₽</a:t>
                      </a:r>
                    </a:p>
                  </a:txBody>
                  <a:tcPr marL="52451" marR="52451" marT="0" marB="0" anchor="ctr">
                    <a:lnL>
                      <a:noFill/>
                    </a:lnL>
                    <a:lnR>
                      <a:noFill/>
                    </a:lnR>
                    <a:lnT w="19037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37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ru-RU" sz="1400" dirty="0">
                        <a:effectLst/>
                      </a:endParaRPr>
                    </a:p>
                    <a:p>
                      <a:pPr indent="0">
                        <a:buNone/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1.467.926 ₽</a:t>
                      </a:r>
                    </a:p>
                    <a:p>
                      <a:pPr indent="0">
                        <a:buNone/>
                      </a:pPr>
                      <a:endParaRPr lang="ru-RU" sz="1400" dirty="0">
                        <a:effectLst/>
                        <a:latin typeface="Calibri"/>
                      </a:endParaRPr>
                    </a:p>
                  </a:txBody>
                  <a:tcPr marL="52451" marR="52451" marT="0" marB="0" anchor="ctr">
                    <a:lnL>
                      <a:noFill/>
                    </a:lnL>
                    <a:lnR>
                      <a:noFill/>
                    </a:lnR>
                    <a:lnT w="19037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37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1940741"/>
                  </a:ext>
                </a:extLst>
              </a:tr>
              <a:tr h="647824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ru-RU" sz="1400">
                        <a:effectLst/>
                      </a:endParaRPr>
                    </a:p>
                    <a:p>
                      <a:pPr indent="0">
                        <a:buNone/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Расходы</a:t>
                      </a:r>
                      <a:endParaRPr lang="ru-RU" sz="1400" dirty="0">
                        <a:effectLst/>
                        <a:latin typeface="Calibri"/>
                      </a:endParaRPr>
                    </a:p>
                  </a:txBody>
                  <a:tcPr marL="52451" marR="5245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ru-RU" sz="1400" dirty="0">
                        <a:effectLst/>
                      </a:endParaRPr>
                    </a:p>
                    <a:p>
                      <a:pPr indent="0">
                        <a:buNone/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865.000 ₽</a:t>
                      </a:r>
                    </a:p>
                    <a:p>
                      <a:pPr indent="0">
                        <a:buNone/>
                      </a:pPr>
                      <a:endParaRPr lang="ru-RU" sz="1400" dirty="0">
                        <a:effectLst/>
                        <a:latin typeface="Calibri"/>
                      </a:endParaRPr>
                    </a:p>
                  </a:txBody>
                  <a:tcPr marL="52451" marR="52451" marT="0" marB="0" anchor="ctr">
                    <a:lnL>
                      <a:noFill/>
                    </a:lnL>
                    <a:lnR>
                      <a:noFill/>
                    </a:lnR>
                    <a:lnT w="19037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37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ru-RU" sz="1400" dirty="0"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696.441 ₽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52451" marR="52451" marT="0" marB="0" anchor="ctr">
                    <a:lnL>
                      <a:noFill/>
                    </a:lnL>
                    <a:lnR>
                      <a:noFill/>
                    </a:lnR>
                    <a:lnT w="19037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37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ru-RU" sz="1400" dirty="0">
                        <a:effectLst/>
                      </a:endParaRPr>
                    </a:p>
                    <a:p>
                      <a:pPr indent="0">
                        <a:buNone/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1.331.586 ₽</a:t>
                      </a:r>
                    </a:p>
                    <a:p>
                      <a:pPr indent="0">
                        <a:buNone/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52451" marR="52451" marT="0" marB="0" anchor="ctr">
                    <a:lnL>
                      <a:noFill/>
                    </a:lnL>
                    <a:lnR>
                      <a:noFill/>
                    </a:lnR>
                    <a:lnT w="19037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37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ru-RU" sz="1400" dirty="0">
                        <a:effectLst/>
                      </a:endParaRPr>
                    </a:p>
                    <a:p>
                      <a:pPr indent="0">
                        <a:buNone/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1.215.000 ₽</a:t>
                      </a:r>
                    </a:p>
                    <a:p>
                      <a:pPr indent="0">
                        <a:buNone/>
                      </a:pPr>
                      <a:endParaRPr lang="ru-RU" sz="1400" dirty="0">
                        <a:effectLst/>
                        <a:latin typeface="Calibri"/>
                      </a:endParaRPr>
                    </a:p>
                  </a:txBody>
                  <a:tcPr marL="52451" marR="52451" marT="0" marB="0" anchor="ctr">
                    <a:lnL>
                      <a:noFill/>
                    </a:lnL>
                    <a:lnR>
                      <a:noFill/>
                    </a:lnR>
                    <a:lnT w="19037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37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36347"/>
                  </a:ext>
                </a:extLst>
              </a:tr>
              <a:tr h="647824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ru-RU" sz="1400">
                        <a:effectLst/>
                      </a:endParaRPr>
                    </a:p>
                    <a:p>
                      <a:pPr indent="0">
                        <a:buNone/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Чистая прибыль</a:t>
                      </a:r>
                      <a:endParaRPr lang="ru-RU" sz="1400" dirty="0">
                        <a:effectLst/>
                        <a:latin typeface="Calibri"/>
                      </a:endParaRPr>
                    </a:p>
                  </a:txBody>
                  <a:tcPr marL="52451" marR="5245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ru-RU" sz="1400">
                        <a:effectLst/>
                      </a:endParaRPr>
                    </a:p>
                    <a:p>
                      <a:pPr indent="0">
                        <a:buNone/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-660.469 ₽</a:t>
                      </a:r>
                      <a:endParaRPr lang="ru-RU" sz="1400" dirty="0">
                        <a:effectLst/>
                        <a:latin typeface="Calibri"/>
                      </a:endParaRPr>
                    </a:p>
                  </a:txBody>
                  <a:tcPr marL="52451" marR="52451" marT="0" marB="0" anchor="ctr">
                    <a:lnL>
                      <a:noFill/>
                    </a:lnL>
                    <a:lnR>
                      <a:noFill/>
                    </a:lnR>
                    <a:lnT w="19037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ru-RU" sz="1400" dirty="0">
                        <a:effectLst/>
                      </a:endParaRPr>
                    </a:p>
                    <a:p>
                      <a:pPr indent="0">
                        <a:buNone/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741.910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₽</a:t>
                      </a:r>
                      <a:endParaRPr lang="ru-RU" sz="1400" dirty="0">
                        <a:effectLst/>
                        <a:latin typeface="Calibri"/>
                      </a:endParaRPr>
                    </a:p>
                  </a:txBody>
                  <a:tcPr marL="52451" marR="52451" marT="0" marB="0" anchor="ctr">
                    <a:lnL>
                      <a:noFill/>
                    </a:lnL>
                    <a:lnR>
                      <a:noFill/>
                    </a:lnR>
                    <a:lnT w="19037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ru-RU" sz="1400" dirty="0">
                        <a:effectLst/>
                      </a:endParaRPr>
                    </a:p>
                    <a:p>
                      <a:pPr indent="0">
                        <a:buNone/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-391.586 ₽</a:t>
                      </a:r>
                      <a:endParaRPr lang="ru-RU" sz="1400" dirty="0">
                        <a:effectLst/>
                      </a:endParaRPr>
                    </a:p>
                  </a:txBody>
                  <a:tcPr marL="52451" marR="52451" marT="0" marB="0" anchor="ctr">
                    <a:lnL>
                      <a:noFill/>
                    </a:lnL>
                    <a:lnR>
                      <a:noFill/>
                    </a:lnR>
                    <a:lnT w="19037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ru-RU" sz="1400" dirty="0">
                        <a:effectLst/>
                      </a:endParaRPr>
                    </a:p>
                    <a:p>
                      <a:pPr indent="0">
                        <a:buNone/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252.926 ₽</a:t>
                      </a:r>
                      <a:endParaRPr lang="ru-RU" sz="1400" dirty="0">
                        <a:effectLst/>
                        <a:latin typeface="Calibri"/>
                      </a:endParaRPr>
                    </a:p>
                  </a:txBody>
                  <a:tcPr marL="52451" marR="52451" marT="0" marB="0" anchor="ctr">
                    <a:lnL>
                      <a:noFill/>
                    </a:lnL>
                    <a:lnR>
                      <a:noFill/>
                    </a:lnR>
                    <a:lnT w="19037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1002106"/>
                  </a:ext>
                </a:extLst>
              </a:tr>
            </a:tbl>
          </a:graphicData>
        </a:graphic>
      </p:graphicFrame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E4BB4781-29EA-4131-CB6E-19A5A6A2C459}"/>
              </a:ext>
            </a:extLst>
          </p:cNvPr>
          <p:cNvGrpSpPr/>
          <p:nvPr/>
        </p:nvGrpSpPr>
        <p:grpSpPr>
          <a:xfrm>
            <a:off x="-2918" y="540421"/>
            <a:ext cx="4214875" cy="170944"/>
            <a:chOff x="0" y="692501"/>
            <a:chExt cx="2624903" cy="97077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D24E405E-0362-E8E7-C3D8-7BA144AFDDA7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3920E7B4-1437-D0D9-1C49-22A32A07F32B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7FA8BFA3-EFDB-D6A1-8099-1BEF6772E4E2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5946264C-8070-2BC1-CE04-7CB27E60775F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B6D17674-5525-6626-86ED-0D9C767A104C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7CEACE94-99DA-40AF-6976-CA602708C1A2}"/>
              </a:ext>
            </a:extLst>
          </p:cNvPr>
          <p:cNvGrpSpPr/>
          <p:nvPr/>
        </p:nvGrpSpPr>
        <p:grpSpPr>
          <a:xfrm>
            <a:off x="-2918" y="540421"/>
            <a:ext cx="4214875" cy="170944"/>
            <a:chOff x="0" y="692501"/>
            <a:chExt cx="2624903" cy="97077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7DC21BDC-4FAB-7081-A3EF-3214A22204EB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F5C3D745-0CA1-BB42-C705-3AA79438AC82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307462B3-3336-93A6-64C1-0D6DAED5132E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8C83C7DC-A012-71DE-16F4-E07A7A312985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A557C2B5-4DE7-04D9-BD52-2E1CAE3B9289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B2BAE253-13F3-1B29-F8A1-D6F7E992B0C0}"/>
              </a:ext>
            </a:extLst>
          </p:cNvPr>
          <p:cNvGrpSpPr/>
          <p:nvPr/>
        </p:nvGrpSpPr>
        <p:grpSpPr>
          <a:xfrm>
            <a:off x="-2918" y="540421"/>
            <a:ext cx="4214875" cy="170944"/>
            <a:chOff x="0" y="692501"/>
            <a:chExt cx="2624903" cy="97077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A6EF8C99-B4A5-6830-B71E-FDFF2D8E7E56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659DA932-290F-41A9-74FA-710B0BADB600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D79E2FAA-21AE-FFDB-3AB7-EBC1F1CF228E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0C17ECE9-467C-C006-F3C5-6B9CFD382882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4812567E-309A-52BF-072E-687766DB976C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CC9C561-C9F5-5CD2-9FA4-2EF6F2474A52}"/>
              </a:ext>
            </a:extLst>
          </p:cNvPr>
          <p:cNvSpPr txBox="1"/>
          <p:nvPr/>
        </p:nvSpPr>
        <p:spPr>
          <a:xfrm>
            <a:off x="-14506" y="4190529"/>
            <a:ext cx="3171061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ru-RU" sz="2000" b="1" dirty="0" err="1">
                <a:latin typeface="Georgia"/>
              </a:rPr>
              <a:t>Трекшн</a:t>
            </a:r>
            <a:r>
              <a:rPr lang="ru-RU" sz="2000" b="1" dirty="0">
                <a:latin typeface="Georgia"/>
              </a:rPr>
              <a:t> 2023-2024</a:t>
            </a:r>
            <a:r>
              <a:rPr lang="en-GB" sz="2000" b="1" dirty="0">
                <a:latin typeface="Georgia"/>
              </a:rPr>
              <a:t> </a:t>
            </a:r>
            <a:r>
              <a:rPr lang="ru-RU" sz="2000" b="1" dirty="0">
                <a:latin typeface="Georgia"/>
              </a:rPr>
              <a:t>гг.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15E80FA-3735-B268-268E-F716D8C9837D}"/>
              </a:ext>
            </a:extLst>
          </p:cNvPr>
          <p:cNvSpPr txBox="1"/>
          <p:nvPr/>
        </p:nvSpPr>
        <p:spPr>
          <a:xfrm>
            <a:off x="-58360" y="5562879"/>
            <a:ext cx="374463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000" b="1" dirty="0">
                <a:latin typeface="Georgia"/>
              </a:rPr>
              <a:t>Стратегия</a:t>
            </a:r>
            <a:r>
              <a:rPr lang="ru-RU" sz="2000" b="1" dirty="0"/>
              <a:t> </a:t>
            </a:r>
            <a:r>
              <a:rPr lang="ru-RU" sz="2000" b="1" dirty="0">
                <a:latin typeface="Georgia" panose="02040502050405020303" pitchFamily="18" charset="0"/>
              </a:rPr>
              <a:t>до 2026 г.</a:t>
            </a:r>
            <a:r>
              <a:rPr lang="ru-RU" sz="2800" dirty="0">
                <a:latin typeface="Georgia" panose="02040502050405020303" pitchFamily="18" charset="0"/>
                <a:ea typeface="Calibri"/>
                <a:cs typeface="Calibri"/>
              </a:rPr>
              <a:t>​</a:t>
            </a:r>
            <a:endParaRPr lang="ru-RU" dirty="0">
              <a:latin typeface="Georgia" panose="02040502050405020303" pitchFamily="18" charset="0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2CBB6171-16A2-58BC-EE75-4F601CED150D}"/>
              </a:ext>
            </a:extLst>
          </p:cNvPr>
          <p:cNvCxnSpPr>
            <a:cxnSpLocks/>
          </p:cNvCxnSpPr>
          <p:nvPr/>
        </p:nvCxnSpPr>
        <p:spPr>
          <a:xfrm>
            <a:off x="6963" y="6376699"/>
            <a:ext cx="913703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Блок-схема: узел 31">
            <a:extLst>
              <a:ext uri="{FF2B5EF4-FFF2-40B4-BE49-F238E27FC236}">
                <a16:creationId xmlns:a16="http://schemas.microsoft.com/office/drawing/2014/main" id="{A4CC645D-0C34-4D4E-8C67-66060CD024BA}"/>
              </a:ext>
            </a:extLst>
          </p:cNvPr>
          <p:cNvSpPr/>
          <p:nvPr/>
        </p:nvSpPr>
        <p:spPr>
          <a:xfrm>
            <a:off x="783355" y="4986426"/>
            <a:ext cx="221108" cy="251201"/>
          </a:xfrm>
          <a:prstGeom prst="flowChartConnector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Блок-схема: узел 33">
            <a:extLst>
              <a:ext uri="{FF2B5EF4-FFF2-40B4-BE49-F238E27FC236}">
                <a16:creationId xmlns:a16="http://schemas.microsoft.com/office/drawing/2014/main" id="{2CF18A52-A763-AD5B-E014-5858A58A9478}"/>
              </a:ext>
            </a:extLst>
          </p:cNvPr>
          <p:cNvSpPr/>
          <p:nvPr/>
        </p:nvSpPr>
        <p:spPr>
          <a:xfrm>
            <a:off x="3885333" y="4999588"/>
            <a:ext cx="221108" cy="251201"/>
          </a:xfrm>
          <a:prstGeom prst="flowChartConnector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Блок-схема: узел 34">
            <a:extLst>
              <a:ext uri="{FF2B5EF4-FFF2-40B4-BE49-F238E27FC236}">
                <a16:creationId xmlns:a16="http://schemas.microsoft.com/office/drawing/2014/main" id="{92D8B6D7-0966-0D05-55BE-C7C648F58B3B}"/>
              </a:ext>
            </a:extLst>
          </p:cNvPr>
          <p:cNvSpPr/>
          <p:nvPr/>
        </p:nvSpPr>
        <p:spPr>
          <a:xfrm>
            <a:off x="6933840" y="4990594"/>
            <a:ext cx="221108" cy="251201"/>
          </a:xfrm>
          <a:prstGeom prst="flowChartConnector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Блок-схема: узел 35">
            <a:extLst>
              <a:ext uri="{FF2B5EF4-FFF2-40B4-BE49-F238E27FC236}">
                <a16:creationId xmlns:a16="http://schemas.microsoft.com/office/drawing/2014/main" id="{7E53BC72-D3B0-5943-CCDB-32E15BB840E0}"/>
              </a:ext>
            </a:extLst>
          </p:cNvPr>
          <p:cNvSpPr/>
          <p:nvPr/>
        </p:nvSpPr>
        <p:spPr>
          <a:xfrm>
            <a:off x="2338392" y="6255459"/>
            <a:ext cx="221108" cy="251201"/>
          </a:xfrm>
          <a:prstGeom prst="flowChartConnector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Блок-схема: узел 36">
            <a:extLst>
              <a:ext uri="{FF2B5EF4-FFF2-40B4-BE49-F238E27FC236}">
                <a16:creationId xmlns:a16="http://schemas.microsoft.com/office/drawing/2014/main" id="{318447AC-2A2E-A4CD-92EB-8CE5F105A93B}"/>
              </a:ext>
            </a:extLst>
          </p:cNvPr>
          <p:cNvSpPr/>
          <p:nvPr/>
        </p:nvSpPr>
        <p:spPr>
          <a:xfrm>
            <a:off x="7509114" y="6239807"/>
            <a:ext cx="221108" cy="251201"/>
          </a:xfrm>
          <a:prstGeom prst="flowChartConnector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Блок-схема: узел 38">
            <a:extLst>
              <a:ext uri="{FF2B5EF4-FFF2-40B4-BE49-F238E27FC236}">
                <a16:creationId xmlns:a16="http://schemas.microsoft.com/office/drawing/2014/main" id="{1FD5BE82-F9B7-CA19-AAEE-E45457DC0036}"/>
              </a:ext>
            </a:extLst>
          </p:cNvPr>
          <p:cNvSpPr/>
          <p:nvPr/>
        </p:nvSpPr>
        <p:spPr>
          <a:xfrm>
            <a:off x="5009235" y="6231915"/>
            <a:ext cx="221108" cy="251201"/>
          </a:xfrm>
          <a:prstGeom prst="flowChartConnector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EE444E1-9946-E88D-A5B2-93D63DC54EC9}"/>
              </a:ext>
            </a:extLst>
          </p:cNvPr>
          <p:cNvSpPr txBox="1"/>
          <p:nvPr/>
        </p:nvSpPr>
        <p:spPr>
          <a:xfrm>
            <a:off x="117798" y="6455953"/>
            <a:ext cx="25144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ea typeface="Calibri"/>
                <a:cs typeface="Calibri"/>
              </a:rPr>
              <a:t>Выпуск итогового приложения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7C3CD38-7749-F588-F80D-1926523604EF}"/>
              </a:ext>
            </a:extLst>
          </p:cNvPr>
          <p:cNvSpPr txBox="1"/>
          <p:nvPr/>
        </p:nvSpPr>
        <p:spPr>
          <a:xfrm>
            <a:off x="2765626" y="6455953"/>
            <a:ext cx="24605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ea typeface="Calibri"/>
                <a:cs typeface="Calibri"/>
              </a:rPr>
              <a:t>Партнерство с мед. центрами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4EBC591-D559-0982-1BC7-0D85E9879C8F}"/>
              </a:ext>
            </a:extLst>
          </p:cNvPr>
          <p:cNvSpPr txBox="1"/>
          <p:nvPr/>
        </p:nvSpPr>
        <p:spPr>
          <a:xfrm>
            <a:off x="2530955" y="5930112"/>
            <a:ext cx="973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2025 г.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3E811ED-D973-4860-8E8A-5A589260458E}"/>
              </a:ext>
            </a:extLst>
          </p:cNvPr>
          <p:cNvSpPr txBox="1"/>
          <p:nvPr/>
        </p:nvSpPr>
        <p:spPr>
          <a:xfrm>
            <a:off x="7770143" y="6007367"/>
            <a:ext cx="973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/>
              <a:t>2025 г.</a:t>
            </a:r>
            <a:endParaRPr lang="ru-RU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EC22758-12FC-CBD8-2FC7-EC29F021C960}"/>
              </a:ext>
            </a:extLst>
          </p:cNvPr>
          <p:cNvSpPr txBox="1"/>
          <p:nvPr/>
        </p:nvSpPr>
        <p:spPr>
          <a:xfrm>
            <a:off x="5176384" y="5957554"/>
            <a:ext cx="1575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2025-2026 гг.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C0D5E7F-B7D5-37CA-1B91-27C7350DACAE}"/>
              </a:ext>
            </a:extLst>
          </p:cNvPr>
          <p:cNvSpPr txBox="1"/>
          <p:nvPr/>
        </p:nvSpPr>
        <p:spPr>
          <a:xfrm>
            <a:off x="5176384" y="6464125"/>
            <a:ext cx="41640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ea typeface="Calibri"/>
                <a:cs typeface="Calibri"/>
              </a:rPr>
              <a:t>Выход на зарубежные рынки( Беларусь, Казахстан)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7301C32-3211-7FF0-83A9-C8B5588173A0}"/>
              </a:ext>
            </a:extLst>
          </p:cNvPr>
          <p:cNvSpPr txBox="1"/>
          <p:nvPr/>
        </p:nvSpPr>
        <p:spPr>
          <a:xfrm>
            <a:off x="1004463" y="4705536"/>
            <a:ext cx="973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2023 г.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6FB1F8A-6D8C-1A15-753C-CEE0538EC4AB}"/>
              </a:ext>
            </a:extLst>
          </p:cNvPr>
          <p:cNvSpPr txBox="1"/>
          <p:nvPr/>
        </p:nvSpPr>
        <p:spPr>
          <a:xfrm>
            <a:off x="4106441" y="4682966"/>
            <a:ext cx="15126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2023-2024 гг.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1668C87-9C92-2BAE-AA29-DF2448CA177C}"/>
              </a:ext>
            </a:extLst>
          </p:cNvPr>
          <p:cNvSpPr txBox="1"/>
          <p:nvPr/>
        </p:nvSpPr>
        <p:spPr>
          <a:xfrm>
            <a:off x="7113638" y="4689547"/>
            <a:ext cx="8652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2024 г.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46E1E3A-FF04-2BDF-3BBC-435F94C361ED}"/>
              </a:ext>
            </a:extLst>
          </p:cNvPr>
          <p:cNvSpPr txBox="1"/>
          <p:nvPr/>
        </p:nvSpPr>
        <p:spPr>
          <a:xfrm>
            <a:off x="2601710" y="5240198"/>
            <a:ext cx="33995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Выпускники акселератора </a:t>
            </a:r>
            <a:r>
              <a:rPr lang="en-GB" sz="1600" dirty="0"/>
              <a:t>HIVE</a:t>
            </a:r>
            <a:endParaRPr lang="ru-RU" sz="1600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939DD96-2EC3-37BB-B626-16E7FB0FF043}"/>
              </a:ext>
            </a:extLst>
          </p:cNvPr>
          <p:cNvSpPr txBox="1"/>
          <p:nvPr/>
        </p:nvSpPr>
        <p:spPr>
          <a:xfrm>
            <a:off x="6177483" y="5237926"/>
            <a:ext cx="28534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Разработка </a:t>
            </a:r>
            <a:r>
              <a:rPr lang="en-GB" sz="1600" dirty="0"/>
              <a:t>MVP </a:t>
            </a:r>
            <a:r>
              <a:rPr lang="ru-RU" sz="1600" dirty="0"/>
              <a:t>в виде </a:t>
            </a:r>
            <a:r>
              <a:rPr lang="en-GB" sz="1600" dirty="0" err="1"/>
              <a:t>tg</a:t>
            </a:r>
            <a:r>
              <a:rPr lang="en-GB" sz="1600" dirty="0"/>
              <a:t> bot</a:t>
            </a:r>
            <a:endParaRPr lang="ru-RU" sz="1600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31440AC-A962-49F6-1242-514B763C5E1F}"/>
              </a:ext>
            </a:extLst>
          </p:cNvPr>
          <p:cNvSpPr txBox="1"/>
          <p:nvPr/>
        </p:nvSpPr>
        <p:spPr>
          <a:xfrm>
            <a:off x="-65520" y="5222537"/>
            <a:ext cx="2246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  <a:r>
              <a:rPr lang="ru-RU" sz="1600" dirty="0"/>
              <a:t>Провели 180 </a:t>
            </a:r>
            <a:r>
              <a:rPr lang="en-GB" sz="1600" dirty="0" err="1"/>
              <a:t>cust</a:t>
            </a:r>
            <a:r>
              <a:rPr lang="en-GB" sz="1600" dirty="0"/>
              <a:t>-dev</a:t>
            </a:r>
            <a:endParaRPr lang="ru-RU" sz="16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FE34C14-842B-A3FC-0022-EFFD5D6B9C43}"/>
              </a:ext>
            </a:extLst>
          </p:cNvPr>
          <p:cNvSpPr txBox="1"/>
          <p:nvPr/>
        </p:nvSpPr>
        <p:spPr>
          <a:xfrm>
            <a:off x="5448996" y="134806"/>
            <a:ext cx="3618801" cy="161582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1100" dirty="0">
                <a:latin typeface="Montserrat"/>
                <a:cs typeface="Calibri"/>
              </a:rPr>
              <a:t>Российский рынок топ 70 </a:t>
            </a:r>
            <a:r>
              <a:rPr lang="ru-RU" sz="1100" dirty="0" err="1">
                <a:latin typeface="Montserrat"/>
                <a:cs typeface="Calibri"/>
              </a:rPr>
              <a:t>МедТех</a:t>
            </a:r>
            <a:r>
              <a:rPr lang="ru-RU" sz="1100" dirty="0">
                <a:latin typeface="Montserrat"/>
                <a:cs typeface="Calibri"/>
              </a:rPr>
              <a:t> компаний составляет</a:t>
            </a:r>
          </a:p>
          <a:p>
            <a:pPr algn="just"/>
            <a:r>
              <a:rPr lang="ru-RU" sz="1100" dirty="0">
                <a:solidFill>
                  <a:srgbClr val="4472C4"/>
                </a:solidFill>
                <a:latin typeface="Montserrat Black"/>
                <a:cs typeface="Calibri"/>
              </a:rPr>
              <a:t>46,63 млрд рублей</a:t>
            </a:r>
            <a:r>
              <a:rPr lang="ru-RU" sz="1100" dirty="0">
                <a:latin typeface="Montserrat"/>
                <a:cs typeface="Calibri"/>
              </a:rPr>
              <a:t>.</a:t>
            </a:r>
          </a:p>
          <a:p>
            <a:pPr algn="just"/>
            <a:endParaRPr lang="ru-RU" sz="1100" dirty="0">
              <a:cs typeface="Calibri"/>
            </a:endParaRPr>
          </a:p>
          <a:p>
            <a:pPr algn="just"/>
            <a:r>
              <a:rPr lang="ru-RU" sz="1100" dirty="0">
                <a:latin typeface="Montserrat"/>
                <a:cs typeface="Calibri"/>
              </a:rPr>
              <a:t>Российский рынок медицинских мобильных приложений составляет </a:t>
            </a:r>
            <a:r>
              <a:rPr lang="ru-RU" sz="1100" dirty="0">
                <a:solidFill>
                  <a:srgbClr val="4472C4"/>
                </a:solidFill>
                <a:latin typeface="Montserrat Black"/>
                <a:cs typeface="Calibri"/>
              </a:rPr>
              <a:t>18,781 млрд рублей</a:t>
            </a:r>
            <a:r>
              <a:rPr lang="ru-RU" sz="1100" dirty="0">
                <a:latin typeface="Montserrat"/>
                <a:cs typeface="Calibri"/>
              </a:rPr>
              <a:t>.</a:t>
            </a:r>
          </a:p>
          <a:p>
            <a:pPr algn="just"/>
            <a:endParaRPr lang="ru-RU" sz="1100" dirty="0">
              <a:cs typeface="Calibri"/>
            </a:endParaRPr>
          </a:p>
          <a:p>
            <a:pPr algn="just"/>
            <a:r>
              <a:rPr lang="ru-RU" sz="1100" dirty="0">
                <a:latin typeface="Montserrat"/>
                <a:cs typeface="Calibri"/>
              </a:rPr>
              <a:t>Наш возможный рынок составляет </a:t>
            </a:r>
          </a:p>
          <a:p>
            <a:pPr algn="just"/>
            <a:r>
              <a:rPr lang="ru-RU" sz="1100" dirty="0">
                <a:solidFill>
                  <a:srgbClr val="4472C4"/>
                </a:solidFill>
                <a:latin typeface="Montserrat Black"/>
                <a:cs typeface="Calibri"/>
              </a:rPr>
              <a:t>466,3 млн рублей</a:t>
            </a:r>
            <a:r>
              <a:rPr lang="ru-RU" sz="1100" dirty="0">
                <a:latin typeface="Montserrat"/>
                <a:cs typeface="Calibri"/>
              </a:rPr>
              <a:t>.</a:t>
            </a:r>
          </a:p>
        </p:txBody>
      </p:sp>
      <p:pic>
        <p:nvPicPr>
          <p:cNvPr id="29" name="Рисунок 28" descr="Изображение выглядит как текст, круг, Шриф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AB8D15E3-5000-B8B9-EA5F-5FDC6B287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5548" y="1867406"/>
            <a:ext cx="2624642" cy="250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916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16632"/>
            <a:ext cx="4499991" cy="778098"/>
          </a:xfrm>
        </p:spPr>
        <p:txBody>
          <a:bodyPr>
            <a:noAutofit/>
          </a:bodyPr>
          <a:lstStyle/>
          <a:p>
            <a:br>
              <a:rPr lang="ru-RU" sz="2400">
                <a:solidFill>
                  <a:srgbClr val="8F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>
              <a:solidFill>
                <a:srgbClr val="8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6FE38B4-CCC3-5C6F-2A06-BEE6F0CA6A94}"/>
              </a:ext>
            </a:extLst>
          </p:cNvPr>
          <p:cNvGrpSpPr/>
          <p:nvPr/>
        </p:nvGrpSpPr>
        <p:grpSpPr>
          <a:xfrm>
            <a:off x="-2918" y="540421"/>
            <a:ext cx="4214878" cy="170944"/>
            <a:chOff x="0" y="692501"/>
            <a:chExt cx="2624903" cy="97077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27EF9EFC-18C6-D78F-A136-2170C155DC9D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3F208CE8-E48B-A174-9E94-5BC223131363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3A2B6F7E-21FD-83AE-F39B-22D30630ABC7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5CF9F7D1-7BF3-EA03-B5FD-E43A082B9DF0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6BBF0A27-944E-3E60-A404-425DB025F9D2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pic>
        <p:nvPicPr>
          <p:cNvPr id="3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76" y="5768915"/>
            <a:ext cx="1669362" cy="819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F909D79-6D80-B7F7-0F44-55969A2C18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5373216"/>
            <a:ext cx="1633955" cy="128753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07504" y="44016"/>
            <a:ext cx="3975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>
                <a:latin typeface="Georgia" panose="02040502050405020303" pitchFamily="18" charset="0"/>
              </a:rPr>
              <a:t>Аналоги и конкуренты</a:t>
            </a:r>
            <a:endParaRPr lang="ru-RU" sz="2400" b="1"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 descr="Изображение выглядит как черный, темнота">
            <a:extLst>
              <a:ext uri="{FF2B5EF4-FFF2-40B4-BE49-F238E27FC236}">
                <a16:creationId xmlns:a16="http://schemas.microsoft.com/office/drawing/2014/main" id="{B18FE425-789F-6CC3-872B-C68D6DA67D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5751706"/>
            <a:ext cx="2376264" cy="772462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, Шрифт, снимок экрана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02561F5B-51FD-D882-7DDF-BDD8DE8D3E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449" y="5661248"/>
            <a:ext cx="2236021" cy="838534"/>
          </a:xfrm>
          <a:prstGeom prst="rect">
            <a:avLst/>
          </a:prstGeom>
        </p:spPr>
      </p:pic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90C267CD-2B2A-8495-06F8-21A80CD4A6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5057496"/>
              </p:ext>
            </p:extLst>
          </p:nvPr>
        </p:nvGraphicFramePr>
        <p:xfrm>
          <a:off x="90414" y="1179414"/>
          <a:ext cx="8928992" cy="42846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9003">
                  <a:extLst>
                    <a:ext uri="{9D8B030D-6E8A-4147-A177-3AD203B41FA5}">
                      <a16:colId xmlns:a16="http://schemas.microsoft.com/office/drawing/2014/main" val="3408649646"/>
                    </a:ext>
                  </a:extLst>
                </a:gridCol>
                <a:gridCol w="1829003">
                  <a:extLst>
                    <a:ext uri="{9D8B030D-6E8A-4147-A177-3AD203B41FA5}">
                      <a16:colId xmlns:a16="http://schemas.microsoft.com/office/drawing/2014/main" val="3695556139"/>
                    </a:ext>
                  </a:extLst>
                </a:gridCol>
                <a:gridCol w="1829003">
                  <a:extLst>
                    <a:ext uri="{9D8B030D-6E8A-4147-A177-3AD203B41FA5}">
                      <a16:colId xmlns:a16="http://schemas.microsoft.com/office/drawing/2014/main" val="3780465596"/>
                    </a:ext>
                  </a:extLst>
                </a:gridCol>
                <a:gridCol w="1829003">
                  <a:extLst>
                    <a:ext uri="{9D8B030D-6E8A-4147-A177-3AD203B41FA5}">
                      <a16:colId xmlns:a16="http://schemas.microsoft.com/office/drawing/2014/main" val="1052594185"/>
                    </a:ext>
                  </a:extLst>
                </a:gridCol>
                <a:gridCol w="1612980">
                  <a:extLst>
                    <a:ext uri="{9D8B030D-6E8A-4147-A177-3AD203B41FA5}">
                      <a16:colId xmlns:a16="http://schemas.microsoft.com/office/drawing/2014/main" val="728237292"/>
                    </a:ext>
                  </a:extLst>
                </a:gridCol>
              </a:tblGrid>
              <a:tr h="592819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Конкуренты</a:t>
                      </a:r>
                    </a:p>
                  </a:txBody>
                  <a:tcPr marL="127748" marR="127748" marT="63874" marB="6387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/>
                        <a:t>Halsa</a:t>
                      </a:r>
                      <a:endParaRPr lang="ru-RU" sz="2000" dirty="0"/>
                    </a:p>
                  </a:txBody>
                  <a:tcPr marL="127748" marR="127748" marT="63874" marB="6387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/>
                        <a:t>Symptomate</a:t>
                      </a:r>
                      <a:endParaRPr lang="ru-RU" sz="2000" dirty="0"/>
                    </a:p>
                  </a:txBody>
                  <a:tcPr marL="127748" marR="127748" marT="63874" marB="6387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err="1"/>
                        <a:t>Аптека.ру</a:t>
                      </a:r>
                      <a:endParaRPr lang="ru-RU" sz="2000" dirty="0"/>
                    </a:p>
                  </a:txBody>
                  <a:tcPr marL="127748" marR="127748" marT="63874" marB="6387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RLS</a:t>
                      </a:r>
                    </a:p>
                    <a:p>
                      <a:pPr algn="ctr"/>
                      <a:r>
                        <a:rPr lang="en-US" sz="1000" dirty="0"/>
                        <a:t>(</a:t>
                      </a:r>
                      <a:r>
                        <a:rPr lang="ru-RU" sz="1000" dirty="0"/>
                        <a:t>Регистр Лекарственных Средств)</a:t>
                      </a:r>
                    </a:p>
                  </a:txBody>
                  <a:tcPr marL="127748" marR="127748" marT="63874" marB="63874" anchor="ctr"/>
                </a:tc>
                <a:extLst>
                  <a:ext uri="{0D108BD9-81ED-4DB2-BD59-A6C34878D82A}">
                    <a16:rowId xmlns:a16="http://schemas.microsoft.com/office/drawing/2014/main" val="2555583053"/>
                  </a:ext>
                </a:extLst>
              </a:tr>
              <a:tr h="894233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Преимущества</a:t>
                      </a:r>
                    </a:p>
                  </a:txBody>
                  <a:tcPr marL="127748" marR="127748" marT="63874" marB="6387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Сильная рекламная кампания, широкий ассортимент, персонализированный подбор</a:t>
                      </a:r>
                      <a:endParaRPr lang="ru-RU" sz="1400" dirty="0"/>
                    </a:p>
                  </a:txBody>
                  <a:tcPr marL="127748" marR="127748" marT="63874" marB="6387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Простота интерфейса, персонализированный подбор врача, рейтинг и отзывы</a:t>
                      </a:r>
                      <a:endParaRPr lang="ru-RU" sz="1400" dirty="0"/>
                    </a:p>
                  </a:txBody>
                  <a:tcPr marL="127748" marR="127748" marT="63874" marB="6387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Возможность заказа, широкий ассортимент, наличие рейтинга и отзывов, интеграция с аптеками</a:t>
                      </a:r>
                      <a:endParaRPr lang="ru-RU" sz="1400" dirty="0"/>
                    </a:p>
                  </a:txBody>
                  <a:tcPr marL="127748" marR="127748" marT="63874" marB="6387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Полнота базы данных, обновленная информация, поиск дженериков и полное описание</a:t>
                      </a:r>
                    </a:p>
                  </a:txBody>
                  <a:tcPr marL="127748" marR="127748" marT="63874" marB="63874" anchor="ctr"/>
                </a:tc>
                <a:extLst>
                  <a:ext uri="{0D108BD9-81ED-4DB2-BD59-A6C34878D82A}">
                    <a16:rowId xmlns:a16="http://schemas.microsoft.com/office/drawing/2014/main" val="3841195241"/>
                  </a:ext>
                </a:extLst>
              </a:tr>
              <a:tr h="894233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Недостатки</a:t>
                      </a:r>
                    </a:p>
                  </a:txBody>
                  <a:tcPr marL="127748" marR="127748" marT="63874" marB="6387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Сегмент средний+, высокая стоимость, отсутствие возможности подбора лекарств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 marL="127748" marR="127748" marT="63874" marB="6387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Ограниченная география, отсутствие поиска лекарств по симптомам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 marL="127748" marR="127748" marT="63874" marB="6387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Отсутствие отдельного поиска аналогов, отсутствие функции поиска по симптомам, ограниченные медицинские рекомендации</a:t>
                      </a:r>
                      <a:endParaRPr lang="ru-RU" sz="1400" dirty="0"/>
                    </a:p>
                  </a:txBody>
                  <a:tcPr marL="127748" marR="127748" marT="63874" marB="6387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Отсутствие отзывов, сложные интерфейс и слабая рекламная кампания, ограниченные возможности поиска (необходимо знать активное вещество), только сайт</a:t>
                      </a:r>
                      <a:endParaRPr lang="ru-RU" sz="1200" dirty="0"/>
                    </a:p>
                  </a:txBody>
                  <a:tcPr marL="127748" marR="127748" marT="63874" marB="63874" anchor="ctr"/>
                </a:tc>
                <a:extLst>
                  <a:ext uri="{0D108BD9-81ED-4DB2-BD59-A6C34878D82A}">
                    <a16:rowId xmlns:a16="http://schemas.microsoft.com/office/drawing/2014/main" val="3379369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6711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6FE38B4-CCC3-5C6F-2A06-BEE6F0CA6A94}"/>
              </a:ext>
            </a:extLst>
          </p:cNvPr>
          <p:cNvGrpSpPr/>
          <p:nvPr/>
        </p:nvGrpSpPr>
        <p:grpSpPr>
          <a:xfrm>
            <a:off x="-19000" y="536717"/>
            <a:ext cx="4590999" cy="174648"/>
            <a:chOff x="0" y="692501"/>
            <a:chExt cx="2624903" cy="97077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27EF9EFC-18C6-D78F-A136-2170C155DC9D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3F208CE8-E48B-A174-9E94-5BC223131363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3A2B6F7E-21FD-83AE-F39B-22D30630ABC7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5CF9F7D1-7BF3-EA03-B5FD-E43A082B9DF0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6BBF0A27-944E-3E60-A404-425DB025F9D2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pic>
        <p:nvPicPr>
          <p:cNvPr id="3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76" y="5768915"/>
            <a:ext cx="1669362" cy="819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F909D79-6D80-B7F7-0F44-55969A2C18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5373216"/>
            <a:ext cx="1633955" cy="128753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-7816" y="44016"/>
            <a:ext cx="4788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Команда</a:t>
            </a:r>
          </a:p>
        </p:txBody>
      </p:sp>
      <p:pic>
        <p:nvPicPr>
          <p:cNvPr id="3" name="Рисунок 2" descr="Изображение выглядит как черный, темнота">
            <a:extLst>
              <a:ext uri="{FF2B5EF4-FFF2-40B4-BE49-F238E27FC236}">
                <a16:creationId xmlns:a16="http://schemas.microsoft.com/office/drawing/2014/main" id="{99092D1C-9627-329E-E6E9-1FA547E06A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711" y="5768915"/>
            <a:ext cx="2376264" cy="772462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екст, Шрифт, снимок экрана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21C12E3B-9D48-931F-13E0-A426C5173A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5691931"/>
            <a:ext cx="2164012" cy="811530"/>
          </a:xfrm>
          <a:prstGeom prst="rect">
            <a:avLst/>
          </a:prstGeom>
        </p:spPr>
      </p:pic>
      <p:sp>
        <p:nvSpPr>
          <p:cNvPr id="10" name="Равнобедренный треугольник 9">
            <a:extLst>
              <a:ext uri="{FF2B5EF4-FFF2-40B4-BE49-F238E27FC236}">
                <a16:creationId xmlns:a16="http://schemas.microsoft.com/office/drawing/2014/main" id="{6805AA94-A2C3-2760-FD47-965C3E2147C8}"/>
              </a:ext>
            </a:extLst>
          </p:cNvPr>
          <p:cNvSpPr/>
          <p:nvPr/>
        </p:nvSpPr>
        <p:spPr>
          <a:xfrm>
            <a:off x="2184487" y="2473356"/>
            <a:ext cx="409037" cy="390763"/>
          </a:xfrm>
          <a:prstGeom prst="triangl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3E5F159-ACB3-DCB4-3615-5CF3061618C3}"/>
              </a:ext>
            </a:extLst>
          </p:cNvPr>
          <p:cNvSpPr/>
          <p:nvPr/>
        </p:nvSpPr>
        <p:spPr>
          <a:xfrm>
            <a:off x="609369" y="1592152"/>
            <a:ext cx="1778680" cy="3243603"/>
          </a:xfrm>
          <a:prstGeom prst="rect">
            <a:avLst/>
          </a:prstGeom>
          <a:ln>
            <a:noFill/>
          </a:ln>
          <a:effectLst>
            <a:outerShdw blurRad="177800" dist="38100" dir="2700000" sx="103000" sy="103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3DD32A-A129-D705-E1FE-6BA9179BCC0F}"/>
              </a:ext>
            </a:extLst>
          </p:cNvPr>
          <p:cNvSpPr txBox="1"/>
          <p:nvPr/>
        </p:nvSpPr>
        <p:spPr>
          <a:xfrm>
            <a:off x="604845" y="3246158"/>
            <a:ext cx="10737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0070C0"/>
                </a:solidFill>
                <a:latin typeface="Montserrat Black" pitchFamily="2" charset="-52"/>
              </a:rPr>
              <a:t>Обо мне</a:t>
            </a:r>
          </a:p>
        </p:txBody>
      </p:sp>
      <p:sp>
        <p:nvSpPr>
          <p:cNvPr id="18" name="Равнобедренный треугольник 17">
            <a:extLst>
              <a:ext uri="{FF2B5EF4-FFF2-40B4-BE49-F238E27FC236}">
                <a16:creationId xmlns:a16="http://schemas.microsoft.com/office/drawing/2014/main" id="{658BC40C-0C01-9B42-7F01-8BB25160EFB9}"/>
              </a:ext>
            </a:extLst>
          </p:cNvPr>
          <p:cNvSpPr/>
          <p:nvPr/>
        </p:nvSpPr>
        <p:spPr>
          <a:xfrm>
            <a:off x="4934926" y="2421063"/>
            <a:ext cx="412529" cy="394099"/>
          </a:xfrm>
          <a:prstGeom prst="triangl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4C49C4A-EEF0-03AF-678C-5C1EF7B84042}"/>
              </a:ext>
            </a:extLst>
          </p:cNvPr>
          <p:cNvSpPr/>
          <p:nvPr/>
        </p:nvSpPr>
        <p:spPr>
          <a:xfrm>
            <a:off x="3421217" y="1690951"/>
            <a:ext cx="1793865" cy="3144805"/>
          </a:xfrm>
          <a:prstGeom prst="rect">
            <a:avLst/>
          </a:prstGeom>
          <a:ln>
            <a:noFill/>
          </a:ln>
          <a:effectLst>
            <a:outerShdw blurRad="177800" dist="38100" dir="2700000" sx="103000" sy="103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BB0F3C-28F8-C2E7-0E60-D5FE24280DE8}"/>
              </a:ext>
            </a:extLst>
          </p:cNvPr>
          <p:cNvSpPr txBox="1"/>
          <p:nvPr/>
        </p:nvSpPr>
        <p:spPr>
          <a:xfrm>
            <a:off x="3421217" y="3238919"/>
            <a:ext cx="911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0070C0"/>
                </a:solidFill>
                <a:latin typeface="Montserrat Black" pitchFamily="2" charset="-52"/>
              </a:rPr>
              <a:t>Обо мне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525E24-BEBD-56DA-A147-DF8EE9229EBF}"/>
              </a:ext>
            </a:extLst>
          </p:cNvPr>
          <p:cNvSpPr txBox="1"/>
          <p:nvPr/>
        </p:nvSpPr>
        <p:spPr>
          <a:xfrm>
            <a:off x="3425651" y="3526254"/>
            <a:ext cx="18788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Montserrat" pitchFamily="2" charset="-52"/>
              </a:rPr>
              <a:t>Маркетинговый аналитик, выпускница </a:t>
            </a:r>
            <a:r>
              <a:rPr lang="ru-RU" sz="1100" dirty="0" err="1">
                <a:latin typeface="Montserrat" pitchFamily="2" charset="-52"/>
              </a:rPr>
              <a:t>Нетологии</a:t>
            </a:r>
            <a:r>
              <a:rPr lang="ru-RU" sz="1100" dirty="0">
                <a:latin typeface="Montserrat" pitchFamily="2" charset="-52"/>
              </a:rPr>
              <a:t> «Интернет-маркетолог»</a:t>
            </a:r>
            <a:endParaRPr lang="en-GB" sz="1100" dirty="0">
              <a:latin typeface="Montserrat" pitchFamily="2" charset="-52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E5C0B74-09A7-0717-C347-62B5A732175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3906"/>
          <a:stretch/>
        </p:blipFill>
        <p:spPr>
          <a:xfrm>
            <a:off x="3422416" y="1014342"/>
            <a:ext cx="1792144" cy="2076629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1FEA4FD1-D8BB-1E1F-378E-06C797D26B8C}"/>
              </a:ext>
            </a:extLst>
          </p:cNvPr>
          <p:cNvSpPr/>
          <p:nvPr/>
        </p:nvSpPr>
        <p:spPr>
          <a:xfrm>
            <a:off x="4244935" y="2816749"/>
            <a:ext cx="1101584" cy="275669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bg1"/>
                </a:solidFill>
                <a:latin typeface="Montserrat" pitchFamily="2" charset="-52"/>
              </a:rPr>
              <a:t>Чикунова Дарья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7617AF4-8103-FD98-5D5D-18B7BF6A2EAC}"/>
              </a:ext>
            </a:extLst>
          </p:cNvPr>
          <p:cNvSpPr txBox="1"/>
          <p:nvPr/>
        </p:nvSpPr>
        <p:spPr>
          <a:xfrm>
            <a:off x="569689" y="3488612"/>
            <a:ext cx="1936533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Montserrat" pitchFamily="2" charset="-52"/>
              </a:rPr>
              <a:t>СЕО, призер конкурса стартапов среди школьников, байер с многолетним опытом транспортировки товаров с США, Европы и Китая.</a:t>
            </a:r>
          </a:p>
        </p:txBody>
      </p:sp>
      <p:sp>
        <p:nvSpPr>
          <p:cNvPr id="33" name="Равнобедренный треугольник 32">
            <a:extLst>
              <a:ext uri="{FF2B5EF4-FFF2-40B4-BE49-F238E27FC236}">
                <a16:creationId xmlns:a16="http://schemas.microsoft.com/office/drawing/2014/main" id="{1F343B4B-7DF9-6526-66B2-85EB73BE07A2}"/>
              </a:ext>
            </a:extLst>
          </p:cNvPr>
          <p:cNvSpPr/>
          <p:nvPr/>
        </p:nvSpPr>
        <p:spPr>
          <a:xfrm>
            <a:off x="7828287" y="2418288"/>
            <a:ext cx="413574" cy="393102"/>
          </a:xfrm>
          <a:prstGeom prst="triangl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F21FC3DE-856A-8B1B-F623-8C33DEAC46F9}"/>
              </a:ext>
            </a:extLst>
          </p:cNvPr>
          <p:cNvSpPr/>
          <p:nvPr/>
        </p:nvSpPr>
        <p:spPr>
          <a:xfrm>
            <a:off x="6264585" y="1656613"/>
            <a:ext cx="1798410" cy="3179143"/>
          </a:xfrm>
          <a:prstGeom prst="rect">
            <a:avLst/>
          </a:prstGeom>
          <a:ln>
            <a:noFill/>
          </a:ln>
          <a:effectLst>
            <a:outerShdw blurRad="177800" dist="38100" dir="2700000" sx="103000" sy="103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A74E267-377F-F354-E442-A39F0C1A674F}"/>
              </a:ext>
            </a:extLst>
          </p:cNvPr>
          <p:cNvSpPr txBox="1"/>
          <p:nvPr/>
        </p:nvSpPr>
        <p:spPr>
          <a:xfrm>
            <a:off x="6262185" y="3228809"/>
            <a:ext cx="9396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0070C0"/>
                </a:solidFill>
                <a:latin typeface="Montserrat Black" pitchFamily="2" charset="-52"/>
              </a:rPr>
              <a:t>Обо мне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77A3C6E-704D-11C0-6213-115DA856E7C5}"/>
              </a:ext>
            </a:extLst>
          </p:cNvPr>
          <p:cNvSpPr txBox="1"/>
          <p:nvPr/>
        </p:nvSpPr>
        <p:spPr>
          <a:xfrm>
            <a:off x="6264585" y="3521097"/>
            <a:ext cx="1878864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latin typeface="Montserrat" pitchFamily="2" charset="-52"/>
              </a:rPr>
              <a:t>Веб-разработчик в международной логистической компании, технический специалист в ООО «</a:t>
            </a:r>
            <a:r>
              <a:rPr lang="ru-RU" sz="1050" dirty="0" err="1">
                <a:latin typeface="Montserrat" pitchFamily="2" charset="-52"/>
              </a:rPr>
              <a:t>Тезоро</a:t>
            </a:r>
            <a:r>
              <a:rPr lang="ru-RU" sz="1050" dirty="0">
                <a:latin typeface="Montserrat" pitchFamily="2" charset="-52"/>
              </a:rPr>
              <a:t>», опыт работы в Тинькофф банке.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6D4617C-D935-24CC-496B-EDB7BC04115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8" t="6885" r="29393"/>
          <a:stretch/>
        </p:blipFill>
        <p:spPr>
          <a:xfrm>
            <a:off x="607515" y="1014342"/>
            <a:ext cx="1778681" cy="2131624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0B83108-1578-CED9-B84D-88169413DBD0}"/>
              </a:ext>
            </a:extLst>
          </p:cNvPr>
          <p:cNvSpPr/>
          <p:nvPr/>
        </p:nvSpPr>
        <p:spPr>
          <a:xfrm>
            <a:off x="1428561" y="2863513"/>
            <a:ext cx="1163405" cy="235819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err="1">
                <a:solidFill>
                  <a:schemeClr val="bg1"/>
                </a:solidFill>
                <a:latin typeface="Montserrat" pitchFamily="2" charset="-52"/>
              </a:rPr>
              <a:t>Урих</a:t>
            </a:r>
            <a:r>
              <a:rPr lang="ru-RU" sz="1000" dirty="0">
                <a:solidFill>
                  <a:schemeClr val="bg1"/>
                </a:solidFill>
                <a:latin typeface="Montserrat" pitchFamily="2" charset="-52"/>
              </a:rPr>
              <a:t> Евгения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F1169233-8C41-3890-5BB6-80E4A38A19F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7" t="8988" r="33570"/>
          <a:stretch/>
        </p:blipFill>
        <p:spPr>
          <a:xfrm>
            <a:off x="6258059" y="1014342"/>
            <a:ext cx="1804936" cy="2165893"/>
          </a:xfrm>
          <a:prstGeom prst="rect">
            <a:avLst/>
          </a:prstGeom>
        </p:spPr>
      </p:pic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CBAE9A8C-CED9-104E-B295-377FC56FFA90}"/>
              </a:ext>
            </a:extLst>
          </p:cNvPr>
          <p:cNvSpPr/>
          <p:nvPr/>
        </p:nvSpPr>
        <p:spPr>
          <a:xfrm>
            <a:off x="7088301" y="2814779"/>
            <a:ext cx="1156544" cy="31688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Montserrat" pitchFamily="2" charset="-52"/>
              </a:rPr>
              <a:t>Мазов Данила</a:t>
            </a:r>
          </a:p>
        </p:txBody>
      </p:sp>
    </p:spTree>
    <p:extLst>
      <p:ext uri="{BB962C8B-B14F-4D97-AF65-F5344CB8AC3E}">
        <p14:creationId xmlns:p14="http://schemas.microsoft.com/office/powerpoint/2010/main" val="23520333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70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CC1BC7A4-1339-477B-9D56-9C62263D7AEE}">
  <we:reference id="wa200005566" version="3.0.0.2" store="ru-RU" storeType="OMEX"/>
  <we:alternateReferences>
    <we:reference id="wa200005566" version="3.0.0.2" store="wa200005566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</TotalTime>
  <Words>835</Words>
  <Application>Microsoft Office PowerPoint</Application>
  <PresentationFormat>Экран (4:3)</PresentationFormat>
  <Paragraphs>215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9" baseType="lpstr">
      <vt:lpstr>Aptos</vt:lpstr>
      <vt:lpstr>Arial</vt:lpstr>
      <vt:lpstr>Arial Black</vt:lpstr>
      <vt:lpstr>Calibri</vt:lpstr>
      <vt:lpstr>Georgia</vt:lpstr>
      <vt:lpstr>Montserrat</vt:lpstr>
      <vt:lpstr>Montserrat Black</vt:lpstr>
      <vt:lpstr>Тема Office</vt:lpstr>
      <vt:lpstr>MedConnect - приложение для поиска лекарств-дженериков и поиска лекарственных препаратов по вашим симптомам </vt:lpstr>
      <vt:lpstr> </vt:lpstr>
      <vt:lpstr> </vt:lpstr>
      <vt:lpstr> </vt:lpstr>
      <vt:lpstr> </vt:lpstr>
      <vt:lpstr> </vt:lpstr>
      <vt:lpstr> </vt:lpstr>
      <vt:lpstr> </vt:lpstr>
      <vt:lpstr>Презентация PowerPoint</vt:lpstr>
      <vt:lpstr>Презентация PowerPoint</vt:lpstr>
      <vt:lpstr>Контакты:</vt:lpstr>
    </vt:vector>
  </TitlesOfParts>
  <Company>FASIE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Студенческий  Стартап</dc:title>
  <dc:creator>Позднякова Елена Николаевна</dc:creator>
  <cp:lastModifiedBy>Мазов Данила Вячеславович</cp:lastModifiedBy>
  <cp:revision>10</cp:revision>
  <dcterms:created xsi:type="dcterms:W3CDTF">2023-02-08T09:03:57Z</dcterms:created>
  <dcterms:modified xsi:type="dcterms:W3CDTF">2024-09-08T23:23:57Z</dcterms:modified>
</cp:coreProperties>
</file>