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71" r:id="rId3"/>
    <p:sldId id="259" r:id="rId4"/>
    <p:sldId id="267" r:id="rId5"/>
    <p:sldId id="264" r:id="rId6"/>
    <p:sldId id="265" r:id="rId7"/>
    <p:sldId id="266" r:id="rId8"/>
    <p:sldId id="262" r:id="rId9"/>
    <p:sldId id="257" r:id="rId10"/>
    <p:sldId id="258" r:id="rId11"/>
    <p:sldId id="269" r:id="rId12"/>
    <p:sldId id="261" r:id="rId13"/>
    <p:sldId id="270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1B336-5577-47A4-9B3E-3A9B6CE450D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2B6B317-BE07-4194-B855-6FDF866EFCA0}">
      <dgm:prSet custT="1"/>
      <dgm:spPr/>
      <dgm:t>
        <a:bodyPr/>
        <a:lstStyle/>
        <a:p>
          <a:r>
            <a:rPr lang="ru-RU" sz="2800" b="0" i="0" dirty="0"/>
            <a:t>Согласно Положениям президентской программы «Здоровье Нации» одной основных составляющих здорового образа жизни является вопрос качества питания. </a:t>
          </a:r>
          <a:endParaRPr lang="en-US" sz="2800" dirty="0"/>
        </a:p>
      </dgm:t>
    </dgm:pt>
    <dgm:pt modelId="{D03D36DD-E727-455E-891B-288CDEFCCF6E}" type="parTrans" cxnId="{983D5A06-F57C-4FEA-ACA3-910400B2188C}">
      <dgm:prSet/>
      <dgm:spPr/>
      <dgm:t>
        <a:bodyPr/>
        <a:lstStyle/>
        <a:p>
          <a:endParaRPr lang="en-US"/>
        </a:p>
      </dgm:t>
    </dgm:pt>
    <dgm:pt modelId="{9CE761C2-0A43-4A8E-A135-CD02BA7D22C2}" type="sibTrans" cxnId="{983D5A06-F57C-4FEA-ACA3-910400B2188C}">
      <dgm:prSet/>
      <dgm:spPr/>
      <dgm:t>
        <a:bodyPr/>
        <a:lstStyle/>
        <a:p>
          <a:endParaRPr lang="en-US"/>
        </a:p>
      </dgm:t>
    </dgm:pt>
    <dgm:pt modelId="{74038CDE-8946-465B-81C6-82FD44ED28B0}">
      <dgm:prSet custT="1"/>
      <dgm:spPr/>
      <dgm:t>
        <a:bodyPr/>
        <a:lstStyle/>
        <a:p>
          <a:r>
            <a:rPr lang="ru-RU" sz="1800" dirty="0"/>
            <a:t>Наиболее распространенной причиной смерти является ишемическая болезнь сердца, на которую приходится 16% от общего числа смертей в мире.</a:t>
          </a:r>
        </a:p>
        <a:p>
          <a:r>
            <a:rPr lang="ru-RU" sz="1800" dirty="0"/>
            <a:t>Меры профилактики включают физическую активность и правильное питание, в частности, ограничение потребления насыщенных жиров, которые содержатся в говядине, баранине, свинине, колбасах, сливочном масле и тому подобных продуктах, и увеличение потребления рыбы.</a:t>
          </a:r>
          <a:endParaRPr lang="en-US" sz="1800" dirty="0"/>
        </a:p>
      </dgm:t>
    </dgm:pt>
    <dgm:pt modelId="{9AF69803-9D95-4842-B835-B77900F5C55B}" type="parTrans" cxnId="{9EB1C2F8-8290-44B8-B99A-4FAEF45065B3}">
      <dgm:prSet/>
      <dgm:spPr/>
      <dgm:t>
        <a:bodyPr/>
        <a:lstStyle/>
        <a:p>
          <a:endParaRPr lang="en-US"/>
        </a:p>
      </dgm:t>
    </dgm:pt>
    <dgm:pt modelId="{C3E23C38-A59B-4533-9731-2E2303EE8425}" type="sibTrans" cxnId="{9EB1C2F8-8290-44B8-B99A-4FAEF45065B3}">
      <dgm:prSet/>
      <dgm:spPr/>
      <dgm:t>
        <a:bodyPr/>
        <a:lstStyle/>
        <a:p>
          <a:endParaRPr lang="en-US"/>
        </a:p>
      </dgm:t>
    </dgm:pt>
    <dgm:pt modelId="{DFA00DEF-C32F-4778-BF1B-7CA03A06AD83}" type="pres">
      <dgm:prSet presAssocID="{D4D1B336-5577-47A4-9B3E-3A9B6CE450DC}" presName="root" presStyleCnt="0">
        <dgm:presLayoutVars>
          <dgm:dir/>
          <dgm:resizeHandles val="exact"/>
        </dgm:presLayoutVars>
      </dgm:prSet>
      <dgm:spPr/>
    </dgm:pt>
    <dgm:pt modelId="{0D7A22BF-04D4-45A7-890F-0276BE621B59}" type="pres">
      <dgm:prSet presAssocID="{E2B6B317-BE07-4194-B855-6FDF866EFCA0}" presName="compNode" presStyleCnt="0"/>
      <dgm:spPr/>
    </dgm:pt>
    <dgm:pt modelId="{49004FE4-84A1-434B-9880-B79BE835C100}" type="pres">
      <dgm:prSet presAssocID="{E2B6B317-BE07-4194-B855-6FDF866EFCA0}" presName="bgRect" presStyleLbl="bgShp" presStyleIdx="0" presStyleCnt="2"/>
      <dgm:spPr/>
    </dgm:pt>
    <dgm:pt modelId="{B1E89A89-E75C-4CBD-B68D-DB19703D37C0}" type="pres">
      <dgm:prSet presAssocID="{E2B6B317-BE07-4194-B855-6FDF866EFCA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Яблоко"/>
        </a:ext>
      </dgm:extLst>
    </dgm:pt>
    <dgm:pt modelId="{D00D5BAD-C27B-486A-B70A-B806300BDF1C}" type="pres">
      <dgm:prSet presAssocID="{E2B6B317-BE07-4194-B855-6FDF866EFCA0}" presName="spaceRect" presStyleCnt="0"/>
      <dgm:spPr/>
    </dgm:pt>
    <dgm:pt modelId="{486D4C7A-922A-43AB-AB43-422B1417A097}" type="pres">
      <dgm:prSet presAssocID="{E2B6B317-BE07-4194-B855-6FDF866EFCA0}" presName="parTx" presStyleLbl="revTx" presStyleIdx="0" presStyleCnt="2">
        <dgm:presLayoutVars>
          <dgm:chMax val="0"/>
          <dgm:chPref val="0"/>
        </dgm:presLayoutVars>
      </dgm:prSet>
      <dgm:spPr/>
    </dgm:pt>
    <dgm:pt modelId="{5E4CF7DB-5DB9-4B9E-B9B3-0CBF8F022E10}" type="pres">
      <dgm:prSet presAssocID="{9CE761C2-0A43-4A8E-A135-CD02BA7D22C2}" presName="sibTrans" presStyleCnt="0"/>
      <dgm:spPr/>
    </dgm:pt>
    <dgm:pt modelId="{ECCB285C-2EEF-4873-BF27-ED61EA7E5578}" type="pres">
      <dgm:prSet presAssocID="{74038CDE-8946-465B-81C6-82FD44ED28B0}" presName="compNode" presStyleCnt="0"/>
      <dgm:spPr/>
    </dgm:pt>
    <dgm:pt modelId="{87922B27-DDE2-4F24-A603-47FDAE8F02B5}" type="pres">
      <dgm:prSet presAssocID="{74038CDE-8946-465B-81C6-82FD44ED28B0}" presName="bgRect" presStyleLbl="bgShp" presStyleIdx="1" presStyleCnt="2"/>
      <dgm:spPr/>
    </dgm:pt>
    <dgm:pt modelId="{55CA6A6B-3EA7-48B1-8FC3-6C8A2B7CD10B}" type="pres">
      <dgm:prSet presAssocID="{74038CDE-8946-465B-81C6-82FD44ED28B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B9C8FFC1-7FC4-497F-8429-18216541342B}" type="pres">
      <dgm:prSet presAssocID="{74038CDE-8946-465B-81C6-82FD44ED28B0}" presName="spaceRect" presStyleCnt="0"/>
      <dgm:spPr/>
    </dgm:pt>
    <dgm:pt modelId="{2B4FA1F6-6898-45EF-9026-A1E73FD53497}" type="pres">
      <dgm:prSet presAssocID="{74038CDE-8946-465B-81C6-82FD44ED28B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D225001-A9A7-435A-86C7-2007851CE761}" type="presOf" srcId="{74038CDE-8946-465B-81C6-82FD44ED28B0}" destId="{2B4FA1F6-6898-45EF-9026-A1E73FD53497}" srcOrd="0" destOrd="0" presId="urn:microsoft.com/office/officeart/2018/2/layout/IconVerticalSolidList"/>
    <dgm:cxn modelId="{983D5A06-F57C-4FEA-ACA3-910400B2188C}" srcId="{D4D1B336-5577-47A4-9B3E-3A9B6CE450DC}" destId="{E2B6B317-BE07-4194-B855-6FDF866EFCA0}" srcOrd="0" destOrd="0" parTransId="{D03D36DD-E727-455E-891B-288CDEFCCF6E}" sibTransId="{9CE761C2-0A43-4A8E-A135-CD02BA7D22C2}"/>
    <dgm:cxn modelId="{1886696B-F46E-436D-AFE7-AB4829014193}" type="presOf" srcId="{D4D1B336-5577-47A4-9B3E-3A9B6CE450DC}" destId="{DFA00DEF-C32F-4778-BF1B-7CA03A06AD83}" srcOrd="0" destOrd="0" presId="urn:microsoft.com/office/officeart/2018/2/layout/IconVerticalSolidList"/>
    <dgm:cxn modelId="{DCD08F8A-DDDC-4AB4-92EB-18E07C144B14}" type="presOf" srcId="{E2B6B317-BE07-4194-B855-6FDF866EFCA0}" destId="{486D4C7A-922A-43AB-AB43-422B1417A097}" srcOrd="0" destOrd="0" presId="urn:microsoft.com/office/officeart/2018/2/layout/IconVerticalSolidList"/>
    <dgm:cxn modelId="{9EB1C2F8-8290-44B8-B99A-4FAEF45065B3}" srcId="{D4D1B336-5577-47A4-9B3E-3A9B6CE450DC}" destId="{74038CDE-8946-465B-81C6-82FD44ED28B0}" srcOrd="1" destOrd="0" parTransId="{9AF69803-9D95-4842-B835-B77900F5C55B}" sibTransId="{C3E23C38-A59B-4533-9731-2E2303EE8425}"/>
    <dgm:cxn modelId="{F52B1D63-D93F-4C47-AFC9-5F4EC7609B4A}" type="presParOf" srcId="{DFA00DEF-C32F-4778-BF1B-7CA03A06AD83}" destId="{0D7A22BF-04D4-45A7-890F-0276BE621B59}" srcOrd="0" destOrd="0" presId="urn:microsoft.com/office/officeart/2018/2/layout/IconVerticalSolidList"/>
    <dgm:cxn modelId="{8A51F7A5-2186-4E51-AAB4-A92FDAE3B7EA}" type="presParOf" srcId="{0D7A22BF-04D4-45A7-890F-0276BE621B59}" destId="{49004FE4-84A1-434B-9880-B79BE835C100}" srcOrd="0" destOrd="0" presId="urn:microsoft.com/office/officeart/2018/2/layout/IconVerticalSolidList"/>
    <dgm:cxn modelId="{A37FF5F7-A86A-4207-8654-A2C0D5529999}" type="presParOf" srcId="{0D7A22BF-04D4-45A7-890F-0276BE621B59}" destId="{B1E89A89-E75C-4CBD-B68D-DB19703D37C0}" srcOrd="1" destOrd="0" presId="urn:microsoft.com/office/officeart/2018/2/layout/IconVerticalSolidList"/>
    <dgm:cxn modelId="{AAAE76AD-4312-42D6-9F7A-8EEABC7A35F5}" type="presParOf" srcId="{0D7A22BF-04D4-45A7-890F-0276BE621B59}" destId="{D00D5BAD-C27B-486A-B70A-B806300BDF1C}" srcOrd="2" destOrd="0" presId="urn:microsoft.com/office/officeart/2018/2/layout/IconVerticalSolidList"/>
    <dgm:cxn modelId="{39298B1E-434D-4AEA-9A5B-28F9F01307A4}" type="presParOf" srcId="{0D7A22BF-04D4-45A7-890F-0276BE621B59}" destId="{486D4C7A-922A-43AB-AB43-422B1417A097}" srcOrd="3" destOrd="0" presId="urn:microsoft.com/office/officeart/2018/2/layout/IconVerticalSolidList"/>
    <dgm:cxn modelId="{0927C724-8C19-4D51-9F47-0256DA8E5498}" type="presParOf" srcId="{DFA00DEF-C32F-4778-BF1B-7CA03A06AD83}" destId="{5E4CF7DB-5DB9-4B9E-B9B3-0CBF8F022E10}" srcOrd="1" destOrd="0" presId="urn:microsoft.com/office/officeart/2018/2/layout/IconVerticalSolidList"/>
    <dgm:cxn modelId="{CCBFE58E-7354-40E4-9372-3B9CB23F110C}" type="presParOf" srcId="{DFA00DEF-C32F-4778-BF1B-7CA03A06AD83}" destId="{ECCB285C-2EEF-4873-BF27-ED61EA7E5578}" srcOrd="2" destOrd="0" presId="urn:microsoft.com/office/officeart/2018/2/layout/IconVerticalSolidList"/>
    <dgm:cxn modelId="{48D56549-95E2-4947-8018-725511F7A2EB}" type="presParOf" srcId="{ECCB285C-2EEF-4873-BF27-ED61EA7E5578}" destId="{87922B27-DDE2-4F24-A603-47FDAE8F02B5}" srcOrd="0" destOrd="0" presId="urn:microsoft.com/office/officeart/2018/2/layout/IconVerticalSolidList"/>
    <dgm:cxn modelId="{4F425C68-511B-4AA2-8268-1CD309098CED}" type="presParOf" srcId="{ECCB285C-2EEF-4873-BF27-ED61EA7E5578}" destId="{55CA6A6B-3EA7-48B1-8FC3-6C8A2B7CD10B}" srcOrd="1" destOrd="0" presId="urn:microsoft.com/office/officeart/2018/2/layout/IconVerticalSolidList"/>
    <dgm:cxn modelId="{0D14CBC1-1DC8-4C80-AD03-6C97DB0B1D75}" type="presParOf" srcId="{ECCB285C-2EEF-4873-BF27-ED61EA7E5578}" destId="{B9C8FFC1-7FC4-497F-8429-18216541342B}" srcOrd="2" destOrd="0" presId="urn:microsoft.com/office/officeart/2018/2/layout/IconVerticalSolidList"/>
    <dgm:cxn modelId="{06D0A4FE-DB61-4BF1-80C6-178F1F942EB1}" type="presParOf" srcId="{ECCB285C-2EEF-4873-BF27-ED61EA7E5578}" destId="{2B4FA1F6-6898-45EF-9026-A1E73FD5349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70692C-BAF2-4888-A5F6-F5E7FE5478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F8A236-D751-4B10-83DF-26FD4B8C76A2}">
      <dgm:prSet/>
      <dgm:spPr>
        <a:solidFill>
          <a:schemeClr val="tx2">
            <a:lumMod val="90000"/>
            <a:lumOff val="10000"/>
          </a:schemeClr>
        </a:solidFill>
      </dgm:spPr>
      <dgm:t>
        <a:bodyPr/>
        <a:lstStyle/>
        <a:p>
          <a:r>
            <a:rPr lang="ru-RU" dirty="0"/>
            <a:t>Любители активного отдыха, креативных пространств, оригинальной подачи</a:t>
          </a:r>
        </a:p>
      </dgm:t>
    </dgm:pt>
    <dgm:pt modelId="{BCF08302-31CC-4F6F-A4E2-62947C9A63F6}" type="parTrans" cxnId="{C339D617-2442-4EB3-86C8-72D6D305B597}">
      <dgm:prSet/>
      <dgm:spPr/>
      <dgm:t>
        <a:bodyPr/>
        <a:lstStyle/>
        <a:p>
          <a:endParaRPr lang="ru-RU"/>
        </a:p>
      </dgm:t>
    </dgm:pt>
    <dgm:pt modelId="{80C8FA69-AC61-423F-A124-E0625415282A}" type="sibTrans" cxnId="{C339D617-2442-4EB3-86C8-72D6D305B597}">
      <dgm:prSet/>
      <dgm:spPr/>
      <dgm:t>
        <a:bodyPr/>
        <a:lstStyle/>
        <a:p>
          <a:endParaRPr lang="ru-RU"/>
        </a:p>
      </dgm:t>
    </dgm:pt>
    <dgm:pt modelId="{3D8EB0F2-C977-4B41-A275-525C17E3EF63}">
      <dgm:prSet/>
      <dgm:spPr>
        <a:solidFill>
          <a:schemeClr val="tx2">
            <a:lumMod val="90000"/>
            <a:lumOff val="10000"/>
          </a:schemeClr>
        </a:solidFill>
      </dgm:spPr>
      <dgm:t>
        <a:bodyPr/>
        <a:lstStyle/>
        <a:p>
          <a:r>
            <a:rPr lang="ru-RU" dirty="0"/>
            <a:t>Те, кто выбирает здоровый образ жизни, правильное питание и натуральные продукты</a:t>
          </a:r>
        </a:p>
      </dgm:t>
    </dgm:pt>
    <dgm:pt modelId="{448A2960-E8E2-4CEC-978B-B7BA056079D8}" type="parTrans" cxnId="{C365244D-6418-4C74-BD9F-4C9E5929151A}">
      <dgm:prSet/>
      <dgm:spPr/>
      <dgm:t>
        <a:bodyPr/>
        <a:lstStyle/>
        <a:p>
          <a:endParaRPr lang="ru-RU"/>
        </a:p>
      </dgm:t>
    </dgm:pt>
    <dgm:pt modelId="{597B6811-8492-44E5-AEAD-72CE9BF67108}" type="sibTrans" cxnId="{C365244D-6418-4C74-BD9F-4C9E5929151A}">
      <dgm:prSet/>
      <dgm:spPr/>
      <dgm:t>
        <a:bodyPr/>
        <a:lstStyle/>
        <a:p>
          <a:endParaRPr lang="ru-RU"/>
        </a:p>
      </dgm:t>
    </dgm:pt>
    <dgm:pt modelId="{4BDF7FCA-36FC-4018-A9E6-F391B8C52AC5}">
      <dgm:prSet/>
      <dgm:spPr>
        <a:solidFill>
          <a:schemeClr val="tx2">
            <a:lumMod val="90000"/>
            <a:lumOff val="10000"/>
          </a:schemeClr>
        </a:solidFill>
      </dgm:spPr>
      <dgm:t>
        <a:bodyPr/>
        <a:lstStyle/>
        <a:p>
          <a:r>
            <a:rPr lang="ru-RU" dirty="0"/>
            <a:t>Семьи с детьми, посетители лесопарка, спортивные группы</a:t>
          </a:r>
        </a:p>
      </dgm:t>
    </dgm:pt>
    <dgm:pt modelId="{3472976D-14A0-456B-A7B9-F9CF42C752E6}" type="parTrans" cxnId="{1DD8FE10-5623-46FF-BD25-BC383A291D22}">
      <dgm:prSet/>
      <dgm:spPr/>
      <dgm:t>
        <a:bodyPr/>
        <a:lstStyle/>
        <a:p>
          <a:endParaRPr lang="ru-RU"/>
        </a:p>
      </dgm:t>
    </dgm:pt>
    <dgm:pt modelId="{9A831626-5981-4732-988F-483AFD7542B4}" type="sibTrans" cxnId="{1DD8FE10-5623-46FF-BD25-BC383A291D22}">
      <dgm:prSet/>
      <dgm:spPr/>
      <dgm:t>
        <a:bodyPr/>
        <a:lstStyle/>
        <a:p>
          <a:endParaRPr lang="ru-RU"/>
        </a:p>
      </dgm:t>
    </dgm:pt>
    <dgm:pt modelId="{9C6125F3-CD68-4338-8823-988626859DB5}">
      <dgm:prSet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pPr algn="ctr"/>
          <a:r>
            <a:rPr lang="ru-RU" sz="1800" i="1" dirty="0"/>
            <a:t>Сектор рынка В2С </a:t>
          </a:r>
        </a:p>
      </dgm:t>
    </dgm:pt>
    <dgm:pt modelId="{B76CBC09-849D-4098-8D38-9FA7C3356A4A}" type="parTrans" cxnId="{75E71E76-1317-4115-BC2E-80A1307C9386}">
      <dgm:prSet/>
      <dgm:spPr/>
      <dgm:t>
        <a:bodyPr/>
        <a:lstStyle/>
        <a:p>
          <a:endParaRPr lang="ru-RU"/>
        </a:p>
      </dgm:t>
    </dgm:pt>
    <dgm:pt modelId="{E1A92836-C608-4E31-A5FB-BF58BEED4DB3}" type="sibTrans" cxnId="{75E71E76-1317-4115-BC2E-80A1307C9386}">
      <dgm:prSet/>
      <dgm:spPr/>
      <dgm:t>
        <a:bodyPr/>
        <a:lstStyle/>
        <a:p>
          <a:endParaRPr lang="ru-RU"/>
        </a:p>
      </dgm:t>
    </dgm:pt>
    <dgm:pt modelId="{A546CCC0-96A4-48C0-9012-676F88B3DDF6}" type="pres">
      <dgm:prSet presAssocID="{AC70692C-BAF2-4888-A5F6-F5E7FE547896}" presName="linear" presStyleCnt="0">
        <dgm:presLayoutVars>
          <dgm:animLvl val="lvl"/>
          <dgm:resizeHandles val="exact"/>
        </dgm:presLayoutVars>
      </dgm:prSet>
      <dgm:spPr/>
    </dgm:pt>
    <dgm:pt modelId="{7B262557-9127-4D84-96F2-80CBBA4CF135}" type="pres">
      <dgm:prSet presAssocID="{57F8A236-D751-4B10-83DF-26FD4B8C76A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FE25855-0414-4ECA-9870-23865E9D5A21}" type="pres">
      <dgm:prSet presAssocID="{80C8FA69-AC61-423F-A124-E0625415282A}" presName="spacer" presStyleCnt="0"/>
      <dgm:spPr/>
    </dgm:pt>
    <dgm:pt modelId="{2173784A-3E83-4FB0-A955-AF2194096B01}" type="pres">
      <dgm:prSet presAssocID="{3D8EB0F2-C977-4B41-A275-525C17E3EF6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2496F4A-0267-415B-8575-95D4058B165B}" type="pres">
      <dgm:prSet presAssocID="{597B6811-8492-44E5-AEAD-72CE9BF67108}" presName="spacer" presStyleCnt="0"/>
      <dgm:spPr/>
    </dgm:pt>
    <dgm:pt modelId="{7D26A8DF-F681-4A98-940F-CB1CA7490558}" type="pres">
      <dgm:prSet presAssocID="{4BDF7FCA-36FC-4018-A9E6-F391B8C52AC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BE5CD1B-26AD-4DA1-8102-5A47DDB9C549}" type="pres">
      <dgm:prSet presAssocID="{9A831626-5981-4732-988F-483AFD7542B4}" presName="spacer" presStyleCnt="0"/>
      <dgm:spPr/>
    </dgm:pt>
    <dgm:pt modelId="{1B931E42-2D7B-48E0-ACF5-0FF96660A79B}" type="pres">
      <dgm:prSet presAssocID="{9C6125F3-CD68-4338-8823-988626859DB5}" presName="parentText" presStyleLbl="node1" presStyleIdx="3" presStyleCnt="4" custLinFactY="60283" custLinFactNeighborX="6" custLinFactNeighborY="100000">
        <dgm:presLayoutVars>
          <dgm:chMax val="0"/>
          <dgm:bulletEnabled val="1"/>
        </dgm:presLayoutVars>
      </dgm:prSet>
      <dgm:spPr/>
    </dgm:pt>
  </dgm:ptLst>
  <dgm:cxnLst>
    <dgm:cxn modelId="{1DD8FE10-5623-46FF-BD25-BC383A291D22}" srcId="{AC70692C-BAF2-4888-A5F6-F5E7FE547896}" destId="{4BDF7FCA-36FC-4018-A9E6-F391B8C52AC5}" srcOrd="2" destOrd="0" parTransId="{3472976D-14A0-456B-A7B9-F9CF42C752E6}" sibTransId="{9A831626-5981-4732-988F-483AFD7542B4}"/>
    <dgm:cxn modelId="{C339D617-2442-4EB3-86C8-72D6D305B597}" srcId="{AC70692C-BAF2-4888-A5F6-F5E7FE547896}" destId="{57F8A236-D751-4B10-83DF-26FD4B8C76A2}" srcOrd="0" destOrd="0" parTransId="{BCF08302-31CC-4F6F-A4E2-62947C9A63F6}" sibTransId="{80C8FA69-AC61-423F-A124-E0625415282A}"/>
    <dgm:cxn modelId="{06780145-D888-4263-AACF-511F74A54032}" type="presOf" srcId="{9C6125F3-CD68-4338-8823-988626859DB5}" destId="{1B931E42-2D7B-48E0-ACF5-0FF96660A79B}" srcOrd="0" destOrd="0" presId="urn:microsoft.com/office/officeart/2005/8/layout/vList2"/>
    <dgm:cxn modelId="{C365244D-6418-4C74-BD9F-4C9E5929151A}" srcId="{AC70692C-BAF2-4888-A5F6-F5E7FE547896}" destId="{3D8EB0F2-C977-4B41-A275-525C17E3EF63}" srcOrd="1" destOrd="0" parTransId="{448A2960-E8E2-4CEC-978B-B7BA056079D8}" sibTransId="{597B6811-8492-44E5-AEAD-72CE9BF67108}"/>
    <dgm:cxn modelId="{75E71E76-1317-4115-BC2E-80A1307C9386}" srcId="{AC70692C-BAF2-4888-A5F6-F5E7FE547896}" destId="{9C6125F3-CD68-4338-8823-988626859DB5}" srcOrd="3" destOrd="0" parTransId="{B76CBC09-849D-4098-8D38-9FA7C3356A4A}" sibTransId="{E1A92836-C608-4E31-A5FB-BF58BEED4DB3}"/>
    <dgm:cxn modelId="{70E34E59-7B04-4B94-8938-CC8B18DA3213}" type="presOf" srcId="{AC70692C-BAF2-4888-A5F6-F5E7FE547896}" destId="{A546CCC0-96A4-48C0-9012-676F88B3DDF6}" srcOrd="0" destOrd="0" presId="urn:microsoft.com/office/officeart/2005/8/layout/vList2"/>
    <dgm:cxn modelId="{B3C81FC4-5586-419D-89FB-21FA0ECBF7CF}" type="presOf" srcId="{3D8EB0F2-C977-4B41-A275-525C17E3EF63}" destId="{2173784A-3E83-4FB0-A955-AF2194096B01}" srcOrd="0" destOrd="0" presId="urn:microsoft.com/office/officeart/2005/8/layout/vList2"/>
    <dgm:cxn modelId="{237489C9-1D74-488B-A808-5C5E0123B194}" type="presOf" srcId="{57F8A236-D751-4B10-83DF-26FD4B8C76A2}" destId="{7B262557-9127-4D84-96F2-80CBBA4CF135}" srcOrd="0" destOrd="0" presId="urn:microsoft.com/office/officeart/2005/8/layout/vList2"/>
    <dgm:cxn modelId="{CDD0ACF2-A7DD-4CB2-8DE2-BA4255CE05A5}" type="presOf" srcId="{4BDF7FCA-36FC-4018-A9E6-F391B8C52AC5}" destId="{7D26A8DF-F681-4A98-940F-CB1CA7490558}" srcOrd="0" destOrd="0" presId="urn:microsoft.com/office/officeart/2005/8/layout/vList2"/>
    <dgm:cxn modelId="{859CCB75-7012-4053-B51D-E9C78FF5B21E}" type="presParOf" srcId="{A546CCC0-96A4-48C0-9012-676F88B3DDF6}" destId="{7B262557-9127-4D84-96F2-80CBBA4CF135}" srcOrd="0" destOrd="0" presId="urn:microsoft.com/office/officeart/2005/8/layout/vList2"/>
    <dgm:cxn modelId="{853A84B1-AB4B-4237-B16F-168E0451F293}" type="presParOf" srcId="{A546CCC0-96A4-48C0-9012-676F88B3DDF6}" destId="{2FE25855-0414-4ECA-9870-23865E9D5A21}" srcOrd="1" destOrd="0" presId="urn:microsoft.com/office/officeart/2005/8/layout/vList2"/>
    <dgm:cxn modelId="{A9C61019-686E-4121-90BA-0C1A5583F0A5}" type="presParOf" srcId="{A546CCC0-96A4-48C0-9012-676F88B3DDF6}" destId="{2173784A-3E83-4FB0-A955-AF2194096B01}" srcOrd="2" destOrd="0" presId="urn:microsoft.com/office/officeart/2005/8/layout/vList2"/>
    <dgm:cxn modelId="{30D9AA3B-673A-44C6-96E7-07E9EA306CD6}" type="presParOf" srcId="{A546CCC0-96A4-48C0-9012-676F88B3DDF6}" destId="{42496F4A-0267-415B-8575-95D4058B165B}" srcOrd="3" destOrd="0" presId="urn:microsoft.com/office/officeart/2005/8/layout/vList2"/>
    <dgm:cxn modelId="{366AF893-773A-4BC6-B85F-ABBCDF547F63}" type="presParOf" srcId="{A546CCC0-96A4-48C0-9012-676F88B3DDF6}" destId="{7D26A8DF-F681-4A98-940F-CB1CA7490558}" srcOrd="4" destOrd="0" presId="urn:microsoft.com/office/officeart/2005/8/layout/vList2"/>
    <dgm:cxn modelId="{D52AA642-936F-456A-A62B-FD22A3E663A4}" type="presParOf" srcId="{A546CCC0-96A4-48C0-9012-676F88B3DDF6}" destId="{0BE5CD1B-26AD-4DA1-8102-5A47DDB9C549}" srcOrd="5" destOrd="0" presId="urn:microsoft.com/office/officeart/2005/8/layout/vList2"/>
    <dgm:cxn modelId="{52ACC563-2CB5-446E-B4C4-540EA9CB85A3}" type="presParOf" srcId="{A546CCC0-96A4-48C0-9012-676F88B3DDF6}" destId="{1B931E42-2D7B-48E0-ACF5-0FF96660A79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2E1AAD-0E5F-46BA-833A-FED7685628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F38E8C6-B475-44B2-92FA-F388318AF315}">
      <dgm:prSet custT="1"/>
      <dgm:spPr/>
      <dgm:t>
        <a:bodyPr/>
        <a:lstStyle/>
        <a:p>
          <a:r>
            <a:rPr lang="ru-RU" sz="1600" dirty="0"/>
            <a:t>Информационные ресурсы парка/лесопарка (возможна продажа франшизы в другие парки), сайт, социальные сети. </a:t>
          </a:r>
        </a:p>
      </dgm:t>
    </dgm:pt>
    <dgm:pt modelId="{A4CDF335-8B35-4743-B797-4839F35C7584}" type="parTrans" cxnId="{8A88629B-A775-46B7-9293-43FA2317213A}">
      <dgm:prSet/>
      <dgm:spPr/>
      <dgm:t>
        <a:bodyPr/>
        <a:lstStyle/>
        <a:p>
          <a:endParaRPr lang="ru-RU"/>
        </a:p>
      </dgm:t>
    </dgm:pt>
    <dgm:pt modelId="{5319DDFD-0961-465B-9FF4-BB671B890307}" type="sibTrans" cxnId="{8A88629B-A775-46B7-9293-43FA2317213A}">
      <dgm:prSet/>
      <dgm:spPr/>
      <dgm:t>
        <a:bodyPr/>
        <a:lstStyle/>
        <a:p>
          <a:endParaRPr lang="ru-RU"/>
        </a:p>
      </dgm:t>
    </dgm:pt>
    <dgm:pt modelId="{FCF28424-F722-4578-9621-08100769D3F8}">
      <dgm:prSet custT="1"/>
      <dgm:spPr/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FFFFFF"/>
              </a:solidFill>
              <a:latin typeface="Avenir Next LT Pro"/>
              <a:ea typeface="+mn-ea"/>
              <a:cs typeface="+mn-cs"/>
            </a:rPr>
            <a:t>Ведение социальных сетей для самого кафе с целью демонстрации инновации и привлечения клиентов. </a:t>
          </a:r>
        </a:p>
      </dgm:t>
    </dgm:pt>
    <dgm:pt modelId="{CB81B6E0-778D-4BB1-BE3B-9C3682684CDD}" type="parTrans" cxnId="{FA17C689-9D1B-4112-B29D-395D82FDDC08}">
      <dgm:prSet/>
      <dgm:spPr/>
      <dgm:t>
        <a:bodyPr/>
        <a:lstStyle/>
        <a:p>
          <a:endParaRPr lang="ru-RU"/>
        </a:p>
      </dgm:t>
    </dgm:pt>
    <dgm:pt modelId="{FDBEC95D-2E01-4AF6-A491-2E7B74404FA6}" type="sibTrans" cxnId="{FA17C689-9D1B-4112-B29D-395D82FDDC08}">
      <dgm:prSet/>
      <dgm:spPr/>
      <dgm:t>
        <a:bodyPr/>
        <a:lstStyle/>
        <a:p>
          <a:endParaRPr lang="ru-RU"/>
        </a:p>
      </dgm:t>
    </dgm:pt>
    <dgm:pt modelId="{856013A4-F940-430C-9680-E5003276A6A6}">
      <dgm:prSet custT="1"/>
      <dgm:spPr/>
      <dgm:t>
        <a:bodyPr/>
        <a:lstStyle/>
        <a:p>
          <a:r>
            <a:rPr lang="ru-RU" sz="1600" dirty="0"/>
            <a:t>Возможно внедрение различных акций и скидок. </a:t>
          </a:r>
        </a:p>
      </dgm:t>
    </dgm:pt>
    <dgm:pt modelId="{0B0CD8AE-8924-45D6-B72A-12302D745CE1}" type="parTrans" cxnId="{1283D7F2-6D44-433E-8556-8223D7A41DEA}">
      <dgm:prSet/>
      <dgm:spPr/>
      <dgm:t>
        <a:bodyPr/>
        <a:lstStyle/>
        <a:p>
          <a:endParaRPr lang="ru-RU"/>
        </a:p>
      </dgm:t>
    </dgm:pt>
    <dgm:pt modelId="{2066A847-C86C-4DC5-A524-B0B43895CDDE}" type="sibTrans" cxnId="{1283D7F2-6D44-433E-8556-8223D7A41DEA}">
      <dgm:prSet/>
      <dgm:spPr/>
      <dgm:t>
        <a:bodyPr/>
        <a:lstStyle/>
        <a:p>
          <a:endParaRPr lang="ru-RU"/>
        </a:p>
      </dgm:t>
    </dgm:pt>
    <dgm:pt modelId="{907AD854-7DB6-438D-93A7-4370A7E4EA6F}">
      <dgm:prSet custT="1"/>
      <dgm:spPr/>
      <dgm:t>
        <a:bodyPr/>
        <a:lstStyle/>
        <a:p>
          <a:r>
            <a:rPr lang="ru-RU" sz="1600" dirty="0"/>
            <a:t>Привлечение аудитории за счет оформления локации и предоставления места на веранде для проведения фотосессий, встреч и мероприятий. </a:t>
          </a:r>
        </a:p>
      </dgm:t>
    </dgm:pt>
    <dgm:pt modelId="{85C73801-2A86-4974-B3D3-58A09AD7BB92}" type="parTrans" cxnId="{081E5953-8487-495B-80F5-991028C98D9C}">
      <dgm:prSet/>
      <dgm:spPr/>
      <dgm:t>
        <a:bodyPr/>
        <a:lstStyle/>
        <a:p>
          <a:endParaRPr lang="ru-RU"/>
        </a:p>
      </dgm:t>
    </dgm:pt>
    <dgm:pt modelId="{3D1C1D82-C3F4-44B1-9AEF-0EE10D13DFA6}" type="sibTrans" cxnId="{081E5953-8487-495B-80F5-991028C98D9C}">
      <dgm:prSet/>
      <dgm:spPr/>
      <dgm:t>
        <a:bodyPr/>
        <a:lstStyle/>
        <a:p>
          <a:endParaRPr lang="ru-RU"/>
        </a:p>
      </dgm:t>
    </dgm:pt>
    <dgm:pt modelId="{BCCAC463-8D2F-4859-B2A8-6265B0C17106}">
      <dgm:prSet custT="1"/>
      <dgm:spPr/>
      <dgm:t>
        <a:bodyPr/>
        <a:lstStyle/>
        <a:p>
          <a:r>
            <a:rPr lang="ru-RU" sz="1600" dirty="0"/>
            <a:t>Привлечение муниципалитета путем создания акций для различных слоев населения (например пенсионеры в рамках программы «Московское долголетие»).</a:t>
          </a:r>
        </a:p>
      </dgm:t>
    </dgm:pt>
    <dgm:pt modelId="{EB77F2E2-4F63-48EE-A19A-8269307063A1}" type="parTrans" cxnId="{7A275D73-1695-4D4C-AE81-C6C2B63DA6EC}">
      <dgm:prSet/>
      <dgm:spPr/>
      <dgm:t>
        <a:bodyPr/>
        <a:lstStyle/>
        <a:p>
          <a:endParaRPr lang="ru-RU"/>
        </a:p>
      </dgm:t>
    </dgm:pt>
    <dgm:pt modelId="{CA5258FE-B36B-4E47-B392-00EE775F50BB}" type="sibTrans" cxnId="{7A275D73-1695-4D4C-AE81-C6C2B63DA6EC}">
      <dgm:prSet/>
      <dgm:spPr/>
      <dgm:t>
        <a:bodyPr/>
        <a:lstStyle/>
        <a:p>
          <a:endParaRPr lang="ru-RU"/>
        </a:p>
      </dgm:t>
    </dgm:pt>
    <dgm:pt modelId="{6DCC382D-B7A9-4A3F-8715-C1426D4F2303}" type="pres">
      <dgm:prSet presAssocID="{CA2E1AAD-0E5F-46BA-833A-FED7685628CE}" presName="Name0" presStyleCnt="0">
        <dgm:presLayoutVars>
          <dgm:chMax val="7"/>
          <dgm:chPref val="7"/>
          <dgm:dir/>
        </dgm:presLayoutVars>
      </dgm:prSet>
      <dgm:spPr/>
    </dgm:pt>
    <dgm:pt modelId="{AD0058F6-B36F-4CCE-BB20-94F181679A4D}" type="pres">
      <dgm:prSet presAssocID="{CA2E1AAD-0E5F-46BA-833A-FED7685628CE}" presName="Name1" presStyleCnt="0"/>
      <dgm:spPr/>
    </dgm:pt>
    <dgm:pt modelId="{B4E9DEB9-9451-4E62-8A3C-B4E271DFD405}" type="pres">
      <dgm:prSet presAssocID="{CA2E1AAD-0E5F-46BA-833A-FED7685628CE}" presName="cycle" presStyleCnt="0"/>
      <dgm:spPr/>
    </dgm:pt>
    <dgm:pt modelId="{738EFE4C-91C0-4217-83C4-2D54A96DC937}" type="pres">
      <dgm:prSet presAssocID="{CA2E1AAD-0E5F-46BA-833A-FED7685628CE}" presName="srcNode" presStyleLbl="node1" presStyleIdx="0" presStyleCnt="5"/>
      <dgm:spPr/>
    </dgm:pt>
    <dgm:pt modelId="{81E7AA21-A725-4F05-970E-43F65011A5D8}" type="pres">
      <dgm:prSet presAssocID="{CA2E1AAD-0E5F-46BA-833A-FED7685628CE}" presName="conn" presStyleLbl="parChTrans1D2" presStyleIdx="0" presStyleCnt="1"/>
      <dgm:spPr/>
    </dgm:pt>
    <dgm:pt modelId="{77C854C8-6D85-4FE0-9F1F-BE3A042ED250}" type="pres">
      <dgm:prSet presAssocID="{CA2E1AAD-0E5F-46BA-833A-FED7685628CE}" presName="extraNode" presStyleLbl="node1" presStyleIdx="0" presStyleCnt="5"/>
      <dgm:spPr/>
    </dgm:pt>
    <dgm:pt modelId="{48B4B019-F60B-43BD-B9E5-850BDF07C624}" type="pres">
      <dgm:prSet presAssocID="{CA2E1AAD-0E5F-46BA-833A-FED7685628CE}" presName="dstNode" presStyleLbl="node1" presStyleIdx="0" presStyleCnt="5"/>
      <dgm:spPr/>
    </dgm:pt>
    <dgm:pt modelId="{3D92F74D-725C-485E-88CF-A21ECBD5D8A7}" type="pres">
      <dgm:prSet presAssocID="{DF38E8C6-B475-44B2-92FA-F388318AF315}" presName="text_1" presStyleLbl="node1" presStyleIdx="0" presStyleCnt="5">
        <dgm:presLayoutVars>
          <dgm:bulletEnabled val="1"/>
        </dgm:presLayoutVars>
      </dgm:prSet>
      <dgm:spPr/>
    </dgm:pt>
    <dgm:pt modelId="{D4DB9B1C-C811-4C2D-9447-9E3D3C3AA45E}" type="pres">
      <dgm:prSet presAssocID="{DF38E8C6-B475-44B2-92FA-F388318AF315}" presName="accent_1" presStyleCnt="0"/>
      <dgm:spPr/>
    </dgm:pt>
    <dgm:pt modelId="{C8B9F1E7-6C01-4020-889E-87D33DEB19F5}" type="pres">
      <dgm:prSet presAssocID="{DF38E8C6-B475-44B2-92FA-F388318AF315}" presName="accentRepeatNode" presStyleLbl="solidFgAcc1" presStyleIdx="0" presStyleCnt="5"/>
      <dgm:spPr/>
    </dgm:pt>
    <dgm:pt modelId="{075D0D96-BA58-4617-B192-39ED4274F55D}" type="pres">
      <dgm:prSet presAssocID="{FCF28424-F722-4578-9621-08100769D3F8}" presName="text_2" presStyleLbl="node1" presStyleIdx="1" presStyleCnt="5">
        <dgm:presLayoutVars>
          <dgm:bulletEnabled val="1"/>
        </dgm:presLayoutVars>
      </dgm:prSet>
      <dgm:spPr/>
    </dgm:pt>
    <dgm:pt modelId="{D137BF0C-2F04-478E-8D24-B7A2D14A5B3D}" type="pres">
      <dgm:prSet presAssocID="{FCF28424-F722-4578-9621-08100769D3F8}" presName="accent_2" presStyleCnt="0"/>
      <dgm:spPr/>
    </dgm:pt>
    <dgm:pt modelId="{B7E867FC-6087-458A-B0B2-523C7F8D2997}" type="pres">
      <dgm:prSet presAssocID="{FCF28424-F722-4578-9621-08100769D3F8}" presName="accentRepeatNode" presStyleLbl="solidFgAcc1" presStyleIdx="1" presStyleCnt="5"/>
      <dgm:spPr/>
    </dgm:pt>
    <dgm:pt modelId="{010F1F51-2E91-46AB-ADBD-B8C546399D3C}" type="pres">
      <dgm:prSet presAssocID="{856013A4-F940-430C-9680-E5003276A6A6}" presName="text_3" presStyleLbl="node1" presStyleIdx="2" presStyleCnt="5">
        <dgm:presLayoutVars>
          <dgm:bulletEnabled val="1"/>
        </dgm:presLayoutVars>
      </dgm:prSet>
      <dgm:spPr/>
    </dgm:pt>
    <dgm:pt modelId="{924D0204-8FEB-4229-8B8C-88432B133896}" type="pres">
      <dgm:prSet presAssocID="{856013A4-F940-430C-9680-E5003276A6A6}" presName="accent_3" presStyleCnt="0"/>
      <dgm:spPr/>
    </dgm:pt>
    <dgm:pt modelId="{2A373FB7-257F-4948-BBFF-CF82231FFC17}" type="pres">
      <dgm:prSet presAssocID="{856013A4-F940-430C-9680-E5003276A6A6}" presName="accentRepeatNode" presStyleLbl="solidFgAcc1" presStyleIdx="2" presStyleCnt="5"/>
      <dgm:spPr/>
    </dgm:pt>
    <dgm:pt modelId="{3D006942-EC04-4BDE-BE71-440A62DE7B07}" type="pres">
      <dgm:prSet presAssocID="{907AD854-7DB6-438D-93A7-4370A7E4EA6F}" presName="text_4" presStyleLbl="node1" presStyleIdx="3" presStyleCnt="5">
        <dgm:presLayoutVars>
          <dgm:bulletEnabled val="1"/>
        </dgm:presLayoutVars>
      </dgm:prSet>
      <dgm:spPr/>
    </dgm:pt>
    <dgm:pt modelId="{D6A3A558-1D95-4DED-81AF-247386C86888}" type="pres">
      <dgm:prSet presAssocID="{907AD854-7DB6-438D-93A7-4370A7E4EA6F}" presName="accent_4" presStyleCnt="0"/>
      <dgm:spPr/>
    </dgm:pt>
    <dgm:pt modelId="{F03C37E0-C983-461E-BD20-E8C707F3E0CA}" type="pres">
      <dgm:prSet presAssocID="{907AD854-7DB6-438D-93A7-4370A7E4EA6F}" presName="accentRepeatNode" presStyleLbl="solidFgAcc1" presStyleIdx="3" presStyleCnt="5"/>
      <dgm:spPr/>
    </dgm:pt>
    <dgm:pt modelId="{69FAE555-DAFE-423E-8E37-BD60B6CE6EC5}" type="pres">
      <dgm:prSet presAssocID="{BCCAC463-8D2F-4859-B2A8-6265B0C17106}" presName="text_5" presStyleLbl="node1" presStyleIdx="4" presStyleCnt="5">
        <dgm:presLayoutVars>
          <dgm:bulletEnabled val="1"/>
        </dgm:presLayoutVars>
      </dgm:prSet>
      <dgm:spPr/>
    </dgm:pt>
    <dgm:pt modelId="{BCBB8CA4-63D5-4547-BD66-4AA8981E43BA}" type="pres">
      <dgm:prSet presAssocID="{BCCAC463-8D2F-4859-B2A8-6265B0C17106}" presName="accent_5" presStyleCnt="0"/>
      <dgm:spPr/>
    </dgm:pt>
    <dgm:pt modelId="{3912489A-51EC-4199-9220-AA4D6C0C3DF4}" type="pres">
      <dgm:prSet presAssocID="{BCCAC463-8D2F-4859-B2A8-6265B0C17106}" presName="accentRepeatNode" presStyleLbl="solidFgAcc1" presStyleIdx="4" presStyleCnt="5"/>
      <dgm:spPr/>
    </dgm:pt>
  </dgm:ptLst>
  <dgm:cxnLst>
    <dgm:cxn modelId="{15E5B21A-6A5A-4C99-A8A0-8781D90253B2}" type="presOf" srcId="{BCCAC463-8D2F-4859-B2A8-6265B0C17106}" destId="{69FAE555-DAFE-423E-8E37-BD60B6CE6EC5}" srcOrd="0" destOrd="0" presId="urn:microsoft.com/office/officeart/2008/layout/VerticalCurvedList"/>
    <dgm:cxn modelId="{807B5825-68D9-49BD-B06E-5047D05AC041}" type="presOf" srcId="{856013A4-F940-430C-9680-E5003276A6A6}" destId="{010F1F51-2E91-46AB-ADBD-B8C546399D3C}" srcOrd="0" destOrd="0" presId="urn:microsoft.com/office/officeart/2008/layout/VerticalCurvedList"/>
    <dgm:cxn modelId="{15DADC2B-9ED7-4424-8863-0374ECDFC580}" type="presOf" srcId="{FCF28424-F722-4578-9621-08100769D3F8}" destId="{075D0D96-BA58-4617-B192-39ED4274F55D}" srcOrd="0" destOrd="0" presId="urn:microsoft.com/office/officeart/2008/layout/VerticalCurvedList"/>
    <dgm:cxn modelId="{98A7384E-7F91-495B-BE8D-DD045EABC47A}" type="presOf" srcId="{5319DDFD-0961-465B-9FF4-BB671B890307}" destId="{81E7AA21-A725-4F05-970E-43F65011A5D8}" srcOrd="0" destOrd="0" presId="urn:microsoft.com/office/officeart/2008/layout/VerticalCurvedList"/>
    <dgm:cxn modelId="{7A275D73-1695-4D4C-AE81-C6C2B63DA6EC}" srcId="{CA2E1AAD-0E5F-46BA-833A-FED7685628CE}" destId="{BCCAC463-8D2F-4859-B2A8-6265B0C17106}" srcOrd="4" destOrd="0" parTransId="{EB77F2E2-4F63-48EE-A19A-8269307063A1}" sibTransId="{CA5258FE-B36B-4E47-B392-00EE775F50BB}"/>
    <dgm:cxn modelId="{081E5953-8487-495B-80F5-991028C98D9C}" srcId="{CA2E1AAD-0E5F-46BA-833A-FED7685628CE}" destId="{907AD854-7DB6-438D-93A7-4370A7E4EA6F}" srcOrd="3" destOrd="0" parTransId="{85C73801-2A86-4974-B3D3-58A09AD7BB92}" sibTransId="{3D1C1D82-C3F4-44B1-9AEF-0EE10D13DFA6}"/>
    <dgm:cxn modelId="{2904B180-FB67-45AF-87BA-EEF3861F2699}" type="presOf" srcId="{CA2E1AAD-0E5F-46BA-833A-FED7685628CE}" destId="{6DCC382D-B7A9-4A3F-8715-C1426D4F2303}" srcOrd="0" destOrd="0" presId="urn:microsoft.com/office/officeart/2008/layout/VerticalCurvedList"/>
    <dgm:cxn modelId="{FA17C689-9D1B-4112-B29D-395D82FDDC08}" srcId="{CA2E1AAD-0E5F-46BA-833A-FED7685628CE}" destId="{FCF28424-F722-4578-9621-08100769D3F8}" srcOrd="1" destOrd="0" parTransId="{CB81B6E0-778D-4BB1-BE3B-9C3682684CDD}" sibTransId="{FDBEC95D-2E01-4AF6-A491-2E7B74404FA6}"/>
    <dgm:cxn modelId="{04F86E93-08F5-41DC-A228-4AEE3BECB65A}" type="presOf" srcId="{DF38E8C6-B475-44B2-92FA-F388318AF315}" destId="{3D92F74D-725C-485E-88CF-A21ECBD5D8A7}" srcOrd="0" destOrd="0" presId="urn:microsoft.com/office/officeart/2008/layout/VerticalCurvedList"/>
    <dgm:cxn modelId="{8A88629B-A775-46B7-9293-43FA2317213A}" srcId="{CA2E1AAD-0E5F-46BA-833A-FED7685628CE}" destId="{DF38E8C6-B475-44B2-92FA-F388318AF315}" srcOrd="0" destOrd="0" parTransId="{A4CDF335-8B35-4743-B797-4839F35C7584}" sibTransId="{5319DDFD-0961-465B-9FF4-BB671B890307}"/>
    <dgm:cxn modelId="{2295E4D1-DCA0-4DB2-B7A4-BF8272D6FB5A}" type="presOf" srcId="{907AD854-7DB6-438D-93A7-4370A7E4EA6F}" destId="{3D006942-EC04-4BDE-BE71-440A62DE7B07}" srcOrd="0" destOrd="0" presId="urn:microsoft.com/office/officeart/2008/layout/VerticalCurvedList"/>
    <dgm:cxn modelId="{1283D7F2-6D44-433E-8556-8223D7A41DEA}" srcId="{CA2E1AAD-0E5F-46BA-833A-FED7685628CE}" destId="{856013A4-F940-430C-9680-E5003276A6A6}" srcOrd="2" destOrd="0" parTransId="{0B0CD8AE-8924-45D6-B72A-12302D745CE1}" sibTransId="{2066A847-C86C-4DC5-A524-B0B43895CDDE}"/>
    <dgm:cxn modelId="{EAAF7FCF-788E-464D-8C81-AD8F3E5CE8E0}" type="presParOf" srcId="{6DCC382D-B7A9-4A3F-8715-C1426D4F2303}" destId="{AD0058F6-B36F-4CCE-BB20-94F181679A4D}" srcOrd="0" destOrd="0" presId="urn:microsoft.com/office/officeart/2008/layout/VerticalCurvedList"/>
    <dgm:cxn modelId="{6249B6D3-E708-4545-9630-37413392F2C2}" type="presParOf" srcId="{AD0058F6-B36F-4CCE-BB20-94F181679A4D}" destId="{B4E9DEB9-9451-4E62-8A3C-B4E271DFD405}" srcOrd="0" destOrd="0" presId="urn:microsoft.com/office/officeart/2008/layout/VerticalCurvedList"/>
    <dgm:cxn modelId="{0C68FED2-725C-4E93-9D02-EE71929C6CED}" type="presParOf" srcId="{B4E9DEB9-9451-4E62-8A3C-B4E271DFD405}" destId="{738EFE4C-91C0-4217-83C4-2D54A96DC937}" srcOrd="0" destOrd="0" presId="urn:microsoft.com/office/officeart/2008/layout/VerticalCurvedList"/>
    <dgm:cxn modelId="{EACA9341-7B77-4F54-BF67-094ABCFA1797}" type="presParOf" srcId="{B4E9DEB9-9451-4E62-8A3C-B4E271DFD405}" destId="{81E7AA21-A725-4F05-970E-43F65011A5D8}" srcOrd="1" destOrd="0" presId="urn:microsoft.com/office/officeart/2008/layout/VerticalCurvedList"/>
    <dgm:cxn modelId="{618156D5-1888-45CE-BB43-5D9A977A35CB}" type="presParOf" srcId="{B4E9DEB9-9451-4E62-8A3C-B4E271DFD405}" destId="{77C854C8-6D85-4FE0-9F1F-BE3A042ED250}" srcOrd="2" destOrd="0" presId="urn:microsoft.com/office/officeart/2008/layout/VerticalCurvedList"/>
    <dgm:cxn modelId="{5A305AFB-491B-49F1-840F-B8C1B9083BF2}" type="presParOf" srcId="{B4E9DEB9-9451-4E62-8A3C-B4E271DFD405}" destId="{48B4B019-F60B-43BD-B9E5-850BDF07C624}" srcOrd="3" destOrd="0" presId="urn:microsoft.com/office/officeart/2008/layout/VerticalCurvedList"/>
    <dgm:cxn modelId="{6D882DC3-B6C2-49BB-94E9-9B47AB06103F}" type="presParOf" srcId="{AD0058F6-B36F-4CCE-BB20-94F181679A4D}" destId="{3D92F74D-725C-485E-88CF-A21ECBD5D8A7}" srcOrd="1" destOrd="0" presId="urn:microsoft.com/office/officeart/2008/layout/VerticalCurvedList"/>
    <dgm:cxn modelId="{C243C32D-32A9-46C4-A775-A8080C400DD7}" type="presParOf" srcId="{AD0058F6-B36F-4CCE-BB20-94F181679A4D}" destId="{D4DB9B1C-C811-4C2D-9447-9E3D3C3AA45E}" srcOrd="2" destOrd="0" presId="urn:microsoft.com/office/officeart/2008/layout/VerticalCurvedList"/>
    <dgm:cxn modelId="{BE272E3F-1FF5-4B36-B2B5-4F34F25B889E}" type="presParOf" srcId="{D4DB9B1C-C811-4C2D-9447-9E3D3C3AA45E}" destId="{C8B9F1E7-6C01-4020-889E-87D33DEB19F5}" srcOrd="0" destOrd="0" presId="urn:microsoft.com/office/officeart/2008/layout/VerticalCurvedList"/>
    <dgm:cxn modelId="{5D317F9F-3856-4D6B-A46A-37CE0EFE7C3D}" type="presParOf" srcId="{AD0058F6-B36F-4CCE-BB20-94F181679A4D}" destId="{075D0D96-BA58-4617-B192-39ED4274F55D}" srcOrd="3" destOrd="0" presId="urn:microsoft.com/office/officeart/2008/layout/VerticalCurvedList"/>
    <dgm:cxn modelId="{334D85DE-CA88-42FF-AFF9-0B98AB666C4C}" type="presParOf" srcId="{AD0058F6-B36F-4CCE-BB20-94F181679A4D}" destId="{D137BF0C-2F04-478E-8D24-B7A2D14A5B3D}" srcOrd="4" destOrd="0" presId="urn:microsoft.com/office/officeart/2008/layout/VerticalCurvedList"/>
    <dgm:cxn modelId="{6C3D16C8-1C20-4BDB-AF2D-D939D81ADFF7}" type="presParOf" srcId="{D137BF0C-2F04-478E-8D24-B7A2D14A5B3D}" destId="{B7E867FC-6087-458A-B0B2-523C7F8D2997}" srcOrd="0" destOrd="0" presId="urn:microsoft.com/office/officeart/2008/layout/VerticalCurvedList"/>
    <dgm:cxn modelId="{D6C02FAF-DF59-462B-BF8F-D3EE09A40E49}" type="presParOf" srcId="{AD0058F6-B36F-4CCE-BB20-94F181679A4D}" destId="{010F1F51-2E91-46AB-ADBD-B8C546399D3C}" srcOrd="5" destOrd="0" presId="urn:microsoft.com/office/officeart/2008/layout/VerticalCurvedList"/>
    <dgm:cxn modelId="{4CF20E69-C89B-4284-B51C-89BB105F997D}" type="presParOf" srcId="{AD0058F6-B36F-4CCE-BB20-94F181679A4D}" destId="{924D0204-8FEB-4229-8B8C-88432B133896}" srcOrd="6" destOrd="0" presId="urn:microsoft.com/office/officeart/2008/layout/VerticalCurvedList"/>
    <dgm:cxn modelId="{EB17ACAD-18E7-4F22-B16E-775AB0E201EE}" type="presParOf" srcId="{924D0204-8FEB-4229-8B8C-88432B133896}" destId="{2A373FB7-257F-4948-BBFF-CF82231FFC17}" srcOrd="0" destOrd="0" presId="urn:microsoft.com/office/officeart/2008/layout/VerticalCurvedList"/>
    <dgm:cxn modelId="{78A7758B-FE2D-468D-A21C-149F998531C9}" type="presParOf" srcId="{AD0058F6-B36F-4CCE-BB20-94F181679A4D}" destId="{3D006942-EC04-4BDE-BE71-440A62DE7B07}" srcOrd="7" destOrd="0" presId="urn:microsoft.com/office/officeart/2008/layout/VerticalCurvedList"/>
    <dgm:cxn modelId="{B51AB5D4-DE3D-42C5-B536-C143B78DECB3}" type="presParOf" srcId="{AD0058F6-B36F-4CCE-BB20-94F181679A4D}" destId="{D6A3A558-1D95-4DED-81AF-247386C86888}" srcOrd="8" destOrd="0" presId="urn:microsoft.com/office/officeart/2008/layout/VerticalCurvedList"/>
    <dgm:cxn modelId="{4027E9CD-3E87-4780-9E5F-9366125644B4}" type="presParOf" srcId="{D6A3A558-1D95-4DED-81AF-247386C86888}" destId="{F03C37E0-C983-461E-BD20-E8C707F3E0CA}" srcOrd="0" destOrd="0" presId="urn:microsoft.com/office/officeart/2008/layout/VerticalCurvedList"/>
    <dgm:cxn modelId="{575B4066-B945-400B-9073-08531DD89B20}" type="presParOf" srcId="{AD0058F6-B36F-4CCE-BB20-94F181679A4D}" destId="{69FAE555-DAFE-423E-8E37-BD60B6CE6EC5}" srcOrd="9" destOrd="0" presId="urn:microsoft.com/office/officeart/2008/layout/VerticalCurvedList"/>
    <dgm:cxn modelId="{C296F46D-C73E-4404-AB16-0F51ECE7B5A8}" type="presParOf" srcId="{AD0058F6-B36F-4CCE-BB20-94F181679A4D}" destId="{BCBB8CA4-63D5-4547-BD66-4AA8981E43BA}" srcOrd="10" destOrd="0" presId="urn:microsoft.com/office/officeart/2008/layout/VerticalCurvedList"/>
    <dgm:cxn modelId="{8DC63CDA-690E-401A-88F0-1F75C341216D}" type="presParOf" srcId="{BCBB8CA4-63D5-4547-BD66-4AA8981E43BA}" destId="{3912489A-51EC-4199-9220-AA4D6C0C3DF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C674FD-307A-42C1-BD77-8C2B434CDA5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71DE4BF-CB4A-444E-8404-20C0C2B52ED5}">
      <dgm:prSet custT="1"/>
      <dgm:spPr/>
      <dgm:t>
        <a:bodyPr/>
        <a:lstStyle/>
        <a:p>
          <a:r>
            <a:rPr lang="ru-RU" sz="1800" b="0" i="0"/>
            <a:t>1. Создание чертежей и проектирование оборудование</a:t>
          </a:r>
          <a:endParaRPr lang="en-US" sz="1800" dirty="0"/>
        </a:p>
      </dgm:t>
    </dgm:pt>
    <dgm:pt modelId="{535C9F6D-30DC-4D26-BB22-E3ECB784F8C2}" type="parTrans" cxnId="{83C5BEF7-44BF-420A-B6EA-F2055106F6E7}">
      <dgm:prSet/>
      <dgm:spPr/>
      <dgm:t>
        <a:bodyPr/>
        <a:lstStyle/>
        <a:p>
          <a:endParaRPr lang="en-US"/>
        </a:p>
      </dgm:t>
    </dgm:pt>
    <dgm:pt modelId="{1CCB858E-C362-4F24-80E1-83E3BA16E9AF}" type="sibTrans" cxnId="{83C5BEF7-44BF-420A-B6EA-F2055106F6E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92D485F-6E35-48AC-A996-51B94CDEBAB7}">
      <dgm:prSet custT="1"/>
      <dgm:spPr/>
      <dgm:t>
        <a:bodyPr/>
        <a:lstStyle/>
        <a:p>
          <a:r>
            <a:rPr lang="ru-RU" sz="1600" b="0" i="0" dirty="0"/>
            <a:t>2</a:t>
          </a:r>
          <a:r>
            <a:rPr lang="ru-RU" sz="1800" b="0" i="0" dirty="0"/>
            <a:t>. Создание оборудования под заказ по чертежам и дизайн-проекту</a:t>
          </a:r>
          <a:endParaRPr lang="en-US" sz="1600" dirty="0"/>
        </a:p>
      </dgm:t>
    </dgm:pt>
    <dgm:pt modelId="{A5471355-D2B1-4B88-BF9E-279E22AA33B6}" type="parTrans" cxnId="{5D679F11-8A99-4B53-84D8-27A0FE5E8253}">
      <dgm:prSet/>
      <dgm:spPr/>
      <dgm:t>
        <a:bodyPr/>
        <a:lstStyle/>
        <a:p>
          <a:endParaRPr lang="en-US"/>
        </a:p>
      </dgm:t>
    </dgm:pt>
    <dgm:pt modelId="{164B2D8F-66BC-47B9-80CF-99AF8A16689C}" type="sibTrans" cxnId="{5D679F11-8A99-4B53-84D8-27A0FE5E825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0A18399-648D-461C-85D5-4EDEC2C9ACD8}">
      <dgm:prSet custT="1"/>
      <dgm:spPr/>
      <dgm:t>
        <a:bodyPr/>
        <a:lstStyle/>
        <a:p>
          <a:r>
            <a:rPr lang="ru-RU" sz="1800" b="0" i="0" dirty="0"/>
            <a:t>3. Дизайн-проект (интерьер и экстерьер) здания с пристройками.</a:t>
          </a:r>
          <a:endParaRPr lang="en-US" sz="1800" dirty="0"/>
        </a:p>
      </dgm:t>
    </dgm:pt>
    <dgm:pt modelId="{1CCF3E6F-8937-4C58-937B-2CF9BE6B9EBD}" type="parTrans" cxnId="{7BC01B6B-9C67-4B0B-BF11-BA9CE511E234}">
      <dgm:prSet/>
      <dgm:spPr/>
      <dgm:t>
        <a:bodyPr/>
        <a:lstStyle/>
        <a:p>
          <a:endParaRPr lang="en-US"/>
        </a:p>
      </dgm:t>
    </dgm:pt>
    <dgm:pt modelId="{40EC562B-6FFC-4306-B75C-FEB4B576F802}" type="sibTrans" cxnId="{7BC01B6B-9C67-4B0B-BF11-BA9CE511E2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718C697-7BA7-4B19-9F58-9BC80C1380A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b="0" i="0" dirty="0"/>
            <a:t>4. Строительство и ремонт здания по готовому дизайн-проекту</a:t>
          </a:r>
          <a:endParaRPr lang="en-US" sz="1800" dirty="0"/>
        </a:p>
      </dgm:t>
    </dgm:pt>
    <dgm:pt modelId="{1FC62207-E342-4E52-82B3-E447CD9412A0}" type="parTrans" cxnId="{F6080DEE-66C1-4F61-966E-24792F33CAC4}">
      <dgm:prSet/>
      <dgm:spPr/>
      <dgm:t>
        <a:bodyPr/>
        <a:lstStyle/>
        <a:p>
          <a:endParaRPr lang="en-US"/>
        </a:p>
      </dgm:t>
    </dgm:pt>
    <dgm:pt modelId="{6630BF90-B7A4-45E6-A5AE-EBDA1DCF20CC}" type="sibTrans" cxnId="{F6080DEE-66C1-4F61-966E-24792F33CAC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D343585-226F-4F9D-A94A-1247A49A4A5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b="0" i="0" dirty="0"/>
            <a:t>5. Закупка оборудования и мебели. Возможно частичное изготовление под заказ</a:t>
          </a:r>
          <a:endParaRPr lang="en-US" sz="1800" dirty="0"/>
        </a:p>
      </dgm:t>
    </dgm:pt>
    <dgm:pt modelId="{099EE6E4-FF9A-4ECB-814F-ABAED4A5578E}" type="parTrans" cxnId="{D0CEF291-6F22-4C3E-BC84-5BCEF8AFDED5}">
      <dgm:prSet/>
      <dgm:spPr/>
      <dgm:t>
        <a:bodyPr/>
        <a:lstStyle/>
        <a:p>
          <a:endParaRPr lang="en-US"/>
        </a:p>
      </dgm:t>
    </dgm:pt>
    <dgm:pt modelId="{280F02C7-095C-4F23-8E44-69A500BEB79A}" type="sibTrans" cxnId="{D0CEF291-6F22-4C3E-BC84-5BCEF8AFDED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AA907BD-867F-4EE5-ACE2-E69F0C3AAB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b="0" i="0" dirty="0"/>
            <a:t>6. Общение с поставщиками и начальная реклама (создание сайта, указателей в парке, соцсетей, анонс в информационных ресурсах парка)</a:t>
          </a:r>
          <a:endParaRPr lang="en-US" sz="1600" dirty="0"/>
        </a:p>
      </dgm:t>
    </dgm:pt>
    <dgm:pt modelId="{4E8BB539-DFA9-4637-AA9F-0FCF7118AFF9}" type="parTrans" cxnId="{520C55F8-56E6-4DB4-AE87-6D4BD6EF18F5}">
      <dgm:prSet/>
      <dgm:spPr/>
      <dgm:t>
        <a:bodyPr/>
        <a:lstStyle/>
        <a:p>
          <a:endParaRPr lang="en-US"/>
        </a:p>
      </dgm:t>
    </dgm:pt>
    <dgm:pt modelId="{896AF2CF-E6A3-4B00-9923-80676FF23BBE}" type="sibTrans" cxnId="{520C55F8-56E6-4DB4-AE87-6D4BD6EF18F5}">
      <dgm:prSet/>
      <dgm:spPr/>
      <dgm:t>
        <a:bodyPr/>
        <a:lstStyle/>
        <a:p>
          <a:endParaRPr lang="en-US"/>
        </a:p>
      </dgm:t>
    </dgm:pt>
    <dgm:pt modelId="{4047E8A8-F887-444C-8725-71E270DF0CB1}" type="pres">
      <dgm:prSet presAssocID="{D3C674FD-307A-42C1-BD77-8C2B434CDA59}" presName="Name0" presStyleCnt="0">
        <dgm:presLayoutVars>
          <dgm:dir/>
          <dgm:resizeHandles val="exact"/>
        </dgm:presLayoutVars>
      </dgm:prSet>
      <dgm:spPr/>
    </dgm:pt>
    <dgm:pt modelId="{906CE0D5-AC4B-4DD3-912F-C52BA1C477E9}" type="pres">
      <dgm:prSet presAssocID="{171DE4BF-CB4A-444E-8404-20C0C2B52ED5}" presName="node" presStyleLbl="node1" presStyleIdx="0" presStyleCnt="6">
        <dgm:presLayoutVars>
          <dgm:bulletEnabled val="1"/>
        </dgm:presLayoutVars>
      </dgm:prSet>
      <dgm:spPr/>
    </dgm:pt>
    <dgm:pt modelId="{BF2902A5-8761-40E8-9407-226F94C3213B}" type="pres">
      <dgm:prSet presAssocID="{1CCB858E-C362-4F24-80E1-83E3BA16E9AF}" presName="sibTrans" presStyleLbl="sibTrans1D1" presStyleIdx="0" presStyleCnt="5"/>
      <dgm:spPr/>
    </dgm:pt>
    <dgm:pt modelId="{14286D5B-C894-4BC5-A724-C61168324942}" type="pres">
      <dgm:prSet presAssocID="{1CCB858E-C362-4F24-80E1-83E3BA16E9AF}" presName="connectorText" presStyleLbl="sibTrans1D1" presStyleIdx="0" presStyleCnt="5"/>
      <dgm:spPr/>
    </dgm:pt>
    <dgm:pt modelId="{4F5EAD9D-495E-4ABA-9684-57FD3DCC472C}" type="pres">
      <dgm:prSet presAssocID="{092D485F-6E35-48AC-A996-51B94CDEBAB7}" presName="node" presStyleLbl="node1" presStyleIdx="1" presStyleCnt="6">
        <dgm:presLayoutVars>
          <dgm:bulletEnabled val="1"/>
        </dgm:presLayoutVars>
      </dgm:prSet>
      <dgm:spPr/>
    </dgm:pt>
    <dgm:pt modelId="{DE01CF4B-AE4C-4D63-A444-118733BD49FB}" type="pres">
      <dgm:prSet presAssocID="{164B2D8F-66BC-47B9-80CF-99AF8A16689C}" presName="sibTrans" presStyleLbl="sibTrans1D1" presStyleIdx="1" presStyleCnt="5"/>
      <dgm:spPr/>
    </dgm:pt>
    <dgm:pt modelId="{D43B8CA3-A711-43C5-B480-08759F24308F}" type="pres">
      <dgm:prSet presAssocID="{164B2D8F-66BC-47B9-80CF-99AF8A16689C}" presName="connectorText" presStyleLbl="sibTrans1D1" presStyleIdx="1" presStyleCnt="5"/>
      <dgm:spPr/>
    </dgm:pt>
    <dgm:pt modelId="{9E8CE4CD-1148-4ACC-9DA4-E445F7B642DF}" type="pres">
      <dgm:prSet presAssocID="{F0A18399-648D-461C-85D5-4EDEC2C9ACD8}" presName="node" presStyleLbl="node1" presStyleIdx="2" presStyleCnt="6">
        <dgm:presLayoutVars>
          <dgm:bulletEnabled val="1"/>
        </dgm:presLayoutVars>
      </dgm:prSet>
      <dgm:spPr/>
    </dgm:pt>
    <dgm:pt modelId="{9F0C36E0-7FA6-426F-9C70-836906F89453}" type="pres">
      <dgm:prSet presAssocID="{40EC562B-6FFC-4306-B75C-FEB4B576F802}" presName="sibTrans" presStyleLbl="sibTrans1D1" presStyleIdx="2" presStyleCnt="5"/>
      <dgm:spPr/>
    </dgm:pt>
    <dgm:pt modelId="{B9FAE2C4-4A52-4BA3-A0A2-6D6216616A9E}" type="pres">
      <dgm:prSet presAssocID="{40EC562B-6FFC-4306-B75C-FEB4B576F802}" presName="connectorText" presStyleLbl="sibTrans1D1" presStyleIdx="2" presStyleCnt="5"/>
      <dgm:spPr/>
    </dgm:pt>
    <dgm:pt modelId="{1C23889E-BF05-4FF6-8835-E632703FBE6B}" type="pres">
      <dgm:prSet presAssocID="{5718C697-7BA7-4B19-9F58-9BC80C1380AC}" presName="node" presStyleLbl="node1" presStyleIdx="3" presStyleCnt="6">
        <dgm:presLayoutVars>
          <dgm:bulletEnabled val="1"/>
        </dgm:presLayoutVars>
      </dgm:prSet>
      <dgm:spPr/>
    </dgm:pt>
    <dgm:pt modelId="{2D031FA1-6CEF-4CE4-8BED-344646F352BF}" type="pres">
      <dgm:prSet presAssocID="{6630BF90-B7A4-45E6-A5AE-EBDA1DCF20CC}" presName="sibTrans" presStyleLbl="sibTrans1D1" presStyleIdx="3" presStyleCnt="5"/>
      <dgm:spPr/>
    </dgm:pt>
    <dgm:pt modelId="{A564B27D-E721-4BAC-BA0E-6B9D160A51E5}" type="pres">
      <dgm:prSet presAssocID="{6630BF90-B7A4-45E6-A5AE-EBDA1DCF20CC}" presName="connectorText" presStyleLbl="sibTrans1D1" presStyleIdx="3" presStyleCnt="5"/>
      <dgm:spPr/>
    </dgm:pt>
    <dgm:pt modelId="{7EB67723-4417-4DD7-89FB-735AEF8EE8F7}" type="pres">
      <dgm:prSet presAssocID="{AD343585-226F-4F9D-A94A-1247A49A4A5A}" presName="node" presStyleLbl="node1" presStyleIdx="4" presStyleCnt="6">
        <dgm:presLayoutVars>
          <dgm:bulletEnabled val="1"/>
        </dgm:presLayoutVars>
      </dgm:prSet>
      <dgm:spPr/>
    </dgm:pt>
    <dgm:pt modelId="{A18B59BF-E5E7-4686-BFA6-9510FE1E9C82}" type="pres">
      <dgm:prSet presAssocID="{280F02C7-095C-4F23-8E44-69A500BEB79A}" presName="sibTrans" presStyleLbl="sibTrans1D1" presStyleIdx="4" presStyleCnt="5"/>
      <dgm:spPr/>
    </dgm:pt>
    <dgm:pt modelId="{EF4DD00B-0F23-4E6E-971F-A0E933F99F8C}" type="pres">
      <dgm:prSet presAssocID="{280F02C7-095C-4F23-8E44-69A500BEB79A}" presName="connectorText" presStyleLbl="sibTrans1D1" presStyleIdx="4" presStyleCnt="5"/>
      <dgm:spPr/>
    </dgm:pt>
    <dgm:pt modelId="{7241F646-3636-45E3-92DF-D4E716EF969D}" type="pres">
      <dgm:prSet presAssocID="{1AA907BD-867F-4EE5-ACE2-E69F0C3AAB95}" presName="node" presStyleLbl="node1" presStyleIdx="5" presStyleCnt="6">
        <dgm:presLayoutVars>
          <dgm:bulletEnabled val="1"/>
        </dgm:presLayoutVars>
      </dgm:prSet>
      <dgm:spPr/>
    </dgm:pt>
  </dgm:ptLst>
  <dgm:cxnLst>
    <dgm:cxn modelId="{1340AE07-B88C-4091-83D1-529ACBEC73F3}" type="presOf" srcId="{40EC562B-6FFC-4306-B75C-FEB4B576F802}" destId="{9F0C36E0-7FA6-426F-9C70-836906F89453}" srcOrd="0" destOrd="0" presId="urn:microsoft.com/office/officeart/2016/7/layout/RepeatingBendingProcessNew"/>
    <dgm:cxn modelId="{5F905A09-5B19-4D41-829C-49D0BC9E8FB0}" type="presOf" srcId="{1CCB858E-C362-4F24-80E1-83E3BA16E9AF}" destId="{14286D5B-C894-4BC5-A724-C61168324942}" srcOrd="1" destOrd="0" presId="urn:microsoft.com/office/officeart/2016/7/layout/RepeatingBendingProcessNew"/>
    <dgm:cxn modelId="{5D679F11-8A99-4B53-84D8-27A0FE5E8253}" srcId="{D3C674FD-307A-42C1-BD77-8C2B434CDA59}" destId="{092D485F-6E35-48AC-A996-51B94CDEBAB7}" srcOrd="1" destOrd="0" parTransId="{A5471355-D2B1-4B88-BF9E-279E22AA33B6}" sibTransId="{164B2D8F-66BC-47B9-80CF-99AF8A16689C}"/>
    <dgm:cxn modelId="{C2DD2513-5FED-4464-B68D-BC3227F5EE2D}" type="presOf" srcId="{6630BF90-B7A4-45E6-A5AE-EBDA1DCF20CC}" destId="{A564B27D-E721-4BAC-BA0E-6B9D160A51E5}" srcOrd="1" destOrd="0" presId="urn:microsoft.com/office/officeart/2016/7/layout/RepeatingBendingProcessNew"/>
    <dgm:cxn modelId="{60217417-1F9D-4C81-8777-8C9AA86F9767}" type="presOf" srcId="{092D485F-6E35-48AC-A996-51B94CDEBAB7}" destId="{4F5EAD9D-495E-4ABA-9684-57FD3DCC472C}" srcOrd="0" destOrd="0" presId="urn:microsoft.com/office/officeart/2016/7/layout/RepeatingBendingProcessNew"/>
    <dgm:cxn modelId="{840BE517-87C7-4B47-B5CA-6D50FABF8F68}" type="presOf" srcId="{171DE4BF-CB4A-444E-8404-20C0C2B52ED5}" destId="{906CE0D5-AC4B-4DD3-912F-C52BA1C477E9}" srcOrd="0" destOrd="0" presId="urn:microsoft.com/office/officeart/2016/7/layout/RepeatingBendingProcessNew"/>
    <dgm:cxn modelId="{63F45945-D430-499F-8721-AF731AAB4E9F}" type="presOf" srcId="{280F02C7-095C-4F23-8E44-69A500BEB79A}" destId="{A18B59BF-E5E7-4686-BFA6-9510FE1E9C82}" srcOrd="0" destOrd="0" presId="urn:microsoft.com/office/officeart/2016/7/layout/RepeatingBendingProcessNew"/>
    <dgm:cxn modelId="{7BC01B6B-9C67-4B0B-BF11-BA9CE511E234}" srcId="{D3C674FD-307A-42C1-BD77-8C2B434CDA59}" destId="{F0A18399-648D-461C-85D5-4EDEC2C9ACD8}" srcOrd="2" destOrd="0" parTransId="{1CCF3E6F-8937-4C58-937B-2CF9BE6B9EBD}" sibTransId="{40EC562B-6FFC-4306-B75C-FEB4B576F802}"/>
    <dgm:cxn modelId="{81C43151-B3DC-403B-B858-6541EFD54251}" type="presOf" srcId="{F0A18399-648D-461C-85D5-4EDEC2C9ACD8}" destId="{9E8CE4CD-1148-4ACC-9DA4-E445F7B642DF}" srcOrd="0" destOrd="0" presId="urn:microsoft.com/office/officeart/2016/7/layout/RepeatingBendingProcessNew"/>
    <dgm:cxn modelId="{D0CEF291-6F22-4C3E-BC84-5BCEF8AFDED5}" srcId="{D3C674FD-307A-42C1-BD77-8C2B434CDA59}" destId="{AD343585-226F-4F9D-A94A-1247A49A4A5A}" srcOrd="4" destOrd="0" parTransId="{099EE6E4-FF9A-4ECB-814F-ABAED4A5578E}" sibTransId="{280F02C7-095C-4F23-8E44-69A500BEB79A}"/>
    <dgm:cxn modelId="{BC0E52AA-22FB-444A-A2B8-A2D94E393602}" type="presOf" srcId="{AD343585-226F-4F9D-A94A-1247A49A4A5A}" destId="{7EB67723-4417-4DD7-89FB-735AEF8EE8F7}" srcOrd="0" destOrd="0" presId="urn:microsoft.com/office/officeart/2016/7/layout/RepeatingBendingProcessNew"/>
    <dgm:cxn modelId="{1737BCB8-00B0-48B3-BF30-F61191336242}" type="presOf" srcId="{1CCB858E-C362-4F24-80E1-83E3BA16E9AF}" destId="{BF2902A5-8761-40E8-9407-226F94C3213B}" srcOrd="0" destOrd="0" presId="urn:microsoft.com/office/officeart/2016/7/layout/RepeatingBendingProcessNew"/>
    <dgm:cxn modelId="{5D140AB9-2A95-4B68-9AC5-647F83C769A9}" type="presOf" srcId="{280F02C7-095C-4F23-8E44-69A500BEB79A}" destId="{EF4DD00B-0F23-4E6E-971F-A0E933F99F8C}" srcOrd="1" destOrd="0" presId="urn:microsoft.com/office/officeart/2016/7/layout/RepeatingBendingProcessNew"/>
    <dgm:cxn modelId="{C34521C1-5BE3-4212-9B26-C870362B640E}" type="presOf" srcId="{40EC562B-6FFC-4306-B75C-FEB4B576F802}" destId="{B9FAE2C4-4A52-4BA3-A0A2-6D6216616A9E}" srcOrd="1" destOrd="0" presId="urn:microsoft.com/office/officeart/2016/7/layout/RepeatingBendingProcessNew"/>
    <dgm:cxn modelId="{C045FCCF-31E5-4390-9374-17D6C5FE447E}" type="presOf" srcId="{164B2D8F-66BC-47B9-80CF-99AF8A16689C}" destId="{D43B8CA3-A711-43C5-B480-08759F24308F}" srcOrd="1" destOrd="0" presId="urn:microsoft.com/office/officeart/2016/7/layout/RepeatingBendingProcessNew"/>
    <dgm:cxn modelId="{464959DF-120A-4ECA-B045-58F57F00FCC6}" type="presOf" srcId="{6630BF90-B7A4-45E6-A5AE-EBDA1DCF20CC}" destId="{2D031FA1-6CEF-4CE4-8BED-344646F352BF}" srcOrd="0" destOrd="0" presId="urn:microsoft.com/office/officeart/2016/7/layout/RepeatingBendingProcessNew"/>
    <dgm:cxn modelId="{66B625E5-7C69-4492-B64A-7E1AEE42A3DF}" type="presOf" srcId="{D3C674FD-307A-42C1-BD77-8C2B434CDA59}" destId="{4047E8A8-F887-444C-8725-71E270DF0CB1}" srcOrd="0" destOrd="0" presId="urn:microsoft.com/office/officeart/2016/7/layout/RepeatingBendingProcessNew"/>
    <dgm:cxn modelId="{F6080DEE-66C1-4F61-966E-24792F33CAC4}" srcId="{D3C674FD-307A-42C1-BD77-8C2B434CDA59}" destId="{5718C697-7BA7-4B19-9F58-9BC80C1380AC}" srcOrd="3" destOrd="0" parTransId="{1FC62207-E342-4E52-82B3-E447CD9412A0}" sibTransId="{6630BF90-B7A4-45E6-A5AE-EBDA1DCF20CC}"/>
    <dgm:cxn modelId="{ADAFFDEE-38FA-45BB-A869-5267653F98F3}" type="presOf" srcId="{164B2D8F-66BC-47B9-80CF-99AF8A16689C}" destId="{DE01CF4B-AE4C-4D63-A444-118733BD49FB}" srcOrd="0" destOrd="0" presId="urn:microsoft.com/office/officeart/2016/7/layout/RepeatingBendingProcessNew"/>
    <dgm:cxn modelId="{DAC9A9F2-2371-49EF-8ED3-F83E25B92468}" type="presOf" srcId="{1AA907BD-867F-4EE5-ACE2-E69F0C3AAB95}" destId="{7241F646-3636-45E3-92DF-D4E716EF969D}" srcOrd="0" destOrd="0" presId="urn:microsoft.com/office/officeart/2016/7/layout/RepeatingBendingProcessNew"/>
    <dgm:cxn modelId="{83C5BEF7-44BF-420A-B6EA-F2055106F6E7}" srcId="{D3C674FD-307A-42C1-BD77-8C2B434CDA59}" destId="{171DE4BF-CB4A-444E-8404-20C0C2B52ED5}" srcOrd="0" destOrd="0" parTransId="{535C9F6D-30DC-4D26-BB22-E3ECB784F8C2}" sibTransId="{1CCB858E-C362-4F24-80E1-83E3BA16E9AF}"/>
    <dgm:cxn modelId="{520C55F8-56E6-4DB4-AE87-6D4BD6EF18F5}" srcId="{D3C674FD-307A-42C1-BD77-8C2B434CDA59}" destId="{1AA907BD-867F-4EE5-ACE2-E69F0C3AAB95}" srcOrd="5" destOrd="0" parTransId="{4E8BB539-DFA9-4637-AA9F-0FCF7118AFF9}" sibTransId="{896AF2CF-E6A3-4B00-9923-80676FF23BBE}"/>
    <dgm:cxn modelId="{5E8FA4FC-613A-45DD-9ED3-AFA200521868}" type="presOf" srcId="{5718C697-7BA7-4B19-9F58-9BC80C1380AC}" destId="{1C23889E-BF05-4FF6-8835-E632703FBE6B}" srcOrd="0" destOrd="0" presId="urn:microsoft.com/office/officeart/2016/7/layout/RepeatingBendingProcessNew"/>
    <dgm:cxn modelId="{FA4D21DB-C8E2-4CA0-BA92-2A14188A3B75}" type="presParOf" srcId="{4047E8A8-F887-444C-8725-71E270DF0CB1}" destId="{906CE0D5-AC4B-4DD3-912F-C52BA1C477E9}" srcOrd="0" destOrd="0" presId="urn:microsoft.com/office/officeart/2016/7/layout/RepeatingBendingProcessNew"/>
    <dgm:cxn modelId="{092F26C9-FB1C-4D8F-A6F6-671865A63398}" type="presParOf" srcId="{4047E8A8-F887-444C-8725-71E270DF0CB1}" destId="{BF2902A5-8761-40E8-9407-226F94C3213B}" srcOrd="1" destOrd="0" presId="urn:microsoft.com/office/officeart/2016/7/layout/RepeatingBendingProcessNew"/>
    <dgm:cxn modelId="{5289D778-CEB4-4545-A7A7-00B9484A2BB2}" type="presParOf" srcId="{BF2902A5-8761-40E8-9407-226F94C3213B}" destId="{14286D5B-C894-4BC5-A724-C61168324942}" srcOrd="0" destOrd="0" presId="urn:microsoft.com/office/officeart/2016/7/layout/RepeatingBendingProcessNew"/>
    <dgm:cxn modelId="{631BC095-D4C7-43E6-AAE5-9F04D8D5A0D4}" type="presParOf" srcId="{4047E8A8-F887-444C-8725-71E270DF0CB1}" destId="{4F5EAD9D-495E-4ABA-9684-57FD3DCC472C}" srcOrd="2" destOrd="0" presId="urn:microsoft.com/office/officeart/2016/7/layout/RepeatingBendingProcessNew"/>
    <dgm:cxn modelId="{A5285240-0CEB-4F11-82B2-57EFC39508DA}" type="presParOf" srcId="{4047E8A8-F887-444C-8725-71E270DF0CB1}" destId="{DE01CF4B-AE4C-4D63-A444-118733BD49FB}" srcOrd="3" destOrd="0" presId="urn:microsoft.com/office/officeart/2016/7/layout/RepeatingBendingProcessNew"/>
    <dgm:cxn modelId="{C772CA69-D022-49A5-BCA5-5C8B493AA8B0}" type="presParOf" srcId="{DE01CF4B-AE4C-4D63-A444-118733BD49FB}" destId="{D43B8CA3-A711-43C5-B480-08759F24308F}" srcOrd="0" destOrd="0" presId="urn:microsoft.com/office/officeart/2016/7/layout/RepeatingBendingProcessNew"/>
    <dgm:cxn modelId="{B4B89B7E-ED16-4CAD-BC12-0F2E71AB23CA}" type="presParOf" srcId="{4047E8A8-F887-444C-8725-71E270DF0CB1}" destId="{9E8CE4CD-1148-4ACC-9DA4-E445F7B642DF}" srcOrd="4" destOrd="0" presId="urn:microsoft.com/office/officeart/2016/7/layout/RepeatingBendingProcessNew"/>
    <dgm:cxn modelId="{67041591-13C0-4A21-A8AF-EEBCFFC04B17}" type="presParOf" srcId="{4047E8A8-F887-444C-8725-71E270DF0CB1}" destId="{9F0C36E0-7FA6-426F-9C70-836906F89453}" srcOrd="5" destOrd="0" presId="urn:microsoft.com/office/officeart/2016/7/layout/RepeatingBendingProcessNew"/>
    <dgm:cxn modelId="{D17735BC-F5B0-4B53-8283-2FE1E3F8C2CA}" type="presParOf" srcId="{9F0C36E0-7FA6-426F-9C70-836906F89453}" destId="{B9FAE2C4-4A52-4BA3-A0A2-6D6216616A9E}" srcOrd="0" destOrd="0" presId="urn:microsoft.com/office/officeart/2016/7/layout/RepeatingBendingProcessNew"/>
    <dgm:cxn modelId="{390B028A-9A8B-4A5C-B567-AE69F0D5FCEB}" type="presParOf" srcId="{4047E8A8-F887-444C-8725-71E270DF0CB1}" destId="{1C23889E-BF05-4FF6-8835-E632703FBE6B}" srcOrd="6" destOrd="0" presId="urn:microsoft.com/office/officeart/2016/7/layout/RepeatingBendingProcessNew"/>
    <dgm:cxn modelId="{A8C75D22-FA1F-4F13-BF95-EDB7B65464C5}" type="presParOf" srcId="{4047E8A8-F887-444C-8725-71E270DF0CB1}" destId="{2D031FA1-6CEF-4CE4-8BED-344646F352BF}" srcOrd="7" destOrd="0" presId="urn:microsoft.com/office/officeart/2016/7/layout/RepeatingBendingProcessNew"/>
    <dgm:cxn modelId="{9F8F8509-27FE-430B-9CFB-FFD77C39DAC4}" type="presParOf" srcId="{2D031FA1-6CEF-4CE4-8BED-344646F352BF}" destId="{A564B27D-E721-4BAC-BA0E-6B9D160A51E5}" srcOrd="0" destOrd="0" presId="urn:microsoft.com/office/officeart/2016/7/layout/RepeatingBendingProcessNew"/>
    <dgm:cxn modelId="{9DF64CD7-EE93-4888-BA9E-42F4BC4BFA19}" type="presParOf" srcId="{4047E8A8-F887-444C-8725-71E270DF0CB1}" destId="{7EB67723-4417-4DD7-89FB-735AEF8EE8F7}" srcOrd="8" destOrd="0" presId="urn:microsoft.com/office/officeart/2016/7/layout/RepeatingBendingProcessNew"/>
    <dgm:cxn modelId="{8B380AC1-0456-482E-8054-2196883F9DBD}" type="presParOf" srcId="{4047E8A8-F887-444C-8725-71E270DF0CB1}" destId="{A18B59BF-E5E7-4686-BFA6-9510FE1E9C82}" srcOrd="9" destOrd="0" presId="urn:microsoft.com/office/officeart/2016/7/layout/RepeatingBendingProcessNew"/>
    <dgm:cxn modelId="{C1282795-E0B1-40FB-9643-F6AA745F3B32}" type="presParOf" srcId="{A18B59BF-E5E7-4686-BFA6-9510FE1E9C82}" destId="{EF4DD00B-0F23-4E6E-971F-A0E933F99F8C}" srcOrd="0" destOrd="0" presId="urn:microsoft.com/office/officeart/2016/7/layout/RepeatingBendingProcessNew"/>
    <dgm:cxn modelId="{ECC6AC1A-44F4-4E0B-8DA0-FC7FE2A1D467}" type="presParOf" srcId="{4047E8A8-F887-444C-8725-71E270DF0CB1}" destId="{7241F646-3636-45E3-92DF-D4E716EF969D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04FE4-84A1-434B-9880-B79BE835C100}">
      <dsp:nvSpPr>
        <dsp:cNvPr id="0" name=""/>
        <dsp:cNvSpPr/>
      </dsp:nvSpPr>
      <dsp:spPr>
        <a:xfrm>
          <a:off x="0" y="2882"/>
          <a:ext cx="10156531" cy="20017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E89A89-E75C-4CBD-B68D-DB19703D37C0}">
      <dsp:nvSpPr>
        <dsp:cNvPr id="0" name=""/>
        <dsp:cNvSpPr/>
      </dsp:nvSpPr>
      <dsp:spPr>
        <a:xfrm>
          <a:off x="605516" y="453266"/>
          <a:ext cx="1102015" cy="11009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D4C7A-922A-43AB-AB43-422B1417A097}">
      <dsp:nvSpPr>
        <dsp:cNvPr id="0" name=""/>
        <dsp:cNvSpPr/>
      </dsp:nvSpPr>
      <dsp:spPr>
        <a:xfrm>
          <a:off x="2313048" y="2882"/>
          <a:ext cx="7825852" cy="2003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054" tIns="212054" rIns="212054" bIns="212054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/>
            <a:t>Согласно Положениям президентской программы «Здоровье Нации» одной основных составляющих здорового образа жизни является вопрос качества питания. </a:t>
          </a:r>
          <a:endParaRPr lang="en-US" sz="2800" kern="1200" dirty="0"/>
        </a:p>
      </dsp:txBody>
      <dsp:txXfrm>
        <a:off x="2313048" y="2882"/>
        <a:ext cx="7825852" cy="2003664"/>
      </dsp:txXfrm>
    </dsp:sp>
    <dsp:sp modelId="{87922B27-DDE2-4F24-A603-47FDAE8F02B5}">
      <dsp:nvSpPr>
        <dsp:cNvPr id="0" name=""/>
        <dsp:cNvSpPr/>
      </dsp:nvSpPr>
      <dsp:spPr>
        <a:xfrm>
          <a:off x="0" y="2327132"/>
          <a:ext cx="10156531" cy="20017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A6A6B-3EA7-48B1-8FC3-6C8A2B7CD10B}">
      <dsp:nvSpPr>
        <dsp:cNvPr id="0" name=""/>
        <dsp:cNvSpPr/>
      </dsp:nvSpPr>
      <dsp:spPr>
        <a:xfrm>
          <a:off x="605516" y="2777516"/>
          <a:ext cx="1102015" cy="11009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FA1F6-6898-45EF-9026-A1E73FD53497}">
      <dsp:nvSpPr>
        <dsp:cNvPr id="0" name=""/>
        <dsp:cNvSpPr/>
      </dsp:nvSpPr>
      <dsp:spPr>
        <a:xfrm>
          <a:off x="2313048" y="2327132"/>
          <a:ext cx="7825852" cy="2003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054" tIns="212054" rIns="212054" bIns="21205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Наиболее распространенной причиной смерти является ишемическая болезнь сердца, на которую приходится 16% от общего числа смертей в мире.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Меры профилактики включают физическую активность и правильное питание, в частности, ограничение потребления насыщенных жиров, которые содержатся в говядине, баранине, свинине, колбасах, сливочном масле и тому подобных продуктах, и увеличение потребления рыбы.</a:t>
          </a:r>
          <a:endParaRPr lang="en-US" sz="1800" kern="1200" dirty="0"/>
        </a:p>
      </dsp:txBody>
      <dsp:txXfrm>
        <a:off x="2313048" y="2327132"/>
        <a:ext cx="7825852" cy="2003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62557-9127-4D84-96F2-80CBBA4CF135}">
      <dsp:nvSpPr>
        <dsp:cNvPr id="0" name=""/>
        <dsp:cNvSpPr/>
      </dsp:nvSpPr>
      <dsp:spPr>
        <a:xfrm>
          <a:off x="0" y="604782"/>
          <a:ext cx="4633486" cy="676260"/>
        </a:xfrm>
        <a:prstGeom prst="roundRect">
          <a:avLst/>
        </a:prstGeom>
        <a:solidFill>
          <a:schemeClr val="tx2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Любители активного отдыха, креативных пространств, оригинальной подачи</a:t>
          </a:r>
        </a:p>
      </dsp:txBody>
      <dsp:txXfrm>
        <a:off x="33012" y="637794"/>
        <a:ext cx="4567462" cy="610236"/>
      </dsp:txXfrm>
    </dsp:sp>
    <dsp:sp modelId="{2173784A-3E83-4FB0-A955-AF2194096B01}">
      <dsp:nvSpPr>
        <dsp:cNvPr id="0" name=""/>
        <dsp:cNvSpPr/>
      </dsp:nvSpPr>
      <dsp:spPr>
        <a:xfrm>
          <a:off x="0" y="1330002"/>
          <a:ext cx="4633486" cy="676260"/>
        </a:xfrm>
        <a:prstGeom prst="roundRect">
          <a:avLst/>
        </a:prstGeom>
        <a:solidFill>
          <a:schemeClr val="tx2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Те, кто выбирает здоровый образ жизни, правильное питание и натуральные продукты</a:t>
          </a:r>
        </a:p>
      </dsp:txBody>
      <dsp:txXfrm>
        <a:off x="33012" y="1363014"/>
        <a:ext cx="4567462" cy="610236"/>
      </dsp:txXfrm>
    </dsp:sp>
    <dsp:sp modelId="{7D26A8DF-F681-4A98-940F-CB1CA7490558}">
      <dsp:nvSpPr>
        <dsp:cNvPr id="0" name=""/>
        <dsp:cNvSpPr/>
      </dsp:nvSpPr>
      <dsp:spPr>
        <a:xfrm>
          <a:off x="0" y="2055222"/>
          <a:ext cx="4633486" cy="676260"/>
        </a:xfrm>
        <a:prstGeom prst="roundRect">
          <a:avLst/>
        </a:prstGeom>
        <a:solidFill>
          <a:schemeClr val="tx2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Семьи с детьми, посетители лесопарка, спортивные группы</a:t>
          </a:r>
        </a:p>
      </dsp:txBody>
      <dsp:txXfrm>
        <a:off x="33012" y="2088234"/>
        <a:ext cx="4567462" cy="610236"/>
      </dsp:txXfrm>
    </dsp:sp>
    <dsp:sp modelId="{1B931E42-2D7B-48E0-ACF5-0FF96660A79B}">
      <dsp:nvSpPr>
        <dsp:cNvPr id="0" name=""/>
        <dsp:cNvSpPr/>
      </dsp:nvSpPr>
      <dsp:spPr>
        <a:xfrm>
          <a:off x="0" y="3237071"/>
          <a:ext cx="4633486" cy="676260"/>
        </a:xfrm>
        <a:prstGeom prst="round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1" kern="1200" dirty="0"/>
            <a:t>Сектор рынка В2С </a:t>
          </a:r>
        </a:p>
      </dsp:txBody>
      <dsp:txXfrm>
        <a:off x="33012" y="3270083"/>
        <a:ext cx="4567462" cy="610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7AA21-A725-4F05-970E-43F65011A5D8}">
      <dsp:nvSpPr>
        <dsp:cNvPr id="0" name=""/>
        <dsp:cNvSpPr/>
      </dsp:nvSpPr>
      <dsp:spPr>
        <a:xfrm>
          <a:off x="-6607748" y="-1010500"/>
          <a:ext cx="7864605" cy="7864605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2F74D-725C-485E-88CF-A21ECBD5D8A7}">
      <dsp:nvSpPr>
        <dsp:cNvPr id="0" name=""/>
        <dsp:cNvSpPr/>
      </dsp:nvSpPr>
      <dsp:spPr>
        <a:xfrm>
          <a:off x="548984" y="365108"/>
          <a:ext cx="6371498" cy="730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Информационные ресурсы парка/лесопарка (возможна продажа франшизы в другие парки), сайт, социальные сети. </a:t>
          </a:r>
        </a:p>
      </dsp:txBody>
      <dsp:txXfrm>
        <a:off x="548984" y="365108"/>
        <a:ext cx="6371498" cy="730684"/>
      </dsp:txXfrm>
    </dsp:sp>
    <dsp:sp modelId="{C8B9F1E7-6C01-4020-889E-87D33DEB19F5}">
      <dsp:nvSpPr>
        <dsp:cNvPr id="0" name=""/>
        <dsp:cNvSpPr/>
      </dsp:nvSpPr>
      <dsp:spPr>
        <a:xfrm>
          <a:off x="92306" y="273772"/>
          <a:ext cx="913355" cy="9133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D0D96-BA58-4617-B192-39ED4274F55D}">
      <dsp:nvSpPr>
        <dsp:cNvPr id="0" name=""/>
        <dsp:cNvSpPr/>
      </dsp:nvSpPr>
      <dsp:spPr>
        <a:xfrm>
          <a:off x="1072571" y="1460784"/>
          <a:ext cx="5847911" cy="730684"/>
        </a:xfrm>
        <a:prstGeom prst="rect">
          <a:avLst/>
        </a:prstGeom>
        <a:solidFill>
          <a:schemeClr val="accent2">
            <a:hueOff val="742515"/>
            <a:satOff val="-2895"/>
            <a:lumOff val="-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FFFFFF"/>
              </a:solidFill>
              <a:latin typeface="Avenir Next LT Pro"/>
              <a:ea typeface="+mn-ea"/>
              <a:cs typeface="+mn-cs"/>
            </a:rPr>
            <a:t>Ведение социальных сетей для самого кафе с целью демонстрации инновации и привлечения клиентов. </a:t>
          </a:r>
        </a:p>
      </dsp:txBody>
      <dsp:txXfrm>
        <a:off x="1072571" y="1460784"/>
        <a:ext cx="5847911" cy="730684"/>
      </dsp:txXfrm>
    </dsp:sp>
    <dsp:sp modelId="{B7E867FC-6087-458A-B0B2-523C7F8D2997}">
      <dsp:nvSpPr>
        <dsp:cNvPr id="0" name=""/>
        <dsp:cNvSpPr/>
      </dsp:nvSpPr>
      <dsp:spPr>
        <a:xfrm>
          <a:off x="615893" y="1369448"/>
          <a:ext cx="913355" cy="9133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42515"/>
              <a:satOff val="-2895"/>
              <a:lumOff val="-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F1F51-2E91-46AB-ADBD-B8C546399D3C}">
      <dsp:nvSpPr>
        <dsp:cNvPr id="0" name=""/>
        <dsp:cNvSpPr/>
      </dsp:nvSpPr>
      <dsp:spPr>
        <a:xfrm>
          <a:off x="1233270" y="2556460"/>
          <a:ext cx="5687212" cy="730684"/>
        </a:xfrm>
        <a:prstGeom prst="rect">
          <a:avLst/>
        </a:prstGeom>
        <a:solidFill>
          <a:schemeClr val="accent2">
            <a:hueOff val="1485030"/>
            <a:satOff val="-5790"/>
            <a:lumOff val="-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Возможно внедрение различных акций и скидок. </a:t>
          </a:r>
        </a:p>
      </dsp:txBody>
      <dsp:txXfrm>
        <a:off x="1233270" y="2556460"/>
        <a:ext cx="5687212" cy="730684"/>
      </dsp:txXfrm>
    </dsp:sp>
    <dsp:sp modelId="{2A373FB7-257F-4948-BBFF-CF82231FFC17}">
      <dsp:nvSpPr>
        <dsp:cNvPr id="0" name=""/>
        <dsp:cNvSpPr/>
      </dsp:nvSpPr>
      <dsp:spPr>
        <a:xfrm>
          <a:off x="776592" y="2465124"/>
          <a:ext cx="913355" cy="9133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485030"/>
              <a:satOff val="-5790"/>
              <a:lumOff val="-5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06942-EC04-4BDE-BE71-440A62DE7B07}">
      <dsp:nvSpPr>
        <dsp:cNvPr id="0" name=""/>
        <dsp:cNvSpPr/>
      </dsp:nvSpPr>
      <dsp:spPr>
        <a:xfrm>
          <a:off x="1072571" y="3652136"/>
          <a:ext cx="5847911" cy="730684"/>
        </a:xfrm>
        <a:prstGeom prst="rect">
          <a:avLst/>
        </a:prstGeom>
        <a:solidFill>
          <a:schemeClr val="accent2">
            <a:hueOff val="2227545"/>
            <a:satOff val="-8686"/>
            <a:lumOff val="-7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Привлечение аудитории за счет оформления локации и предоставления места на веранде для проведения фотосессий, встреч и мероприятий. </a:t>
          </a:r>
        </a:p>
      </dsp:txBody>
      <dsp:txXfrm>
        <a:off x="1072571" y="3652136"/>
        <a:ext cx="5847911" cy="730684"/>
      </dsp:txXfrm>
    </dsp:sp>
    <dsp:sp modelId="{F03C37E0-C983-461E-BD20-E8C707F3E0CA}">
      <dsp:nvSpPr>
        <dsp:cNvPr id="0" name=""/>
        <dsp:cNvSpPr/>
      </dsp:nvSpPr>
      <dsp:spPr>
        <a:xfrm>
          <a:off x="615893" y="3560800"/>
          <a:ext cx="913355" cy="9133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227545"/>
              <a:satOff val="-8686"/>
              <a:lumOff val="-7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AE555-DAFE-423E-8E37-BD60B6CE6EC5}">
      <dsp:nvSpPr>
        <dsp:cNvPr id="0" name=""/>
        <dsp:cNvSpPr/>
      </dsp:nvSpPr>
      <dsp:spPr>
        <a:xfrm>
          <a:off x="548984" y="4747812"/>
          <a:ext cx="6371498" cy="730684"/>
        </a:xfrm>
        <a:prstGeom prst="rect">
          <a:avLst/>
        </a:prstGeom>
        <a:solidFill>
          <a:schemeClr val="accent2">
            <a:hueOff val="2970060"/>
            <a:satOff val="-11581"/>
            <a:lumOff val="-10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9981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Привлечение муниципалитета путем создания акций для различных слоев населения (например пенсионеры в рамках программы «Московское долголетие»).</a:t>
          </a:r>
        </a:p>
      </dsp:txBody>
      <dsp:txXfrm>
        <a:off x="548984" y="4747812"/>
        <a:ext cx="6371498" cy="730684"/>
      </dsp:txXfrm>
    </dsp:sp>
    <dsp:sp modelId="{3912489A-51EC-4199-9220-AA4D6C0C3DF4}">
      <dsp:nvSpPr>
        <dsp:cNvPr id="0" name=""/>
        <dsp:cNvSpPr/>
      </dsp:nvSpPr>
      <dsp:spPr>
        <a:xfrm>
          <a:off x="92306" y="4656476"/>
          <a:ext cx="913355" cy="9133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970060"/>
              <a:satOff val="-11581"/>
              <a:lumOff val="-10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902A5-8761-40E8-9407-226F94C3213B}">
      <dsp:nvSpPr>
        <dsp:cNvPr id="0" name=""/>
        <dsp:cNvSpPr/>
      </dsp:nvSpPr>
      <dsp:spPr>
        <a:xfrm>
          <a:off x="3020891" y="1025902"/>
          <a:ext cx="6616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160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34390" y="1068158"/>
        <a:ext cx="34610" cy="6928"/>
      </dsp:txXfrm>
    </dsp:sp>
    <dsp:sp modelId="{906CE0D5-AC4B-4DD3-912F-C52BA1C477E9}">
      <dsp:nvSpPr>
        <dsp:cNvPr id="0" name=""/>
        <dsp:cNvSpPr/>
      </dsp:nvSpPr>
      <dsp:spPr>
        <a:xfrm>
          <a:off x="13092" y="168742"/>
          <a:ext cx="3009599" cy="18057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473" tIns="154799" rIns="147473" bIns="15479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/>
            <a:t>1. Создание чертежей и проектирование оборудование</a:t>
          </a:r>
          <a:endParaRPr lang="en-US" sz="1800" kern="1200" dirty="0"/>
        </a:p>
      </dsp:txBody>
      <dsp:txXfrm>
        <a:off x="13092" y="168742"/>
        <a:ext cx="3009599" cy="1805759"/>
      </dsp:txXfrm>
    </dsp:sp>
    <dsp:sp modelId="{DE01CF4B-AE4C-4D63-A444-118733BD49FB}">
      <dsp:nvSpPr>
        <dsp:cNvPr id="0" name=""/>
        <dsp:cNvSpPr/>
      </dsp:nvSpPr>
      <dsp:spPr>
        <a:xfrm>
          <a:off x="6722699" y="1025902"/>
          <a:ext cx="6616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1607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36197" y="1068158"/>
        <a:ext cx="34610" cy="6928"/>
      </dsp:txXfrm>
    </dsp:sp>
    <dsp:sp modelId="{4F5EAD9D-495E-4ABA-9684-57FD3DCC472C}">
      <dsp:nvSpPr>
        <dsp:cNvPr id="0" name=""/>
        <dsp:cNvSpPr/>
      </dsp:nvSpPr>
      <dsp:spPr>
        <a:xfrm>
          <a:off x="3714899" y="168742"/>
          <a:ext cx="3009599" cy="18057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473" tIns="154799" rIns="147473" bIns="15479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2</a:t>
          </a:r>
          <a:r>
            <a:rPr lang="ru-RU" sz="1800" b="0" i="0" kern="1200" dirty="0"/>
            <a:t>. Создание оборудования под заказ по чертежам и дизайн-проекту</a:t>
          </a:r>
          <a:endParaRPr lang="en-US" sz="1600" kern="1200" dirty="0"/>
        </a:p>
      </dsp:txBody>
      <dsp:txXfrm>
        <a:off x="3714899" y="168742"/>
        <a:ext cx="3009599" cy="1805759"/>
      </dsp:txXfrm>
    </dsp:sp>
    <dsp:sp modelId="{9F0C36E0-7FA6-426F-9C70-836906F89453}">
      <dsp:nvSpPr>
        <dsp:cNvPr id="0" name=""/>
        <dsp:cNvSpPr/>
      </dsp:nvSpPr>
      <dsp:spPr>
        <a:xfrm>
          <a:off x="1517892" y="1972702"/>
          <a:ext cx="7403614" cy="661607"/>
        </a:xfrm>
        <a:custGeom>
          <a:avLst/>
          <a:gdLst/>
          <a:ahLst/>
          <a:cxnLst/>
          <a:rect l="0" t="0" r="0" b="0"/>
          <a:pathLst>
            <a:path>
              <a:moveTo>
                <a:pt x="7403614" y="0"/>
              </a:moveTo>
              <a:lnTo>
                <a:pt x="7403614" y="347903"/>
              </a:lnTo>
              <a:lnTo>
                <a:pt x="0" y="347903"/>
              </a:lnTo>
              <a:lnTo>
                <a:pt x="0" y="661607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33801" y="2300042"/>
        <a:ext cx="371795" cy="6928"/>
      </dsp:txXfrm>
    </dsp:sp>
    <dsp:sp modelId="{9E8CE4CD-1148-4ACC-9DA4-E445F7B642DF}">
      <dsp:nvSpPr>
        <dsp:cNvPr id="0" name=""/>
        <dsp:cNvSpPr/>
      </dsp:nvSpPr>
      <dsp:spPr>
        <a:xfrm>
          <a:off x="7416707" y="168742"/>
          <a:ext cx="3009599" cy="18057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473" tIns="154799" rIns="147473" bIns="15479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3. Дизайн-проект (интерьер и экстерьер) здания с пристройками.</a:t>
          </a:r>
          <a:endParaRPr lang="en-US" sz="1800" kern="1200" dirty="0"/>
        </a:p>
      </dsp:txBody>
      <dsp:txXfrm>
        <a:off x="7416707" y="168742"/>
        <a:ext cx="3009599" cy="1805759"/>
      </dsp:txXfrm>
    </dsp:sp>
    <dsp:sp modelId="{2D031FA1-6CEF-4CE4-8BED-344646F352BF}">
      <dsp:nvSpPr>
        <dsp:cNvPr id="0" name=""/>
        <dsp:cNvSpPr/>
      </dsp:nvSpPr>
      <dsp:spPr>
        <a:xfrm>
          <a:off x="3020891" y="3523870"/>
          <a:ext cx="6616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1607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34390" y="3566125"/>
        <a:ext cx="34610" cy="6928"/>
      </dsp:txXfrm>
    </dsp:sp>
    <dsp:sp modelId="{1C23889E-BF05-4FF6-8835-E632703FBE6B}">
      <dsp:nvSpPr>
        <dsp:cNvPr id="0" name=""/>
        <dsp:cNvSpPr/>
      </dsp:nvSpPr>
      <dsp:spPr>
        <a:xfrm>
          <a:off x="13092" y="2666710"/>
          <a:ext cx="3009599" cy="18057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473" tIns="154799" rIns="147473" bIns="154799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4. Строительство и ремонт здания по готовому дизайн-проекту</a:t>
          </a:r>
          <a:endParaRPr lang="en-US" sz="1800" kern="1200" dirty="0"/>
        </a:p>
      </dsp:txBody>
      <dsp:txXfrm>
        <a:off x="13092" y="2666710"/>
        <a:ext cx="3009599" cy="1805759"/>
      </dsp:txXfrm>
    </dsp:sp>
    <dsp:sp modelId="{A18B59BF-E5E7-4686-BFA6-9510FE1E9C82}">
      <dsp:nvSpPr>
        <dsp:cNvPr id="0" name=""/>
        <dsp:cNvSpPr/>
      </dsp:nvSpPr>
      <dsp:spPr>
        <a:xfrm>
          <a:off x="6722699" y="3523870"/>
          <a:ext cx="6616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1607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36197" y="3566125"/>
        <a:ext cx="34610" cy="6928"/>
      </dsp:txXfrm>
    </dsp:sp>
    <dsp:sp modelId="{7EB67723-4417-4DD7-89FB-735AEF8EE8F7}">
      <dsp:nvSpPr>
        <dsp:cNvPr id="0" name=""/>
        <dsp:cNvSpPr/>
      </dsp:nvSpPr>
      <dsp:spPr>
        <a:xfrm>
          <a:off x="3714899" y="2666710"/>
          <a:ext cx="3009599" cy="18057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473" tIns="154799" rIns="147473" bIns="154799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5. Закупка оборудования и мебели. Возможно частичное изготовление под заказ</a:t>
          </a:r>
          <a:endParaRPr lang="en-US" sz="1800" kern="1200" dirty="0"/>
        </a:p>
      </dsp:txBody>
      <dsp:txXfrm>
        <a:off x="3714899" y="2666710"/>
        <a:ext cx="3009599" cy="1805759"/>
      </dsp:txXfrm>
    </dsp:sp>
    <dsp:sp modelId="{7241F646-3636-45E3-92DF-D4E716EF969D}">
      <dsp:nvSpPr>
        <dsp:cNvPr id="0" name=""/>
        <dsp:cNvSpPr/>
      </dsp:nvSpPr>
      <dsp:spPr>
        <a:xfrm>
          <a:off x="7416707" y="2666710"/>
          <a:ext cx="3009599" cy="18057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473" tIns="154799" rIns="147473" bIns="154799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6. Общение с поставщиками и начальная реклама (создание сайта, указателей в парке, соцсетей, анонс в информационных ресурсах парка)</a:t>
          </a:r>
          <a:endParaRPr lang="en-US" sz="1600" kern="1200" dirty="0"/>
        </a:p>
      </dsp:txBody>
      <dsp:txXfrm>
        <a:off x="7416707" y="2666710"/>
        <a:ext cx="3009599" cy="1805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4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7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3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3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1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5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9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4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29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11/13/2023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28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4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8.svg"/><Relationship Id="rId1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image" Target="../media/image1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6.svg"/><Relationship Id="rId5" Type="http://schemas.openxmlformats.org/officeDocument/2006/relationships/diagramLayout" Target="../diagrams/layout4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A245AC3-2A12-4EC5-90F0-635CC8C2C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E2F09B-BB20-4BE5-AB02-3EB3D1DC4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1" name="Picture 1" descr="Чашка кофе для серый деревянные таблицы и рок-кресло">
            <a:extLst>
              <a:ext uri="{FF2B5EF4-FFF2-40B4-BE49-F238E27FC236}">
                <a16:creationId xmlns:a16="http://schemas.microsoft.com/office/drawing/2014/main" id="{A1127E42-3453-D3A7-3C96-4BF76EEB8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-1" b="15725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30952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BA2F37-388F-4D5A-9ABF-F0ADA6CB8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4352" y="1546522"/>
            <a:ext cx="6327657" cy="400397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AD23D2-6BEF-470D-992C-8B2BC3BF4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61296" y="1546522"/>
            <a:ext cx="6327656" cy="4016078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DD0CC7B-05DB-CA9D-8852-807EA8CA7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01" y="1828799"/>
            <a:ext cx="5105400" cy="2491199"/>
          </a:xfrm>
        </p:spPr>
        <p:txBody>
          <a:bodyPr anchor="b">
            <a:noAutofit/>
          </a:bodyPr>
          <a:lstStyle/>
          <a:p>
            <a:pPr algn="l">
              <a:lnSpc>
                <a:spcPct val="90000"/>
              </a:lnSpc>
            </a:pPr>
            <a:r>
              <a:rPr lang="ru-RU" sz="4800" dirty="0">
                <a:solidFill>
                  <a:srgbClr val="FFFFFF"/>
                </a:solidFill>
              </a:rPr>
              <a:t>Лесное кафе </a:t>
            </a:r>
            <a:br>
              <a:rPr lang="ru-RU" sz="4800" dirty="0">
                <a:solidFill>
                  <a:srgbClr val="FFFFFF"/>
                </a:solidFill>
              </a:rPr>
            </a:br>
            <a:r>
              <a:rPr lang="ru-RU" sz="4800" dirty="0">
                <a:solidFill>
                  <a:srgbClr val="FFFFFF"/>
                </a:solidFill>
              </a:rPr>
              <a:t>с фирменным блюдом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2AB2E1-08CE-BE5B-68BD-6D16A96A7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1" y="4455151"/>
            <a:ext cx="5105400" cy="878849"/>
          </a:xfrm>
        </p:spPr>
        <p:txBody>
          <a:bodyPr anchor="t">
            <a:normAutofit/>
          </a:bodyPr>
          <a:lstStyle/>
          <a:p>
            <a:pPr algn="l"/>
            <a:r>
              <a:rPr lang="ru-RU">
                <a:solidFill>
                  <a:srgbClr val="FFFFFF"/>
                </a:solidFill>
              </a:rPr>
              <a:t>Автор проекта Захарова Екатерина </a:t>
            </a:r>
          </a:p>
          <a:p>
            <a:pPr algn="l"/>
            <a:r>
              <a:rPr lang="ru-RU">
                <a:solidFill>
                  <a:srgbClr val="FFFFFF"/>
                </a:solidFill>
              </a:rPr>
              <a:t>РЭУ им. Г.В. Плеханова, Москва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F57A38-D288-2B1C-333A-A636BE5A8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375" y="391458"/>
            <a:ext cx="1770147" cy="5354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7FB4D2-D29F-9700-D7CF-997D553CB1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468" r="7271"/>
          <a:stretch/>
        </p:blipFill>
        <p:spPr>
          <a:xfrm>
            <a:off x="2534334" y="392555"/>
            <a:ext cx="1308320" cy="4686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9EC17D-3617-6CBF-C9E2-7A5C7F749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78628" y="247744"/>
            <a:ext cx="923345" cy="701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6B5AB8-2549-96EA-D92F-1390678F4D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434" r="2147"/>
          <a:stretch/>
        </p:blipFill>
        <p:spPr>
          <a:xfrm>
            <a:off x="5237947" y="364419"/>
            <a:ext cx="1435946" cy="5354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12C5B7-EB5F-7874-C4DE-B3562D5DD5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9867" y="408041"/>
            <a:ext cx="1489278" cy="467192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E0ADCBE-34B6-9B09-A148-B1A7F967F214}"/>
              </a:ext>
            </a:extLst>
          </p:cNvPr>
          <p:cNvGrpSpPr/>
          <p:nvPr/>
        </p:nvGrpSpPr>
        <p:grpSpPr>
          <a:xfrm>
            <a:off x="224604" y="242048"/>
            <a:ext cx="2093764" cy="769624"/>
            <a:chOff x="296145" y="242048"/>
            <a:chExt cx="2093764" cy="76962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1E67CB0-BED3-C917-0EDE-369262944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A3277C6-96A6-8315-9DB1-BBC509F69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A190A4-FDC4-0C48-CE71-6FEC5C94FB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35121" y="432565"/>
            <a:ext cx="1370190" cy="45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063" name="Picture 2062">
            <a:extLst>
              <a:ext uri="{FF2B5EF4-FFF2-40B4-BE49-F238E27FC236}">
                <a16:creationId xmlns:a16="http://schemas.microsoft.com/office/drawing/2014/main" id="{1CB7E8AE-A3AC-4BB7-A5C6-F00EC697B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1F491198-AF87-4E71-AAD9-AE427363C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4C2E1C05-3303-4DCD-9685-3BDE5AEF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925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D7F2E59A-66C6-4BE2-B3FB-D5DE585D2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0"/>
            <a:ext cx="12191999" cy="1904999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6179A-E93D-20C7-D3EE-A39292F3E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9452"/>
            <a:ext cx="10750570" cy="15141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Про</a:t>
            </a:r>
            <a:r>
              <a:rPr lang="en-US" dirty="0"/>
              <a:t> </a:t>
            </a:r>
            <a:r>
              <a:rPr lang="en-US" dirty="0" err="1"/>
              <a:t>авторский</a:t>
            </a:r>
            <a:r>
              <a:rPr lang="ru-RU" dirty="0"/>
              <a:t> </a:t>
            </a:r>
            <a:r>
              <a:rPr lang="ru-RU" dirty="0" err="1"/>
              <a:t>стиллизованый</a:t>
            </a:r>
            <a:r>
              <a:rPr lang="en-US" dirty="0"/>
              <a:t> </a:t>
            </a:r>
            <a:r>
              <a:rPr lang="en-US" dirty="0" err="1"/>
              <a:t>шоколад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B63DD-5639-FE0A-7CB7-0C4F3A4C2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96" y="2402945"/>
            <a:ext cx="3317126" cy="372614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chemeClr val="tx2"/>
                </a:solidFill>
              </a:rPr>
              <a:t>Это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может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быть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как</a:t>
            </a:r>
            <a:r>
              <a:rPr lang="en-US" sz="2000" dirty="0">
                <a:solidFill>
                  <a:schemeClr val="tx2"/>
                </a:solidFill>
              </a:rPr>
              <a:t> и </a:t>
            </a:r>
            <a:r>
              <a:rPr lang="en-US" sz="2000" dirty="0" err="1">
                <a:solidFill>
                  <a:schemeClr val="tx2"/>
                </a:solidFill>
              </a:rPr>
              <a:t>собственное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производство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так</a:t>
            </a:r>
            <a:r>
              <a:rPr lang="en-US" sz="2000" dirty="0">
                <a:solidFill>
                  <a:schemeClr val="tx2"/>
                </a:solidFill>
              </a:rPr>
              <a:t> и </a:t>
            </a:r>
            <a:r>
              <a:rPr lang="en-US" sz="2000" dirty="0" err="1">
                <a:solidFill>
                  <a:schemeClr val="tx2"/>
                </a:solidFill>
              </a:rPr>
              <a:t>работа</a:t>
            </a:r>
            <a:r>
              <a:rPr lang="en-US" sz="2000" dirty="0">
                <a:solidFill>
                  <a:schemeClr val="tx2"/>
                </a:solidFill>
              </a:rPr>
              <a:t> с </a:t>
            </a:r>
            <a:r>
              <a:rPr lang="en-US" sz="2000" dirty="0" err="1">
                <a:solidFill>
                  <a:schemeClr val="tx2"/>
                </a:solidFill>
              </a:rPr>
              <a:t>другими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предпренимателями</a:t>
            </a:r>
            <a:r>
              <a:rPr lang="ru-RU" sz="2000" dirty="0">
                <a:solidFill>
                  <a:schemeClr val="tx2"/>
                </a:solidFill>
              </a:rPr>
              <a:t>. К примеру </a:t>
            </a:r>
            <a:r>
              <a:rPr lang="ru-RU" sz="2000" b="1" i="0" dirty="0">
                <a:solidFill>
                  <a:srgbClr val="000000"/>
                </a:solidFill>
                <a:effectLst/>
              </a:rPr>
              <a:t>Шоколадный Арсенал O.K.S.A.N.A.</a:t>
            </a:r>
          </a:p>
          <a:p>
            <a:pPr marL="0" indent="0">
              <a:buNone/>
            </a:pPr>
            <a:r>
              <a:rPr lang="ru-RU" sz="2000" i="0" dirty="0">
                <a:solidFill>
                  <a:srgbClr val="000000"/>
                </a:solidFill>
                <a:effectLst/>
              </a:rPr>
              <a:t>Такая задумка поможет передать атмосферу заведения, а </a:t>
            </a:r>
            <a:r>
              <a:rPr lang="ru-RU" sz="2000" dirty="0">
                <a:solidFill>
                  <a:srgbClr val="000000"/>
                </a:solidFill>
              </a:rPr>
              <a:t>шоколадные боксы </a:t>
            </a:r>
            <a:r>
              <a:rPr lang="ru-RU" sz="2000" i="0" dirty="0">
                <a:solidFill>
                  <a:srgbClr val="000000"/>
                </a:solidFill>
                <a:effectLst/>
              </a:rPr>
              <a:t>могут стать отличным подарком к празднику.</a:t>
            </a:r>
          </a:p>
          <a:p>
            <a:pPr marL="0" indent="0"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pic>
        <p:nvPicPr>
          <p:cNvPr id="2050" name="Picture 2" descr="Форма для шоколада Шестерёнки - купить с доставкой по выгодным ценам в  интернет-магазине OZON (500248124)">
            <a:extLst>
              <a:ext uri="{FF2B5EF4-FFF2-40B4-BE49-F238E27FC236}">
                <a16:creationId xmlns:a16="http://schemas.microsoft.com/office/drawing/2014/main" id="{B8F98387-E4E9-CC3D-9D54-49E177BF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1160" y="2395474"/>
            <a:ext cx="3098901" cy="373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Шоколадные наборы инструментов в интернет-магазине Ярмарка Мастеров по цене  600 ₽ – SPJA0RU | Подарки на 23 февраля, Москва - доставка по России">
            <a:extLst>
              <a:ext uri="{FF2B5EF4-FFF2-40B4-BE49-F238E27FC236}">
                <a16:creationId xmlns:a16="http://schemas.microsoft.com/office/drawing/2014/main" id="{B1D8DC20-63D8-37C3-029B-DFCF4B15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2698" y="2395474"/>
            <a:ext cx="3733616" cy="373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979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1"/>
            <a:ext cx="12192000" cy="22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1999" cy="2224386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2E5DB-7E26-6F46-E751-953D9F832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r>
              <a:rPr lang="ru-RU" dirty="0"/>
              <a:t>Как добраться?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78888-E957-57BD-2918-FBB53626D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149" y="2757924"/>
            <a:ext cx="4869877" cy="35528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В качестве пиар-хода в выходные и праздничные дни может быть рассмотрена возможность создания стилизованного транспорта от определенного входа в лесопарк до кафе. </a:t>
            </a:r>
          </a:p>
        </p:txBody>
      </p:sp>
      <p:pic>
        <p:nvPicPr>
          <p:cNvPr id="7" name="Рисунок 6" descr="Изображение выглядит как транспортное средство, Наземный транспорт,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C19F30CA-87E4-4C5C-EAD5-EA8E416BD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51" y="2217529"/>
            <a:ext cx="6978150" cy="464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17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7" name="Rectangle 411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19" name="Rectangle 411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121" name="Rectangle 4120">
            <a:extLst>
              <a:ext uri="{FF2B5EF4-FFF2-40B4-BE49-F238E27FC236}">
                <a16:creationId xmlns:a16="http://schemas.microsoft.com/office/drawing/2014/main" id="{027CAEDE-D92D-4745-8749-71019415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23" name="Rectangle 4122">
            <a:extLst>
              <a:ext uri="{FF2B5EF4-FFF2-40B4-BE49-F238E27FC236}">
                <a16:creationId xmlns:a16="http://schemas.microsoft.com/office/drawing/2014/main" id="{00C96CB6-3880-40E6-A4BF-F64E7D1E4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84422-2554-36D9-6137-39DC0BA8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2819399" cy="5577934"/>
          </a:xfrm>
        </p:spPr>
        <p:txBody>
          <a:bodyPr>
            <a:normAutofit/>
          </a:bodyPr>
          <a:lstStyle/>
          <a:p>
            <a:r>
              <a:rPr lang="ru-RU" sz="3400"/>
              <a:t>Каналы продвижения будущего проекта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2D12E3B-EB30-A7E9-3F34-A304D7C1C2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7088615"/>
              </p:ext>
            </p:extLst>
          </p:nvPr>
        </p:nvGraphicFramePr>
        <p:xfrm>
          <a:off x="4807223" y="457200"/>
          <a:ext cx="7003777" cy="58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7883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1" name="Picture 24">
            <a:extLst>
              <a:ext uri="{FF2B5EF4-FFF2-40B4-BE49-F238E27FC236}">
                <a16:creationId xmlns:a16="http://schemas.microsoft.com/office/drawing/2014/main" id="{A72D06A1-BA08-4820-BBC8-B24DDB32A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ACEF7-E184-D7E4-2EF5-26936234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43140"/>
            <a:ext cx="10348146" cy="1283471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Бизнес-модель</a:t>
            </a:r>
          </a:p>
        </p:txBody>
      </p:sp>
      <p:pic>
        <p:nvPicPr>
          <p:cNvPr id="32" name="Picture 26">
            <a:extLst>
              <a:ext uri="{FF2B5EF4-FFF2-40B4-BE49-F238E27FC236}">
                <a16:creationId xmlns:a16="http://schemas.microsoft.com/office/drawing/2014/main" id="{1295E665-0408-4072-94B3-49BA5ACBC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2"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graphicFrame>
        <p:nvGraphicFramePr>
          <p:cNvPr id="33" name="Объект 5">
            <a:extLst>
              <a:ext uri="{FF2B5EF4-FFF2-40B4-BE49-F238E27FC236}">
                <a16:creationId xmlns:a16="http://schemas.microsoft.com/office/drawing/2014/main" id="{359DFA2B-BC53-C8EB-B166-6788486B74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455511"/>
              </p:ext>
            </p:extLst>
          </p:nvPr>
        </p:nvGraphicFramePr>
        <p:xfrm>
          <a:off x="1005653" y="1535750"/>
          <a:ext cx="10439399" cy="464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3077B2-E93B-75AE-4541-324AECC846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8354" y="243354"/>
            <a:ext cx="1770147" cy="5354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444034-927F-F307-0D63-EEDCC5D4DB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7468" r="7271"/>
          <a:stretch/>
        </p:blipFill>
        <p:spPr>
          <a:xfrm>
            <a:off x="2534332" y="267167"/>
            <a:ext cx="1308320" cy="4686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3635B2-D218-FFBC-8BA8-F70832C102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57189" y="111479"/>
            <a:ext cx="923345" cy="701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964B72-9183-F29F-F172-45F2A2C1452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434" r="2147"/>
          <a:stretch/>
        </p:blipFill>
        <p:spPr>
          <a:xfrm>
            <a:off x="5189289" y="244565"/>
            <a:ext cx="1435946" cy="5354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94E82D-77C9-1489-535C-61135178B4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2179" y="326217"/>
            <a:ext cx="1489278" cy="46719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F817DF4-62BB-8214-F65B-AF70925F5EB6}"/>
              </a:ext>
            </a:extLst>
          </p:cNvPr>
          <p:cNvGrpSpPr/>
          <p:nvPr/>
        </p:nvGrpSpPr>
        <p:grpSpPr>
          <a:xfrm>
            <a:off x="216506" y="116660"/>
            <a:ext cx="2093764" cy="769624"/>
            <a:chOff x="296145" y="242048"/>
            <a:chExt cx="2093764" cy="76962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CC35085-EB03-A4F1-063E-8CBCA9F20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FC0573C-46A8-AB2A-4369-6610503B8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7802E53-3B1E-1179-00A9-BFDB3C1EF2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1773" y="289876"/>
            <a:ext cx="1370190" cy="45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0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E0605-2BE3-016C-9015-89535747F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0" y="1676400"/>
            <a:ext cx="9988166" cy="1752600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3700" dirty="0">
                <a:solidFill>
                  <a:schemeClr val="tx2"/>
                </a:solidFill>
              </a:rPr>
              <a:t>Давайте поддержим идею улучшения качества питания с внедрением инноваций!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49D5AE-15AF-4BC1-8AC5-F5FA95199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95048" cy="12954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08A5E7-BD2D-419A-8079-3103083AB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1295400"/>
          </a:xfrm>
          <a:prstGeom prst="rect">
            <a:avLst/>
          </a:prstGeom>
          <a:blipFill dpi="0" rotWithShape="1">
            <a:blip r:embed="rId2">
              <a:alphaModFix amt="24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0D542A-FB46-65ED-1769-A2518E6A0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576" y="3905250"/>
            <a:ext cx="10719374" cy="22459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300" i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Здоровье населения уменьшает нагрузку и расходы государства на систему здравоохранения, увеличивает производительность труда и ВВП, что в целом вносит значительный вклад в укрепление суверенитета Российской Федерации.</a:t>
            </a:r>
            <a:endParaRPr lang="ru-RU" sz="23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1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D06A1-BA08-4820-BBC8-B24DDB32A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5A14C-987E-3646-35CD-0413CDDD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10348146" cy="1283471"/>
          </a:xfrm>
        </p:spPr>
        <p:txBody>
          <a:bodyPr anchor="t">
            <a:normAutofit/>
          </a:bodyPr>
          <a:lstStyle/>
          <a:p>
            <a:r>
              <a:rPr lang="ru-RU">
                <a:solidFill>
                  <a:schemeClr val="tx2"/>
                </a:solidFill>
              </a:rPr>
              <a:t>Проблема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95E665-0408-4072-94B3-49BA5ACBC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2"/>
          <a:stretch/>
        </p:blipFill>
        <p:spPr>
          <a:xfrm rot="10800000">
            <a:off x="-1" y="2719661"/>
            <a:ext cx="830249" cy="2548349"/>
          </a:xfrm>
          <a:prstGeom prst="rect">
            <a:avLst/>
          </a:prstGeom>
        </p:spPr>
      </p:pic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815A1643-29E9-4767-0210-9718B11598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177590"/>
              </p:ext>
            </p:extLst>
          </p:nvPr>
        </p:nvGraphicFramePr>
        <p:xfrm>
          <a:off x="1197268" y="1843284"/>
          <a:ext cx="10156531" cy="433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4691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D82D7-3707-EB8E-E7FA-D6F4BD9E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39" y="418922"/>
            <a:ext cx="4923408" cy="1842166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/>
                </a:solidFill>
              </a:rPr>
              <a:t>Целевая аудитория</a:t>
            </a:r>
            <a:br>
              <a:rPr lang="ru-RU" sz="4000" dirty="0">
                <a:solidFill>
                  <a:schemeClr val="tx2"/>
                </a:solidFill>
              </a:rPr>
            </a:br>
            <a:r>
              <a:rPr lang="ru-RU" sz="4000" dirty="0">
                <a:solidFill>
                  <a:schemeClr val="tx2"/>
                </a:solidFill>
              </a:rPr>
              <a:t>лесного кафе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CD18EF2-A156-D81A-67C9-11AEB5B1D7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02259"/>
              </p:ext>
            </p:extLst>
          </p:nvPr>
        </p:nvGraphicFramePr>
        <p:xfrm>
          <a:off x="838200" y="1933710"/>
          <a:ext cx="4633486" cy="4061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83" name="Rectangle 3082">
            <a:extLst>
              <a:ext uri="{FF2B5EF4-FFF2-40B4-BE49-F238E27FC236}">
                <a16:creationId xmlns:a16="http://schemas.microsoft.com/office/drawing/2014/main" id="{7F174AE6-83F4-4EF2-8F3A-E34B1822D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00" y="0"/>
            <a:ext cx="617219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4C30E035-0509-409C-B71F-0650ACB14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19800" y="0"/>
            <a:ext cx="6172198" cy="6858000"/>
          </a:xfrm>
          <a:prstGeom prst="rect">
            <a:avLst/>
          </a:prstGeom>
          <a:blipFill dpi="0" rotWithShape="1">
            <a:blip r:embed="rId7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Что такое целевая аудитория, какая она бывает и как определить её портрет в  2022 году">
            <a:extLst>
              <a:ext uri="{FF2B5EF4-FFF2-40B4-BE49-F238E27FC236}">
                <a16:creationId xmlns:a16="http://schemas.microsoft.com/office/drawing/2014/main" id="{38264F41-D230-15D1-3437-496584F84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r="15943" b="-3"/>
          <a:stretch/>
        </p:blipFill>
        <p:spPr bwMode="auto"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729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1"/>
            <a:ext cx="12192000" cy="221768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1999" cy="2224386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3E0E6-15C6-D18D-B4F2-848372BD9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003218" cy="1600124"/>
          </a:xfrm>
        </p:spPr>
        <p:txBody>
          <a:bodyPr>
            <a:normAutofit/>
          </a:bodyPr>
          <a:lstStyle/>
          <a:p>
            <a:r>
              <a:rPr lang="ru-RU" dirty="0"/>
              <a:t>Научно-техническое решение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2848F0-388E-A198-E9BE-989D0EBBF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510" y="2275767"/>
            <a:ext cx="6560597" cy="4219651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Охлажденная рыба обмазывается глиной и помещается в ёмкость с предварительно разогретым песком. Далее ёмкость закрывается стеклянной крышкой. Песок равномерно прогревает глину, а затем сам продукт. Глиняный брикет подается гостю. Затвердевшая от высокой температуры глина разбивается официантом </a:t>
            </a:r>
            <a:r>
              <a:rPr lang="ru-RU" sz="1800" dirty="0">
                <a:solidFill>
                  <a:schemeClr val="tx1"/>
                </a:solidFill>
                <a:ea typeface="Calibri" panose="020F0502020204030204" pitchFamily="34" charset="0"/>
              </a:rPr>
              <a:t>или гостем</a:t>
            </a: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</a:pPr>
            <a:endParaRPr lang="ru-RU" sz="18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1"/>
                </a:solidFill>
              </a:rPr>
              <a:t>Продукт приготовлен правильно с использованием экологичной технологии и </a:t>
            </a:r>
            <a:r>
              <a:rPr lang="ru-RU" sz="1800" u="sng" dirty="0">
                <a:solidFill>
                  <a:schemeClr val="tx1"/>
                </a:solidFill>
              </a:rPr>
              <a:t>сохраняет важнейший компонент омега-3 ПНЖК</a:t>
            </a:r>
            <a:r>
              <a:rPr lang="ru-RU" sz="1800" dirty="0">
                <a:solidFill>
                  <a:schemeClr val="tx1"/>
                </a:solidFill>
              </a:rPr>
              <a:t>. Рыба является хорошим источником белка, а также витаминов D и В12. Концепция соответствует инновационной идее в сфере общественного питания.</a:t>
            </a:r>
          </a:p>
        </p:txBody>
      </p:sp>
      <p:pic>
        <p:nvPicPr>
          <p:cNvPr id="1030" name="Picture 6" descr="Глина для запекания еды на углях 2,5кг, цена 395 руб. купить в Любани">
            <a:extLst>
              <a:ext uri="{FF2B5EF4-FFF2-40B4-BE49-F238E27FC236}">
                <a16:creationId xmlns:a16="http://schemas.microsoft.com/office/drawing/2014/main" id="{E5FE851A-E15A-5FBA-7AAB-6B32E50C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95" b="89975" l="2676" r="91667">
                        <a14:foregroundMark x1="3415" y1="8683" x2="4281" y2="88634"/>
                        <a14:foregroundMark x1="4281" y1="88634" x2="13940" y2="91881"/>
                        <a14:foregroundMark x1="13940" y1="91881" x2="29587" y2="87681"/>
                        <a14:foregroundMark x1="29587" y1="87681" x2="64781" y2="92199"/>
                        <a14:foregroundMark x1="64781" y1="92199" x2="88685" y2="86693"/>
                        <a14:foregroundMark x1="88685" y1="86693" x2="97069" y2="79139"/>
                        <a14:foregroundMark x1="97069" y1="79139" x2="91667" y2="7801"/>
                        <a14:foregroundMark x1="91667" y1="7801" x2="2676" y2="7695"/>
                        <a14:foregroundMark x1="13710" y1="19414" x2="7059" y2="29227"/>
                        <a14:foregroundMark x1="7059" y1="29227" x2="6702" y2="42923"/>
                        <a14:foregroundMark x1="6702" y1="42923" x2="10984" y2="82351"/>
                        <a14:foregroundMark x1="10984" y1="82351" x2="21432" y2="88881"/>
                        <a14:foregroundMark x1="21432" y1="88881" x2="46764" y2="85634"/>
                        <a14:foregroundMark x1="46764" y1="85634" x2="51911" y2="68620"/>
                        <a14:foregroundMark x1="51911" y1="68620" x2="51937" y2="29580"/>
                        <a14:foregroundMark x1="51937" y1="29580" x2="36799" y2="19485"/>
                        <a14:foregroundMark x1="36799" y1="19485" x2="15928" y2="18673"/>
                        <a14:foregroundMark x1="15928" y1="18673" x2="14067" y2="20438"/>
                        <a14:foregroundMark x1="39883" y1="30921" x2="51402" y2="31557"/>
                        <a14:foregroundMark x1="51402" y1="31557" x2="33282" y2="42005"/>
                        <a14:foregroundMark x1="33282" y1="42005" x2="13812" y2="23262"/>
                        <a14:foregroundMark x1="13812" y1="23262" x2="8461" y2="35722"/>
                        <a14:foregroundMark x1="8461" y1="35722" x2="23114" y2="47123"/>
                        <a14:foregroundMark x1="23114" y1="47123" x2="46381" y2="46382"/>
                        <a14:foregroundMark x1="46381" y1="46382" x2="46916" y2="29509"/>
                        <a14:foregroundMark x1="46916" y1="29509" x2="15061" y2="21885"/>
                        <a14:foregroundMark x1="15061" y1="21885" x2="25943" y2="36428"/>
                        <a14:foregroundMark x1="25943" y1="36428" x2="37895" y2="37275"/>
                        <a14:foregroundMark x1="37895" y1="37275" x2="42227" y2="43911"/>
                        <a14:foregroundMark x1="19827" y1="32157" x2="17049" y2="47123"/>
                        <a14:foregroundMark x1="17049" y1="47123" x2="20642" y2="31274"/>
                        <a14:foregroundMark x1="20642" y1="31274" x2="7747" y2="48676"/>
                        <a14:foregroundMark x1="14424" y1="45182" x2="13328" y2="44652"/>
                        <a14:foregroundMark x1="13710" y1="67173" x2="13405" y2="82386"/>
                        <a14:foregroundMark x1="13405" y1="82386" x2="27778" y2="86904"/>
                        <a14:foregroundMark x1="27778" y1="86904" x2="40061" y2="86198"/>
                        <a14:foregroundMark x1="40061" y1="86198" x2="43680" y2="70349"/>
                        <a14:foregroundMark x1="43680" y1="70349" x2="29001" y2="61913"/>
                        <a14:foregroundMark x1="29001" y1="61913" x2="14679" y2="62796"/>
                        <a14:foregroundMark x1="14679" y1="62796" x2="37232" y2="74444"/>
                        <a14:foregroundMark x1="37232" y1="74444" x2="24465" y2="75397"/>
                        <a14:foregroundMark x1="24465" y1="75397" x2="37029" y2="67490"/>
                        <a14:foregroundMark x1="37029" y1="67490" x2="23267" y2="66290"/>
                        <a14:foregroundMark x1="23267" y1="66290" x2="26121" y2="79209"/>
                        <a14:foregroundMark x1="26121" y1="79209" x2="15800" y2="79386"/>
                        <a14:foregroundMark x1="15800" y1="79386" x2="40571" y2="83551"/>
                        <a14:foregroundMark x1="40571" y1="83551" x2="29179" y2="64843"/>
                        <a14:foregroundMark x1="29179" y1="64843" x2="18043" y2="71797"/>
                        <a14:foregroundMark x1="18043" y1="71797" x2="15316" y2="81892"/>
                        <a14:backgroundMark x1="2141" y1="8436" x2="2676" y2="8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406" y="2618508"/>
            <a:ext cx="4891580" cy="353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1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98" name="Rectangle 718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199" name="Rectangle 7189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A08DA-C120-62E2-7F7C-3B69E08B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-78379"/>
            <a:ext cx="5257800" cy="2261355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/>
                </a:solidFill>
              </a:rPr>
              <a:t>Экстерьер кафе. Дизайн-идея*</a:t>
            </a:r>
          </a:p>
        </p:txBody>
      </p:sp>
      <p:pic>
        <p:nvPicPr>
          <p:cNvPr id="7200" name="Picture 7191">
            <a:extLst>
              <a:ext uri="{FF2B5EF4-FFF2-40B4-BE49-F238E27FC236}">
                <a16:creationId xmlns:a16="http://schemas.microsoft.com/office/drawing/2014/main" id="{3A0AB1E0-FFE6-4D14-96E0-C0F76F64B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 rot="16200000">
            <a:off x="36314" y="-76122"/>
            <a:ext cx="1295924" cy="137464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D921D6F-8EA2-B15C-2905-FA923D617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47875"/>
            <a:ext cx="5473823" cy="28881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i="1" u="sng" dirty="0">
                <a:solidFill>
                  <a:schemeClr val="tx2"/>
                </a:solidFill>
              </a:rPr>
              <a:t>Стимпанк</a:t>
            </a:r>
            <a:r>
              <a:rPr lang="ru-RU" sz="1800" dirty="0">
                <a:solidFill>
                  <a:schemeClr val="tx2"/>
                </a:solidFill>
              </a:rPr>
              <a:t> - направление научной фантастики, включающее технологию и декоративно-прикладное искусство, вдохновлённое технологиями и фантастикой XIX века, в первую очередь паровыми машинами. </a:t>
            </a:r>
          </a:p>
          <a:p>
            <a:pPr>
              <a:lnSpc>
                <a:spcPct val="100000"/>
              </a:lnSpc>
            </a:pPr>
            <a:endParaRPr lang="ru-RU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800" i="1" u="sng" dirty="0">
                <a:solidFill>
                  <a:schemeClr val="tx2"/>
                </a:solidFill>
              </a:rPr>
              <a:t>Стиль «эко» </a:t>
            </a:r>
            <a:r>
              <a:rPr lang="ru-RU" sz="1800" dirty="0">
                <a:solidFill>
                  <a:schemeClr val="tx2"/>
                </a:solidFill>
              </a:rPr>
              <a:t>основан на идее разных интерьерных стилей в сочетании с натуральными поверхностями.</a:t>
            </a:r>
          </a:p>
          <a:p>
            <a:pPr>
              <a:lnSpc>
                <a:spcPct val="100000"/>
              </a:lnSpc>
            </a:pPr>
            <a:endParaRPr lang="ru-RU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ru-RU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ru-RU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ru-RU" sz="1500" dirty="0">
              <a:solidFill>
                <a:schemeClr val="tx2"/>
              </a:solidFill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13C58F78-52BF-DB18-B3A3-DEEAC038F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" r="-1" b="8271"/>
          <a:stretch/>
        </p:blipFill>
        <p:spPr bwMode="auto">
          <a:xfrm>
            <a:off x="6477000" y="-36760"/>
            <a:ext cx="5722070" cy="346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2711997-D908-90D2-CA80-4DB8C80E4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682"/>
          <a:stretch/>
        </p:blipFill>
        <p:spPr bwMode="auto">
          <a:xfrm>
            <a:off x="6477000" y="3396303"/>
            <a:ext cx="5722070" cy="346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1" name="Picture 7193">
            <a:extLst>
              <a:ext uri="{FF2B5EF4-FFF2-40B4-BE49-F238E27FC236}">
                <a16:creationId xmlns:a16="http://schemas.microsoft.com/office/drawing/2014/main" id="{7047E834-B9F5-403B-98C3-A4B024A64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48"/>
          <a:stretch/>
        </p:blipFill>
        <p:spPr>
          <a:xfrm>
            <a:off x="10820400" y="3144779"/>
            <a:ext cx="1371600" cy="2548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D09931-0B47-EC82-59C9-ADFDAAE574C5}"/>
              </a:ext>
            </a:extLst>
          </p:cNvPr>
          <p:cNvSpPr txBox="1"/>
          <p:nvPr/>
        </p:nvSpPr>
        <p:spPr>
          <a:xfrm>
            <a:off x="417250" y="6041977"/>
            <a:ext cx="56787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chemeClr val="tx2"/>
                </a:solidFill>
              </a:rPr>
              <a:t> </a:t>
            </a:r>
            <a:r>
              <a:rPr lang="ru-RU" sz="1600" i="1" dirty="0">
                <a:solidFill>
                  <a:schemeClr val="tx2"/>
                </a:solidFill>
              </a:rPr>
              <a:t>* Фото созданы при помощи искусственного интеллекта для демонстрации приблизительной идеи.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634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22" name="Rectangle 8213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223" name="Rectangle 8215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A08DA-C120-62E2-7F7C-3B69E08B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616"/>
            <a:ext cx="3657600" cy="1406661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/>
                </a:solidFill>
              </a:rPr>
              <a:t>Интерьер кафе. Дизайн-идея*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21D6F-8EA2-B15C-2905-FA923D617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26" y="2187894"/>
            <a:ext cx="4279037" cy="454138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endParaRPr lang="ru-RU" sz="1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chemeClr val="tx2"/>
                </a:solidFill>
              </a:rPr>
              <a:t>В интерьере аналогично экстерьеру будет преобладать стимпанк в сочетании с эко-решениями. Простая деревянная мебель с необычным декором, стильная подсветка, большие окна, крупные часы, имитация механизмов. </a:t>
            </a:r>
          </a:p>
          <a:p>
            <a:pPr>
              <a:lnSpc>
                <a:spcPct val="100000"/>
              </a:lnSpc>
            </a:pPr>
            <a:endParaRPr lang="ru-RU" sz="1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ru-RU" sz="1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ru-RU" sz="1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ru-RU" sz="110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100" i="1" dirty="0">
                <a:solidFill>
                  <a:schemeClr val="tx2"/>
                </a:solidFill>
              </a:rPr>
              <a:t>  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100" i="1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100" i="1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400" i="1" dirty="0">
                <a:solidFill>
                  <a:schemeClr val="tx2"/>
                </a:solidFill>
              </a:rPr>
              <a:t>* Фото созданы при помощи искусственного интеллекта для демонстрации приблизительной идеи.</a:t>
            </a:r>
          </a:p>
          <a:p>
            <a:pPr>
              <a:lnSpc>
                <a:spcPct val="100000"/>
              </a:lnSpc>
            </a:pPr>
            <a:endParaRPr lang="ru-RU" sz="1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ru-RU" sz="1100" dirty="0">
              <a:solidFill>
                <a:schemeClr val="tx2"/>
              </a:solidFill>
            </a:endParaRPr>
          </a:p>
        </p:txBody>
      </p:sp>
      <p:sp>
        <p:nvSpPr>
          <p:cNvPr id="8224" name="Rectangle 8217">
            <a:extLst>
              <a:ext uri="{FF2B5EF4-FFF2-40B4-BE49-F238E27FC236}">
                <a16:creationId xmlns:a16="http://schemas.microsoft.com/office/drawing/2014/main" id="{F43188FD-F61C-4D59-9459-319BFB20A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9370" y="0"/>
            <a:ext cx="719262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225" name="Rectangle 8219">
            <a:extLst>
              <a:ext uri="{FF2B5EF4-FFF2-40B4-BE49-F238E27FC236}">
                <a16:creationId xmlns:a16="http://schemas.microsoft.com/office/drawing/2014/main" id="{60AC3FF9-EB0C-48D0-BA7C-CE7C190E1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96312" y="0"/>
            <a:ext cx="7192630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09F98F96-2E41-CD4E-F6EF-15D3A2785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 b="17755"/>
          <a:stretch/>
        </p:blipFill>
        <p:spPr bwMode="auto">
          <a:xfrm>
            <a:off x="5715000" y="461340"/>
            <a:ext cx="5791200" cy="28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1F9AFEED-1E71-D437-6284-2876758DA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" b="25332"/>
          <a:stretch/>
        </p:blipFill>
        <p:spPr bwMode="auto">
          <a:xfrm>
            <a:off x="5707626" y="3429000"/>
            <a:ext cx="5791200" cy="28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894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2DB257-3E16-4A3C-9E28-46828281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5989027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87685E6-1160-459B-8C70-301404C06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48" y="0"/>
            <a:ext cx="5989019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4C9708-F6A4-4956-B261-A4A2C4DFE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1051A-5EEA-61D4-9594-CCFA5CAB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939" y="453642"/>
            <a:ext cx="4953000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700" dirty="0">
                <a:solidFill>
                  <a:schemeClr val="tx2"/>
                </a:solidFill>
              </a:rPr>
              <a:t>Размещение уникального оборудования</a:t>
            </a:r>
          </a:p>
        </p:txBody>
      </p:sp>
      <p:pic>
        <p:nvPicPr>
          <p:cNvPr id="5" name="Объект 4" descr="Изображение выглядит как на открытом воздухе, дерево, поезд, небо&#10;&#10;Автоматически созданное описание">
            <a:extLst>
              <a:ext uri="{FF2B5EF4-FFF2-40B4-BE49-F238E27FC236}">
                <a16:creationId xmlns:a16="http://schemas.microsoft.com/office/drawing/2014/main" id="{91FC51DF-AEEA-F393-2159-5E54C8E7B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531"/>
          <a:stretch/>
        </p:blipFill>
        <p:spPr>
          <a:xfrm>
            <a:off x="606553" y="613741"/>
            <a:ext cx="4724397" cy="5716862"/>
          </a:xfrm>
          <a:prstGeom prst="rect">
            <a:avLst/>
          </a:prstGeom>
        </p:spPr>
      </p:pic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2F153C3C-666C-16ED-E6ED-5731373E4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300" y="2450671"/>
            <a:ext cx="5257800" cy="4074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</a:rPr>
              <a:t>Расположить оборудование для запекания рыбы в глине планируется в отдельно стоящем домике с большими окнами для создания открытой кухни с целью демонстрации креативного процесса приготовления. </a:t>
            </a: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</a:rPr>
              <a:t>Стилистика – также стимпанк, а для создания сезонных решений может быть использован дополнительный декор.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26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5" name="Rectangle 5126">
            <a:extLst>
              <a:ext uri="{FF2B5EF4-FFF2-40B4-BE49-F238E27FC236}">
                <a16:creationId xmlns:a16="http://schemas.microsoft.com/office/drawing/2014/main" id="{4AB8125F-0FD8-48CD-9F43-73E5494EA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36" name="Rectangle 5128">
            <a:extLst>
              <a:ext uri="{FF2B5EF4-FFF2-40B4-BE49-F238E27FC236}">
                <a16:creationId xmlns:a16="http://schemas.microsoft.com/office/drawing/2014/main" id="{0019DD6C-5899-4C07-864B-EB0A7D10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AEFA5B4-CA61-D761-1778-9BCA15CEC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r="13472" b="-2"/>
          <a:stretch/>
        </p:blipFill>
        <p:spPr bwMode="auto">
          <a:xfrm>
            <a:off x="3048" y="10"/>
            <a:ext cx="6195372" cy="461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5130">
            <a:extLst>
              <a:ext uri="{FF2B5EF4-FFF2-40B4-BE49-F238E27FC236}">
                <a16:creationId xmlns:a16="http://schemas.microsoft.com/office/drawing/2014/main" id="{EBDFFBC1-15BD-428E-B8AF-ECF5D1B76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02877"/>
            <a:ext cx="12192000" cy="226733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38" name="Rectangle 5132">
            <a:extLst>
              <a:ext uri="{FF2B5EF4-FFF2-40B4-BE49-F238E27FC236}">
                <a16:creationId xmlns:a16="http://schemas.microsoft.com/office/drawing/2014/main" id="{EBFB3075-0323-4EB0-B1A5-776A0E7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055" y="4596020"/>
            <a:ext cx="12191999" cy="2274195"/>
          </a:xfrm>
          <a:prstGeom prst="rect">
            <a:avLst/>
          </a:prstGeom>
          <a:blipFill dpi="0" rotWithShape="1">
            <a:blip r:embed="rId3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57B79-5954-90C6-D0C4-3D18988F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800"/>
            <a:ext cx="10003218" cy="1219200"/>
          </a:xfrm>
        </p:spPr>
        <p:txBody>
          <a:bodyPr>
            <a:normAutofit/>
          </a:bodyPr>
          <a:lstStyle/>
          <a:p>
            <a:r>
              <a:rPr lang="ru-RU"/>
              <a:t>Ценностное предложение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F3EECA-DD42-727C-D302-E5628FE85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211" y="399684"/>
            <a:ext cx="5388744" cy="3935986"/>
          </a:xfrm>
        </p:spPr>
        <p:txBody>
          <a:bodyPr anchor="ctr">
            <a:normAutofit/>
          </a:bodyPr>
          <a:lstStyle/>
          <a:p>
            <a:r>
              <a:rPr lang="ru-RU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Лесное кафе предоставит комфортную атмосферу, совмещенное стимпанк и эко оформление, оригинальную подачу блюда и открытую кухню. В особенности в лесопарках находится всего несколько заведений общественного питания на большой территории, поэтому предложив клиентам полезный сытный обед в уютном кафе с креативным решением, мы полностью удовлетворим их потребность. </a:t>
            </a:r>
            <a:endParaRPr lang="ru-RU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94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38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50" name="Rectangle 1040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B79328-E6BB-A613-B605-B51B3818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61340"/>
            <a:ext cx="3657600" cy="212427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/>
                </a:solidFill>
              </a:rPr>
              <a:t>Из чего будет состоять меню кафе?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24610D-BB39-48CB-4BE9-258C0FEA3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11" y="3121623"/>
            <a:ext cx="3822577" cy="1761095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Блюдо с оригинальной подачей – рыба запеченная в глине, а также мясо, гарниры, салаты, десерты, авторские напитки, авторский стилизованный шоколад.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1051" name="Rectangle 1042">
            <a:extLst>
              <a:ext uri="{FF2B5EF4-FFF2-40B4-BE49-F238E27FC236}">
                <a16:creationId xmlns:a16="http://schemas.microsoft.com/office/drawing/2014/main" id="{F43188FD-F61C-4D59-9459-319BFB20A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9370" y="0"/>
            <a:ext cx="7192629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52" name="Rectangle 1044">
            <a:extLst>
              <a:ext uri="{FF2B5EF4-FFF2-40B4-BE49-F238E27FC236}">
                <a16:creationId xmlns:a16="http://schemas.microsoft.com/office/drawing/2014/main" id="{60AC3FF9-EB0C-48D0-BA7C-CE7C190E1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96312" y="0"/>
            <a:ext cx="7192630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7000AB-5878-8A36-24F0-723133ABA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99" b="6956"/>
          <a:stretch/>
        </p:blipFill>
        <p:spPr>
          <a:xfrm>
            <a:off x="5715000" y="461340"/>
            <a:ext cx="5791200" cy="2831136"/>
          </a:xfrm>
          <a:prstGeom prst="rect">
            <a:avLst/>
          </a:prstGeom>
        </p:spPr>
      </p:pic>
      <p:pic>
        <p:nvPicPr>
          <p:cNvPr id="1034" name="Picture 10" descr="Набор в стиле стимпанк для чая или кофе в интернет-магазине Ярмарка  Мастеров по цене 8500 ₽ – SDW2GRU | Наборы посуды, Анапа - доставка по  России">
            <a:extLst>
              <a:ext uri="{FF2B5EF4-FFF2-40B4-BE49-F238E27FC236}">
                <a16:creationId xmlns:a16="http://schemas.microsoft.com/office/drawing/2014/main" id="{864633C4-BB1D-582D-6C3A-E94A365E9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8" b="6433"/>
          <a:stretch/>
        </p:blipFill>
        <p:spPr bwMode="auto">
          <a:xfrm>
            <a:off x="5707626" y="3429000"/>
            <a:ext cx="5791200" cy="28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065462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AnalogousFromLightSeed_2SEEDS">
      <a:dk1>
        <a:srgbClr val="000000"/>
      </a:dk1>
      <a:lt1>
        <a:srgbClr val="FFFFFF"/>
      </a:lt1>
      <a:dk2>
        <a:srgbClr val="412D24"/>
      </a:dk2>
      <a:lt2>
        <a:srgbClr val="E2E5E8"/>
      </a:lt2>
      <a:accent1>
        <a:srgbClr val="BA9D7F"/>
      </a:accent1>
      <a:accent2>
        <a:srgbClr val="C49792"/>
      </a:accent2>
      <a:accent3>
        <a:srgbClr val="A5A27D"/>
      </a:accent3>
      <a:accent4>
        <a:srgbClr val="7BA9B5"/>
      </a:accent4>
      <a:accent5>
        <a:srgbClr val="8EA2C2"/>
      </a:accent5>
      <a:accent6>
        <a:srgbClr val="817FBA"/>
      </a:accent6>
      <a:hlink>
        <a:srgbClr val="6184AA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736</Words>
  <Application>Microsoft Office PowerPoint</Application>
  <PresentationFormat>Широкоэкранный</PresentationFormat>
  <Paragraphs>62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Avenir Next LT Pro</vt:lpstr>
      <vt:lpstr>AvenirNext LT Pro Medium</vt:lpstr>
      <vt:lpstr>Calibri</vt:lpstr>
      <vt:lpstr>BlockprintVTI</vt:lpstr>
      <vt:lpstr>Лесное кафе  с фирменным блюдом</vt:lpstr>
      <vt:lpstr>Проблема</vt:lpstr>
      <vt:lpstr>Целевая аудитория лесного кафе</vt:lpstr>
      <vt:lpstr>Научно-техническое решение</vt:lpstr>
      <vt:lpstr>Экстерьер кафе. Дизайн-идея*</vt:lpstr>
      <vt:lpstr>Интерьер кафе. Дизайн-идея*</vt:lpstr>
      <vt:lpstr>Размещение уникального оборудования</vt:lpstr>
      <vt:lpstr>Ценностное предложение</vt:lpstr>
      <vt:lpstr>Из чего будет состоять меню кафе?</vt:lpstr>
      <vt:lpstr>Про авторский стиллизованый шоколад</vt:lpstr>
      <vt:lpstr>Как добраться?</vt:lpstr>
      <vt:lpstr>Каналы продвижения будущего проекта</vt:lpstr>
      <vt:lpstr>Бизнес-модель</vt:lpstr>
      <vt:lpstr>Давайте поддержим идею улучшения качества питания с внедрением инноваций!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Лесное кафе с фирменным блюдом </dc:title>
  <dc:creator>Екатерина Захарова</dc:creator>
  <cp:lastModifiedBy>Екатерина Захарова</cp:lastModifiedBy>
  <cp:revision>8</cp:revision>
  <dcterms:created xsi:type="dcterms:W3CDTF">2023-10-14T16:20:40Z</dcterms:created>
  <dcterms:modified xsi:type="dcterms:W3CDTF">2023-11-13T15:20:09Z</dcterms:modified>
</cp:coreProperties>
</file>