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74" r:id="rId12"/>
    <p:sldId id="264" r:id="rId13"/>
    <p:sldId id="269" r:id="rId14"/>
    <p:sldId id="268" r:id="rId15"/>
    <p:sldId id="271" r:id="rId16"/>
    <p:sldId id="272" r:id="rId17"/>
    <p:sldId id="273" r:id="rId18"/>
  </p:sldIdLst>
  <p:sldSz cx="14630400" cy="8229600"/>
  <p:notesSz cx="8229600" cy="14630400"/>
  <p:embeddedFontLst>
    <p:embeddedFont>
      <p:font typeface="Cascadia Code" panose="020B0609020000020004" pitchFamily="49" charset="0"/>
      <p:regular r:id="rId20"/>
      <p:bold r:id="rId21"/>
      <p:italic r:id="rId22"/>
      <p:boldItalic r:id="rId23"/>
    </p:embeddedFont>
    <p:embeddedFont>
      <p:font typeface="Cascadia Code Light" panose="020B0609020000020004" pitchFamily="49" charset="0"/>
      <p:regular r:id="rId24"/>
      <p:italic r:id="rId25"/>
    </p:embeddedFont>
    <p:embeddedFont>
      <p:font typeface="Yu Gothic UI" panose="020B0500000000000000" pitchFamily="34" charset="-128"/>
      <p:regular r:id="rId26"/>
      <p:bold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6E9"/>
    <a:srgbClr val="2F5597"/>
    <a:srgbClr val="609DFF"/>
    <a:srgbClr val="003180"/>
    <a:srgbClr val="A5AAAE"/>
    <a:srgbClr val="091419"/>
    <a:srgbClr val="F5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3" autoAdjust="0"/>
    <p:restoredTop sz="80607" autoAdjust="0"/>
  </p:normalViewPr>
  <p:slideViewPr>
    <p:cSldViewPr snapToGrid="0" snapToObjects="1">
      <p:cViewPr varScale="1">
        <p:scale>
          <a:sx n="107" d="100"/>
          <a:sy n="107" d="100"/>
        </p:scale>
        <p:origin x="151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240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Здравствуйте, меня зовут Кириллова Ксения и я хочу представить вам свой проект – </a:t>
            </a:r>
            <a:r>
              <a:rPr lang="ru-RU" sz="1200" b="1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Геймифицированная образовательная платформа GameLearn с использованием алгоритмов адаптивной сложности</a:t>
            </a:r>
            <a:endParaRPr lang="ru-RU" sz="1200" b="1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 данный момент решением заинтересован Воронежский филиал российского экономического университета имени Плеханова, что также подтверждает актуальность данной проблемы. </a:t>
            </a:r>
          </a:p>
          <a:p>
            <a:r>
              <a:rPr lang="ru-RU" dirty="0"/>
              <a:t>Также именно на базе данного университета планируется провести пилотный запуск.</a:t>
            </a:r>
          </a:p>
        </p:txBody>
      </p:sp>
    </p:spTree>
    <p:extLst>
      <p:ext uri="{BB962C8B-B14F-4D97-AF65-F5344CB8AC3E}">
        <p14:creationId xmlns:p14="http://schemas.microsoft.com/office/powerpoint/2010/main" val="1353285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8DEB9-940F-748F-445B-4DF016489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39510C1-4552-A522-7A55-8800E0E607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EA3C964-397B-BF1C-DC75-F93AEC4D6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GameLearn </a:t>
            </a:r>
            <a:r>
              <a:rPr lang="ru-RU" dirty="0"/>
              <a:t>полностью соответствует национальному проекту «Цифровая образовательная среда»</a:t>
            </a:r>
          </a:p>
          <a:p>
            <a:pPr algn="just"/>
            <a:r>
              <a:rPr lang="ru-RU" sz="1200" dirty="0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Данный проект был продлен до 2030 года с увеличенным финансированием. </a:t>
            </a:r>
          </a:p>
          <a:p>
            <a:pPr algn="just"/>
            <a:r>
              <a:rPr lang="ru-RU" sz="1200" dirty="0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Основной фокус — интеграция цифровых платформ в школы и ссузы, подготовка педагогов к работе с ИИ‑инструментами.</a:t>
            </a:r>
            <a:endParaRPr lang="ru-RU" sz="1000" dirty="0">
              <a:solidFill>
                <a:srgbClr val="E2E6E9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3705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 зовут Ксения Кириллова, я основатель и главный программист проекта GameLearn.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Сейчас я учусь на 4 курсе по направлению прикладная информатика.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 я обладаю дипломом о профессиональной переподготовке как преподавателя по программированию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меня есть опыт работы в государственной компании ФГАУ НИЦ Телеком в роли тестировщика, а также практический опыт проектирования и тестирования веб-модулей.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основании этого можно сказать что у меня имеется достаточное количество компетенцией для реализации прототипа проекта на стыке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EdTech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GameDev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0A19E-0DE1-92BF-9B53-651064598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45A99A-2BEF-E69C-764A-3D2A7E7824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B549DA-831F-1D7C-17A5-021B40D0CE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Спасибо за внимание. Готова ответить на ваши вопросы.</a:t>
            </a:r>
          </a:p>
          <a:p>
            <a:r>
              <a:rPr lang="ru-RU" dirty="0"/>
              <a:t>//Договор оферты – </a:t>
            </a:r>
            <a:r>
              <a:rPr lang="en-US" dirty="0"/>
              <a:t>B2C </a:t>
            </a:r>
            <a:r>
              <a:rPr lang="ru-RU" dirty="0"/>
              <a:t>или же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Договор-оферта на образовательные услуги(если есть лицензия от университета)</a:t>
            </a:r>
            <a:endParaRPr lang="ru-RU" dirty="0"/>
          </a:p>
          <a:p>
            <a:r>
              <a:rPr lang="ru-RU" dirty="0"/>
              <a:t>//Договор об оказании платных образовательных услуг – </a:t>
            </a:r>
            <a:r>
              <a:rPr lang="en-US" dirty="0"/>
              <a:t>B2B</a:t>
            </a:r>
            <a:br>
              <a:rPr lang="en-US" dirty="0"/>
            </a:br>
            <a:r>
              <a:rPr lang="en-US" dirty="0"/>
              <a:t>//</a:t>
            </a:r>
            <a:r>
              <a:rPr lang="ru-RU" dirty="0"/>
              <a:t>Договор на разработку программного обеспечения</a:t>
            </a:r>
            <a:r>
              <a:rPr lang="en-US" dirty="0"/>
              <a:t> </a:t>
            </a:r>
            <a:r>
              <a:rPr lang="ru-RU" dirty="0"/>
              <a:t>при разработке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2D4E5-2F91-FC35-046C-04BD6B5800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288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9FE39-04C2-FCAC-D5EF-516F4956D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E2096A-BAB7-D90D-D915-49093FAC3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A11366-D6AE-BE81-145F-0C5D8626D5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первом месяце реализации проекта выполняются подготовительные работы, включающие разработку технического задания, проектирование базы данных и описание логики игровых механик.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период со 2-го по 4-й месяц осуществляется основная разработка программной платформы, включая серверную часть, интерфейс и реализацию игровых функций.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5-го по 7-й месяц проводятся доработка функционала, интеграция модулей, тестирование и устранение выявленных ошибок.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8–10-й месяцы выполняются развертывание платформы, подготовка эксплуатационной документации и обеспечение серверной инфраструктуры.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заключительном этапе, в 11–12-й месяцы, осуществляется пилотный запуск, маркетинговое продвижение, первичная апробация и сопровождение проекта.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A6F49-A4F6-9244-FE31-9850C153A4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2136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26E20-4E75-9F06-995D-47AD08317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3D59E2-CD85-9927-6968-1742993621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CF547C-65CC-46C8-846A-2690203A7B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данный момент нет возможности предоставить игровой движок, однако могу продемонстрировать то на что я буду ориентироваться в процессе создания своего проекта, только лучше</a:t>
            </a:r>
          </a:p>
          <a:p>
            <a:r>
              <a:rPr lang="ru-RU" dirty="0"/>
              <a:t>Выбираете героя он двигается по карте, проходя квесты, решая вопросы</a:t>
            </a:r>
            <a:br>
              <a:rPr lang="ru-RU" dirty="0"/>
            </a:br>
            <a:r>
              <a:rPr lang="ru-RU" dirty="0"/>
              <a:t>1 этап выбор героя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38D16-BA42-904B-9706-CFB521E382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2005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3FB06-60DA-B0A9-3C23-E8B50B78B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3CC867-FD51-A10F-4793-EFF8B7C73C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B67234-A0C3-2875-47EB-59D32E00C7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2 этап карта мира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DD4C01-3E5F-BB5F-9267-95F26A5BAB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970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F9868-3BF1-AE41-9096-39D21F54B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5882A8-8A39-5B22-A82E-125EF7F889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77939C-5FFA-BCB7-5729-8BF00DA8FD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3 этап встреча монстра или </a:t>
            </a:r>
            <a:r>
              <a:rPr lang="ru-RU" dirty="0" err="1"/>
              <a:t>нпс</a:t>
            </a:r>
            <a:r>
              <a:rPr lang="ru-RU" dirty="0"/>
              <a:t> который задает </a:t>
            </a:r>
            <a:r>
              <a:rPr lang="ru-RU"/>
              <a:t>каверзные вопросы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38BAC-C0E3-EBE1-DE33-A901AABF9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509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Игровая индустрия развивается очень быстро, и всё большее количество людей регулярно играют в игры.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формирует привычку к мгновенным дофаминовым вознаграждениям, поэтому статичные форматы обучения усваиваются хуже.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результате около половины слушателей онлайн‑курсов бросают их, не дойдя до конца; затраты на обучение оказываются неэффективными, а знания - не закрепляются.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E6DFA-7410-145E-DC97-AAEEF7892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1BF0DD-AFCB-5058-EC3A-D85569DDA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D82F64-039C-435B-BDE6-5D4491C547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повышения вовлечённости все более широко используется геймификация - то есть внедрение игровых механик в образовательный процесс для повышения мотивации и удержания внимания.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//Геймификация — это применение игровых элементов в образовательной среде для повышения мотивации и удержания внимания //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половины студентов говорят, что такие элементы мотивируют их сильнее, а исследования показывают рост успеваемости до 89% и ускорение запоминания в три раза.</a:t>
            </a:r>
            <a:endParaRPr lang="ru-R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8F31F-535E-33B8-220A-ECB371400F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371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Мой проект GameLearn решает данную проблему за счет геймификации. Это платформа, где обучение подается через квесты и игровые механики, поэтому студент не просто проходит курс, а вовлекается в процесс. Такой подход помогает повысить интерес и мотивацию к обучению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Новизна GameLearn в том, что система не задаёт одну и ту же сложность для всех.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Алгоритм DDA или же Алгоритм Адаптивной Сложности анализирует скорость ответов и ошибки пользователя в реальном времени и подстраивает игру так, чтобы студент не скучал и не терял мотивацию.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помогает удерживать его в состоянии потока — когда обучение достаточно сложное, но всё ещё комфортное.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EdTech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-рынок России является растущим рынком: его объем в 2025 году оценивается в 154 млрд рублей. При этом востребованность игровых методик в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EdTech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растет, а рынок геймификации, по отраслевым прогнозам, может увеличиваться примерно на 26% в год. //</a:t>
            </a:r>
            <a:br>
              <a:rPr lang="ru-RU" dirty="0"/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GameLearn работает именно с данным видом рынка и ориентирован на компании и университеты, которым важно повышать вовлеченность и завершение курсов.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Наша цель — занять 0,5% рынка в первые годы запуска. </a:t>
            </a:r>
            <a:b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 8,1 млн человек из них 994тыс студентов прошли онлайн курсы</a:t>
            </a:r>
            <a:br>
              <a:rPr lang="ru-RU" dirty="0"/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//2.5тыс человек обучаются в ВФ РЭУ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 наш прототип и первоначальная отработка будет проходить в рамках вузовской работы, так как в вузах проще получить необходимые материалы обучения, которые будут использоваться при разработки прототипа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 Основными клиентами будут компании, но ВУЗы будут в партнерских отношениях, так как планируется что основным потоком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B2C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 именно студенты. </a:t>
            </a:r>
            <a:r>
              <a:rPr lang="ru-RU" dirty="0"/>
              <a:t>Для </a:t>
            </a:r>
            <a:r>
              <a:rPr lang="en-US" dirty="0"/>
              <a:t>GameLearn </a:t>
            </a:r>
            <a:r>
              <a:rPr lang="ru-RU" dirty="0"/>
              <a:t>это доступ к аудитории и легитимность (дипломы государственного образца, аккредитация), для вузов — возможность обновить программы и сделать обучение более гибким.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 </a:t>
            </a:r>
            <a:r>
              <a:rPr lang="ru-RU" dirty="0"/>
              <a:t>первый квартал 2026 - Объем рынка вырос на 38 % по сравнению с аналогичным периодом 2025 года и достиг 187 млрд </a:t>
            </a:r>
            <a:r>
              <a:rPr lang="ru-RU" dirty="0" err="1"/>
              <a:t>руб</a:t>
            </a:r>
            <a:endParaRPr lang="ru-RU" dirty="0"/>
          </a:p>
          <a:p>
            <a:r>
              <a:rPr lang="ru-RU" dirty="0"/>
              <a:t>// Геймификация выходит на первый план. Образовательные продукты с игровыми механиками показывают:</a:t>
            </a:r>
            <a:br>
              <a:rPr lang="ru-RU" dirty="0"/>
            </a:br>
            <a:r>
              <a:rPr lang="ru-RU" dirty="0"/>
              <a:t>// на 50 % выше вовлеченность; на 30 % ниже отток учеников; рост среднего чека на 20 % за счет дополнительных модулей.</a:t>
            </a:r>
            <a:b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сравнить GameLearn с конкурентами, видно, что у него выше уровень геймификации, шире универсальность курсов и ниже стоимость внедрения. Дополнительно система жизней и энергии помогает удерживать внимание и снижать выгорание студента.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Монетизация GameLearn строится на двух потоках. Для компаний, вузов и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сузов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предусмотрена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SaaS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-подписка от 1 500 до 3 000 рублей за обучающегося, а также отдельная оплата за разработку кастомных курсов. </a:t>
            </a:r>
          </a:p>
          <a:p>
            <a:pPr lvl="0"/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частных пользователей действует подписка 690 рублей в месяц и микротранзакции за визуальные улучшения и дополнительные игровые элементы.</a:t>
            </a:r>
          </a:p>
          <a:p>
            <a:pPr lvl="0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//в 690руб входят все базовые курсы обучения, которые в настоящий момент будут интегрированы в программу,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 наш прототип и первоначальная отработка будет проходить в рамках вузовской работы, так как в вузах проще получить необходимые материалы обучения, которые будут использоваться при разработки прототипа 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первый год планируется разработка прототипа на базе Python/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Flask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провести пилотные тесты. </a:t>
            </a:r>
          </a:p>
          <a:p>
            <a:pPr lvl="0"/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Далее проект будет развиваться за счет расширения функционала, интеграции новых модулей и масштабирования платформы.</a:t>
            </a:r>
          </a:p>
          <a:p>
            <a:pPr lvl="0"/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Дальнейшая реализация проекта планируется в рамках программы “Старт”</a:t>
            </a:r>
            <a:b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//в качестве пилотного запуска планируется использовать жанр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рпг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но платформа не ограничена только данным жанром, он будет оптимизироваться для некоторых курсов при последующем развитии проекта//</a:t>
            </a:r>
          </a:p>
          <a:p>
            <a:pPr lvl="0"/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//данные модули были выбраны для прототипа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изза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моих личных предпочтений программирование –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тк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сама являюсь программистом и это для меня интересно, менеджмент был выбран для корректного представления и распространения информации о мое проекте, лидерство было выбрано как направление позволяющее развить лидерские качества для управление командой проекта.//</a:t>
            </a:r>
          </a:p>
          <a:p>
            <a:pPr lvl="0"/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//тестовая группа студентов предполагает около 40 человек//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  <p:txBody>
          <a:bodyPr/>
          <a:lstStyle/>
          <a:p>
            <a:endParaRPr lang="ru-RU" dirty="0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  <p:txBody>
          <a:bodyPr/>
          <a:lstStyle/>
          <a:p>
            <a:endParaRPr lang="ru-RU" dirty="0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  <p:txBody>
          <a:bodyPr/>
          <a:lstStyle/>
          <a:p>
            <a:endParaRPr lang="ru-RU" dirty="0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bg>
      <p:bgPr>
        <a:solidFill>
          <a:srgbClr val="0914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Фэнтезийная RPG-атмосфера: герои в стилизованном фэнтезийном мире, подходящем для фона презентации.">
            <a:extLst>
              <a:ext uri="{FF2B5EF4-FFF2-40B4-BE49-F238E27FC236}">
                <a16:creationId xmlns:a16="http://schemas.microsoft.com/office/drawing/2014/main" id="{F8F62B3E-C52F-CCBD-36A4-1245CC66E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4630401" cy="8233975"/>
          </a:xfrm>
          <a:prstGeom prst="rect">
            <a:avLst/>
          </a:prstGeom>
        </p:spPr>
      </p:pic>
      <p:sp>
        <p:nvSpPr>
          <p:cNvPr id="8" name="Shape 0">
            <a:extLst>
              <a:ext uri="{FF2B5EF4-FFF2-40B4-BE49-F238E27FC236}">
                <a16:creationId xmlns:a16="http://schemas.microsoft.com/office/drawing/2014/main" id="{2ABC5B63-4A8A-8690-9BFE-FDE5225A5EB8}"/>
              </a:ext>
            </a:extLst>
          </p:cNvPr>
          <p:cNvSpPr/>
          <p:nvPr/>
        </p:nvSpPr>
        <p:spPr>
          <a:xfrm>
            <a:off x="162234" y="208615"/>
            <a:ext cx="4653114" cy="463868"/>
          </a:xfrm>
          <a:prstGeom prst="roundRect">
            <a:avLst>
              <a:gd name="adj" fmla="val 17879"/>
            </a:avLst>
          </a:prstGeom>
          <a:solidFill>
            <a:srgbClr val="001D4D"/>
          </a:solidFill>
          <a:ln/>
        </p:spPr>
        <p:txBody>
          <a:bodyPr/>
          <a:lstStyle/>
          <a:p>
            <a:endParaRPr lang="ru-RU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2" name="Shape 0"/>
          <p:cNvSpPr/>
          <p:nvPr/>
        </p:nvSpPr>
        <p:spPr>
          <a:xfrm>
            <a:off x="10840065" y="208615"/>
            <a:ext cx="3482865" cy="463868"/>
          </a:xfrm>
          <a:prstGeom prst="roundRect">
            <a:avLst>
              <a:gd name="adj" fmla="val 17879"/>
            </a:avLst>
          </a:prstGeom>
          <a:solidFill>
            <a:srgbClr val="001D4D"/>
          </a:solidFill>
          <a:ln/>
        </p:spPr>
        <p:txBody>
          <a:bodyPr/>
          <a:lstStyle/>
          <a:p>
            <a:endParaRPr lang="ru-RU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0840065" y="241595"/>
            <a:ext cx="3482864" cy="400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ВОРОНЕЖСКАЯ ОБЛАСТЬ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71285" y="4921624"/>
            <a:ext cx="13687824" cy="1338434"/>
          </a:xfrm>
          <a:prstGeom prst="rect">
            <a:avLst/>
          </a:prstGeom>
          <a:solidFill>
            <a:srgbClr val="2F5597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3400" b="1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Геймифицированная образовательная платформа GameLearn</a:t>
            </a:r>
            <a:br>
              <a:rPr lang="ru-RU" sz="3400" b="1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</a:br>
            <a:r>
              <a:rPr lang="ru-RU" sz="3400" b="1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с использованием алгоритмов адаптивной сложности</a:t>
            </a:r>
            <a:endParaRPr lang="ru-RU" sz="3400" b="1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71286" y="6281604"/>
            <a:ext cx="13687825" cy="763579"/>
          </a:xfrm>
          <a:prstGeom prst="rect">
            <a:avLst/>
          </a:prstGeom>
          <a:solidFill>
            <a:schemeClr val="accent1">
              <a:lumMod val="75000"/>
              <a:alpha val="31000"/>
            </a:schemeClr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310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Превращаем скучное обучение в RPG-приключение, </a:t>
            </a:r>
          </a:p>
          <a:p>
            <a:pPr marL="0" indent="0" algn="ctr">
              <a:lnSpc>
                <a:spcPts val="310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которое студенты хотят проходить.</a:t>
            </a:r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095279" y="7238219"/>
            <a:ext cx="6063833" cy="675527"/>
          </a:xfrm>
          <a:prstGeom prst="rect">
            <a:avLst/>
          </a:prstGeom>
          <a:solidFill>
            <a:schemeClr val="accent1">
              <a:lumMod val="75000"/>
              <a:alpha val="31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Кириллова Ксения Владимировна</a:t>
            </a:r>
            <a:endParaRPr lang="ru-RU" sz="2000" noProof="1">
              <a:solidFill>
                <a:srgbClr val="E2E6E9"/>
              </a:solidFill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  <a:p>
            <a:pPr marL="0" indent="0" algn="r">
              <a:lnSpc>
                <a:spcPts val="24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Основатель / Лид-разработчик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8D58E1-EF7D-F4C6-B30E-B5681D939DBF}"/>
              </a:ext>
            </a:extLst>
          </p:cNvPr>
          <p:cNvSpPr txBox="1"/>
          <p:nvPr/>
        </p:nvSpPr>
        <p:spPr>
          <a:xfrm>
            <a:off x="162234" y="217421"/>
            <a:ext cx="465311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noProof="1">
                <a:solidFill>
                  <a:srgbClr val="F5F0F0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Заявка на конкурс №СтС-611614 </a:t>
            </a:r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F25A8DD2-0558-469C-02FB-10DA31CDC9FE}"/>
              </a:ext>
            </a:extLst>
          </p:cNvPr>
          <p:cNvSpPr/>
          <p:nvPr/>
        </p:nvSpPr>
        <p:spPr>
          <a:xfrm rot="5400000">
            <a:off x="7269478" y="-593086"/>
            <a:ext cx="91440" cy="13687824"/>
          </a:xfrm>
          <a:prstGeom prst="roundRect">
            <a:avLst>
              <a:gd name="adj" fmla="val 44792"/>
            </a:avLst>
          </a:prstGeom>
          <a:solidFill>
            <a:srgbClr val="609DFF"/>
          </a:solidFill>
          <a:ln/>
        </p:spPr>
        <p:txBody>
          <a:bodyPr/>
          <a:lstStyle/>
          <a:p>
            <a:endParaRPr lang="ru-RU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914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5C74E2FB-5221-FB6B-30A7-EE8745F552AC}"/>
              </a:ext>
            </a:extLst>
          </p:cNvPr>
          <p:cNvSpPr/>
          <p:nvPr/>
        </p:nvSpPr>
        <p:spPr>
          <a:xfrm>
            <a:off x="863797" y="723543"/>
            <a:ext cx="12902803" cy="539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250"/>
              </a:lnSpc>
              <a:buNone/>
            </a:pPr>
            <a:r>
              <a:rPr lang="ru-RU" sz="60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Заинтересованность в решении</a:t>
            </a:r>
            <a:endParaRPr lang="ru-RU" sz="60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3F73DE-3EBA-CB59-A018-4131260A4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361" y="1648695"/>
            <a:ext cx="4125673" cy="585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025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9141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AB79AE-D730-9798-0BF6-A006EADE6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023984A7-0673-901D-129C-D0BDE539C2E6}"/>
              </a:ext>
            </a:extLst>
          </p:cNvPr>
          <p:cNvSpPr/>
          <p:nvPr/>
        </p:nvSpPr>
        <p:spPr>
          <a:xfrm>
            <a:off x="765355" y="3059084"/>
            <a:ext cx="13099686" cy="4139738"/>
          </a:xfrm>
          <a:prstGeom prst="roundRect">
            <a:avLst>
              <a:gd name="adj" fmla="val 3223"/>
            </a:avLst>
          </a:prstGeom>
          <a:solidFill>
            <a:srgbClr val="041938">
              <a:alpha val="95000"/>
            </a:srgbClr>
          </a:solidFill>
          <a:ln/>
        </p:spPr>
        <p:txBody>
          <a:bodyPr/>
          <a:lstStyle/>
          <a:p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3220E058-5544-C6AF-9707-F9DE326C1E87}"/>
              </a:ext>
            </a:extLst>
          </p:cNvPr>
          <p:cNvSpPr/>
          <p:nvPr/>
        </p:nvSpPr>
        <p:spPr>
          <a:xfrm>
            <a:off x="0" y="665017"/>
            <a:ext cx="14630399" cy="1762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ru-RU" sz="6000" noProof="1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Соответствие </a:t>
            </a:r>
          </a:p>
          <a:p>
            <a:pPr marL="0" indent="0" algn="ctr">
              <a:buNone/>
            </a:pPr>
            <a:r>
              <a:rPr lang="ru-RU" sz="6000" noProof="1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Национальным Проектам</a:t>
            </a:r>
          </a:p>
        </p:txBody>
      </p:sp>
      <p:sp>
        <p:nvSpPr>
          <p:cNvPr id="5" name="Shape 9">
            <a:extLst>
              <a:ext uri="{FF2B5EF4-FFF2-40B4-BE49-F238E27FC236}">
                <a16:creationId xmlns:a16="http://schemas.microsoft.com/office/drawing/2014/main" id="{0B79F138-1631-5191-1EB3-C2B4D1E4C0AE}"/>
              </a:ext>
            </a:extLst>
          </p:cNvPr>
          <p:cNvSpPr/>
          <p:nvPr/>
        </p:nvSpPr>
        <p:spPr>
          <a:xfrm>
            <a:off x="765354" y="3059085"/>
            <a:ext cx="13099685" cy="1055716"/>
          </a:xfrm>
          <a:prstGeom prst="roundRect">
            <a:avLst>
              <a:gd name="adj" fmla="val 5639"/>
            </a:avLst>
          </a:prstGeom>
          <a:solidFill>
            <a:srgbClr val="001D4D"/>
          </a:solidFill>
          <a:ln/>
        </p:spPr>
        <p:txBody>
          <a:bodyPr anchor="ctr"/>
          <a:lstStyle/>
          <a:p>
            <a:pPr algn="ctr"/>
            <a:r>
              <a:rPr lang="ru-RU" sz="3200" dirty="0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Нацпроект «Цифровая образовательная среда»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53BB97-3519-CAFD-08B9-2E0815879821}"/>
              </a:ext>
            </a:extLst>
          </p:cNvPr>
          <p:cNvSpPr txBox="1"/>
          <p:nvPr/>
        </p:nvSpPr>
        <p:spPr>
          <a:xfrm>
            <a:off x="1282664" y="4379539"/>
            <a:ext cx="118555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Данный проект был продлен до 2030 года с увеличенным финансированием. </a:t>
            </a:r>
          </a:p>
          <a:p>
            <a:pPr algn="just"/>
            <a:r>
              <a:rPr lang="ru-RU" sz="3200" dirty="0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Основной фокус — интеграция цифровых платформ в школы и ссузы, подготовка педагогов к работе с ИИ‑инструментами.</a:t>
            </a:r>
            <a:endParaRPr lang="ru-RU" sz="2000" dirty="0">
              <a:solidFill>
                <a:srgbClr val="E2E6E9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278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9">
    <p:bg>
      <p:bgPr>
        <a:solidFill>
          <a:srgbClr val="0914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7" y="723543"/>
            <a:ext cx="12902803" cy="539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250"/>
              </a:lnSpc>
              <a:buNone/>
            </a:pPr>
            <a:r>
              <a:rPr lang="ru-RU" sz="60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Проект</a:t>
            </a:r>
            <a:endParaRPr lang="ru-RU" sz="60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871420" y="1724839"/>
            <a:ext cx="12895180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ru-RU" sz="3200" noProof="1">
                <a:solidFill>
                  <a:srgbClr val="F5F0F0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Кириллова Ксения Владимировна</a:t>
            </a:r>
            <a:endParaRPr lang="ru-RU" sz="32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8015" y="2233440"/>
            <a:ext cx="12895180" cy="234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Основатель · Lead Developer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04684" y="2707036"/>
            <a:ext cx="13421032" cy="36627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ru-RU" sz="3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Образование: бакалавриат, прикладная информатика, 4 курс.</a:t>
            </a:r>
            <a:endParaRPr lang="en-US" sz="3000" noProof="1">
              <a:solidFill>
                <a:srgbClr val="E2E6E9"/>
              </a:solidFill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  <a:p>
            <a:pPr marL="0" indent="0" algn="just">
              <a:buNone/>
            </a:pPr>
            <a:r>
              <a:rPr lang="ru-RU" sz="3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Диплом о профессиональной переподготовке как преподавателя по программированию.</a:t>
            </a:r>
          </a:p>
          <a:p>
            <a:pPr marL="0" indent="0" algn="just">
              <a:buNone/>
            </a:pPr>
            <a:r>
              <a:rPr lang="ru-RU" sz="3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Опыт работы в государственной компании ФГАУ НИЦ Телеком в должности тестировщика.</a:t>
            </a:r>
          </a:p>
          <a:p>
            <a:pPr marL="0" indent="0" algn="just">
              <a:buNone/>
            </a:pPr>
            <a:r>
              <a:rPr lang="ru-RU" sz="3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Практика в проектировании модулей управления данными для веб-платформ, интеграции функционала и тестировании.</a:t>
            </a:r>
          </a:p>
        </p:txBody>
      </p:sp>
      <p:sp>
        <p:nvSpPr>
          <p:cNvPr id="10" name="Shape 6"/>
          <p:cNvSpPr/>
          <p:nvPr/>
        </p:nvSpPr>
        <p:spPr>
          <a:xfrm>
            <a:off x="604684" y="6658897"/>
            <a:ext cx="13421031" cy="966019"/>
          </a:xfrm>
          <a:prstGeom prst="roundRect">
            <a:avLst>
              <a:gd name="adj" fmla="val 8755"/>
            </a:avLst>
          </a:prstGeom>
          <a:solidFill>
            <a:srgbClr val="001D4D"/>
          </a:solidFill>
          <a:ln/>
        </p:spPr>
        <p:txBody>
          <a:bodyPr/>
          <a:lstStyle/>
          <a:p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967" y="6838093"/>
            <a:ext cx="215860" cy="17276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289110" y="6658896"/>
            <a:ext cx="12736605" cy="9660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Обладаю базовыми компетенциями в разработке ПО, педагогическом дизайне и игровых механиках — ключевыми для создания продукта на стыке EdTech и GameDev.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9141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D3BA93-9F3B-A8DF-A387-F85BFC14F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906E79-C25C-314D-5BC3-109521FC3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7" y="0"/>
            <a:ext cx="14622626" cy="8229600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048CF187-2215-A13F-E3DF-9A877B1AE6B4}"/>
              </a:ext>
            </a:extLst>
          </p:cNvPr>
          <p:cNvSpPr/>
          <p:nvPr/>
        </p:nvSpPr>
        <p:spPr>
          <a:xfrm>
            <a:off x="1525943" y="6741456"/>
            <a:ext cx="11578513" cy="1147483"/>
          </a:xfrm>
          <a:prstGeom prst="rect">
            <a:avLst/>
          </a:prstGeom>
          <a:solidFill>
            <a:srgbClr val="609DFF">
              <a:alpha val="31000"/>
            </a:srgbClr>
          </a:solidFill>
          <a:ln/>
        </p:spPr>
        <p:txBody>
          <a:bodyPr wrap="none" lIns="0" tIns="0" rIns="0" bIns="0" rtlCol="0" anchor="ctr" anchorCtr="0">
            <a:noAutofit/>
          </a:bodyPr>
          <a:lstStyle/>
          <a:p>
            <a:pPr algn="ctr" defTabSz="0">
              <a:tabLst>
                <a:tab pos="0" algn="l"/>
              </a:tabLst>
            </a:pPr>
            <a:r>
              <a:rPr lang="ru-RU" sz="6600" kern="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СПАСИБО ЗА ВНИМАНИЕ</a:t>
            </a:r>
            <a:endParaRPr lang="ru-RU" sz="6600" kern="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87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9141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6DCE36-E885-58E8-D088-B57B8481B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C6B37A5-CC1D-A3EB-C22F-DF7F210E8623}"/>
              </a:ext>
            </a:extLst>
          </p:cNvPr>
          <p:cNvSpPr/>
          <p:nvPr/>
        </p:nvSpPr>
        <p:spPr>
          <a:xfrm>
            <a:off x="863798" y="877967"/>
            <a:ext cx="12895183" cy="694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450"/>
              </a:lnSpc>
              <a:buNone/>
            </a:pPr>
            <a:r>
              <a:rPr lang="ru-RU" sz="54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Статьи затрат</a:t>
            </a:r>
            <a:endParaRPr lang="ru-RU" sz="54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B7FCD01-B85D-7B57-31E0-B635087ECDCF}"/>
              </a:ext>
            </a:extLst>
          </p:cNvPr>
          <p:cNvSpPr/>
          <p:nvPr/>
        </p:nvSpPr>
        <p:spPr>
          <a:xfrm>
            <a:off x="534692" y="1972033"/>
            <a:ext cx="13475905" cy="5252084"/>
          </a:xfrm>
          <a:prstGeom prst="roundRect">
            <a:avLst>
              <a:gd name="adj" fmla="val 1734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728B541-AC83-74E9-E4E5-82D26F311A07}"/>
              </a:ext>
            </a:extLst>
          </p:cNvPr>
          <p:cNvSpPr/>
          <p:nvPr/>
        </p:nvSpPr>
        <p:spPr>
          <a:xfrm>
            <a:off x="534692" y="1979652"/>
            <a:ext cx="13483525" cy="59269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406967F8-32F6-91F8-93D0-C8B86EE1B53A}"/>
              </a:ext>
            </a:extLst>
          </p:cNvPr>
          <p:cNvSpPr/>
          <p:nvPr/>
        </p:nvSpPr>
        <p:spPr>
          <a:xfrm>
            <a:off x="527072" y="2002511"/>
            <a:ext cx="1724548" cy="5926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ts val="2650"/>
              </a:lnSpc>
            </a:pPr>
            <a:r>
              <a:rPr lang="ru-RU" b="1" noProof="1">
                <a:solidFill>
                  <a:srgbClr val="609DFF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Период</a:t>
            </a: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C4F7A8F6-BA52-3901-68F7-3A3C3C222DE3}"/>
              </a:ext>
            </a:extLst>
          </p:cNvPr>
          <p:cNvSpPr/>
          <p:nvPr/>
        </p:nvSpPr>
        <p:spPr>
          <a:xfrm>
            <a:off x="12293541" y="1994891"/>
            <a:ext cx="1724676" cy="5926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b="1" noProof="1">
                <a:solidFill>
                  <a:srgbClr val="609DFF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Стоимость</a:t>
            </a:r>
            <a:endParaRPr lang="ru-RU" sz="2000" noProof="1">
              <a:solidFill>
                <a:srgbClr val="609DFF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9FC582F-1EEB-3760-D953-A957372BBFC1}"/>
              </a:ext>
            </a:extLst>
          </p:cNvPr>
          <p:cNvSpPr/>
          <p:nvPr/>
        </p:nvSpPr>
        <p:spPr>
          <a:xfrm>
            <a:off x="2588347" y="1979651"/>
            <a:ext cx="8818406" cy="5926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b="1" noProof="1">
                <a:solidFill>
                  <a:srgbClr val="609DFF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Содержание работ</a:t>
            </a:r>
            <a:endParaRPr lang="ru-RU" sz="2000" noProof="1">
              <a:solidFill>
                <a:srgbClr val="609DFF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CC5556C9-94D0-0DAB-D70C-ACE4317230DB}"/>
              </a:ext>
            </a:extLst>
          </p:cNvPr>
          <p:cNvSpPr/>
          <p:nvPr/>
        </p:nvSpPr>
        <p:spPr>
          <a:xfrm>
            <a:off x="534692" y="2572345"/>
            <a:ext cx="13483525" cy="93035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5562478F-7B1D-9434-2F0C-C2448AA96BEF}"/>
              </a:ext>
            </a:extLst>
          </p:cNvPr>
          <p:cNvSpPr/>
          <p:nvPr/>
        </p:nvSpPr>
        <p:spPr>
          <a:xfrm>
            <a:off x="527072" y="2633303"/>
            <a:ext cx="1724548" cy="861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1 месяц</a:t>
            </a: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6EB10130-8817-5428-F27B-E09E44215928}"/>
              </a:ext>
            </a:extLst>
          </p:cNvPr>
          <p:cNvSpPr/>
          <p:nvPr/>
        </p:nvSpPr>
        <p:spPr>
          <a:xfrm>
            <a:off x="12293541" y="2602825"/>
            <a:ext cx="1724676" cy="9151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150 000</a:t>
            </a: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5F83C8C6-140F-802B-173C-8F2C5A3ADF9D}"/>
              </a:ext>
            </a:extLst>
          </p:cNvPr>
          <p:cNvSpPr/>
          <p:nvPr/>
        </p:nvSpPr>
        <p:spPr>
          <a:xfrm>
            <a:off x="2588347" y="2587585"/>
            <a:ext cx="9298854" cy="90749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Разработка технического задания, проектирование базы данных, </a:t>
            </a:r>
          </a:p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формирование логики игровых механик и адаптивной сложности</a:t>
            </a: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C7C5FBD9-0644-C530-B0CD-4BDF891688C1}"/>
              </a:ext>
            </a:extLst>
          </p:cNvPr>
          <p:cNvSpPr/>
          <p:nvPr/>
        </p:nvSpPr>
        <p:spPr>
          <a:xfrm>
            <a:off x="534692" y="3495080"/>
            <a:ext cx="13475905" cy="93035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A57F50D0-5A2F-0F4C-D375-256CE3809241}"/>
              </a:ext>
            </a:extLst>
          </p:cNvPr>
          <p:cNvSpPr/>
          <p:nvPr/>
        </p:nvSpPr>
        <p:spPr>
          <a:xfrm>
            <a:off x="526944" y="3540800"/>
            <a:ext cx="1724676" cy="8846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2–4 месяц</a:t>
            </a: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142A3C7B-D828-0F9D-10D6-2AFC626DD2C9}"/>
              </a:ext>
            </a:extLst>
          </p:cNvPr>
          <p:cNvSpPr/>
          <p:nvPr/>
        </p:nvSpPr>
        <p:spPr>
          <a:xfrm>
            <a:off x="12285921" y="3533180"/>
            <a:ext cx="1724676" cy="9227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400 000</a:t>
            </a: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8CBFCBFD-A475-D80C-B0CE-116DA4E02D64}"/>
              </a:ext>
            </a:extLst>
          </p:cNvPr>
          <p:cNvSpPr/>
          <p:nvPr/>
        </p:nvSpPr>
        <p:spPr>
          <a:xfrm>
            <a:off x="2580727" y="3517940"/>
            <a:ext cx="9298854" cy="8846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Создание серверной части, разработка интерфейса, </a:t>
            </a:r>
          </a:p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реализация игровых механик, оплата сторонних услуг</a:t>
            </a:r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E5FC2CBF-D331-5530-61AC-CCE795F49695}"/>
              </a:ext>
            </a:extLst>
          </p:cNvPr>
          <p:cNvSpPr/>
          <p:nvPr/>
        </p:nvSpPr>
        <p:spPr>
          <a:xfrm>
            <a:off x="534692" y="4433054"/>
            <a:ext cx="13483525" cy="93035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B1936805-9A08-0CF7-A34E-CC48D734D198}"/>
              </a:ext>
            </a:extLst>
          </p:cNvPr>
          <p:cNvSpPr/>
          <p:nvPr/>
        </p:nvSpPr>
        <p:spPr>
          <a:xfrm>
            <a:off x="527072" y="4486392"/>
            <a:ext cx="1724548" cy="8617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5–7 месяц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D1E3576D-12AB-65A1-ABC1-87E681D2FED2}"/>
              </a:ext>
            </a:extLst>
          </p:cNvPr>
          <p:cNvSpPr/>
          <p:nvPr/>
        </p:nvSpPr>
        <p:spPr>
          <a:xfrm>
            <a:off x="12293541" y="4575810"/>
            <a:ext cx="1724676" cy="6753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200 000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E0787A6F-6390-77B7-8F50-B8154BB5B957}"/>
              </a:ext>
            </a:extLst>
          </p:cNvPr>
          <p:cNvSpPr/>
          <p:nvPr/>
        </p:nvSpPr>
        <p:spPr>
          <a:xfrm>
            <a:off x="2588347" y="4463532"/>
            <a:ext cx="9298854" cy="8617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ts val="2650"/>
              </a:lnSpc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Доработка функционала, интеграция модулей, </a:t>
            </a:r>
          </a:p>
          <a:p>
            <a:pPr algn="ctr">
              <a:lnSpc>
                <a:spcPts val="2650"/>
              </a:lnSpc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тестирование, исправление ошибок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534612FB-E1B3-C393-E0DF-DE23729C1A53}"/>
              </a:ext>
            </a:extLst>
          </p:cNvPr>
          <p:cNvSpPr/>
          <p:nvPr/>
        </p:nvSpPr>
        <p:spPr>
          <a:xfrm>
            <a:off x="534692" y="5363408"/>
            <a:ext cx="13483525" cy="93035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BCC70FF1-A3F9-267E-99B2-1C3C13A8FE0D}"/>
              </a:ext>
            </a:extLst>
          </p:cNvPr>
          <p:cNvSpPr/>
          <p:nvPr/>
        </p:nvSpPr>
        <p:spPr>
          <a:xfrm>
            <a:off x="534692" y="5416746"/>
            <a:ext cx="1716928" cy="89987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8–10 месяц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AF625ACC-2AC8-C3F1-F701-61BE8FFEA8C6}"/>
              </a:ext>
            </a:extLst>
          </p:cNvPr>
          <p:cNvSpPr/>
          <p:nvPr/>
        </p:nvSpPr>
        <p:spPr>
          <a:xfrm>
            <a:off x="12293541" y="5409126"/>
            <a:ext cx="1724676" cy="899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100 000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1FFD4ADB-50B0-9DA3-DB65-D1CD083FADDD}"/>
              </a:ext>
            </a:extLst>
          </p:cNvPr>
          <p:cNvSpPr/>
          <p:nvPr/>
        </p:nvSpPr>
        <p:spPr>
          <a:xfrm>
            <a:off x="2588347" y="5401506"/>
            <a:ext cx="9298854" cy="8846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Развертывание платформы, подготовка документации, </a:t>
            </a:r>
          </a:p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хостинг и облачная инфраструктура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741A8659-311C-1D18-C953-97324FD7B188}"/>
              </a:ext>
            </a:extLst>
          </p:cNvPr>
          <p:cNvSpPr/>
          <p:nvPr/>
        </p:nvSpPr>
        <p:spPr>
          <a:xfrm>
            <a:off x="534692" y="6293763"/>
            <a:ext cx="13483525" cy="93035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85D282A4-6DF0-FBC5-959C-C05221A62D8F}"/>
              </a:ext>
            </a:extLst>
          </p:cNvPr>
          <p:cNvSpPr/>
          <p:nvPr/>
        </p:nvSpPr>
        <p:spPr>
          <a:xfrm>
            <a:off x="527072" y="6354721"/>
            <a:ext cx="1724548" cy="8846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650"/>
              </a:lnSpc>
            </a:pPr>
            <a:r>
              <a:rPr lang="ru-RU" sz="2000" b="1" dirty="0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11–12 месяц</a:t>
            </a:r>
            <a:endParaRPr lang="ru-RU" sz="2400" noProof="1">
              <a:solidFill>
                <a:srgbClr val="E2E6E9"/>
              </a:solidFill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86EC453F-B03D-D8E8-633D-AD4E26700A40}"/>
              </a:ext>
            </a:extLst>
          </p:cNvPr>
          <p:cNvSpPr/>
          <p:nvPr/>
        </p:nvSpPr>
        <p:spPr>
          <a:xfrm>
            <a:off x="12293541" y="6347101"/>
            <a:ext cx="1724676" cy="892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ts val="2650"/>
              </a:lnSpc>
            </a:pPr>
            <a:r>
              <a:rPr lang="ru-RU" sz="2000" noProof="1">
                <a:solidFill>
                  <a:schemeClr val="bg1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150 000</a:t>
            </a:r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2687EC79-3B19-6A2D-84C5-EDC6505D7CF4}"/>
              </a:ext>
            </a:extLst>
          </p:cNvPr>
          <p:cNvSpPr/>
          <p:nvPr/>
        </p:nvSpPr>
        <p:spPr>
          <a:xfrm>
            <a:off x="2588347" y="6331862"/>
            <a:ext cx="9298854" cy="892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ts val="2650"/>
              </a:lnSpc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Пилотный запуск, маркетинг, первичная апробация, </a:t>
            </a:r>
          </a:p>
          <a:p>
            <a:pPr algn="ctr">
              <a:lnSpc>
                <a:spcPts val="2650"/>
              </a:lnSpc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сопровождение и доработка по обратной связи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6" name="Shape 26">
            <a:extLst>
              <a:ext uri="{FF2B5EF4-FFF2-40B4-BE49-F238E27FC236}">
                <a16:creationId xmlns:a16="http://schemas.microsoft.com/office/drawing/2014/main" id="{EB8260E7-1E34-D3BD-1BC0-DCDF02EBD2CD}"/>
              </a:ext>
            </a:extLst>
          </p:cNvPr>
          <p:cNvSpPr/>
          <p:nvPr/>
        </p:nvSpPr>
        <p:spPr>
          <a:xfrm>
            <a:off x="11406753" y="7224117"/>
            <a:ext cx="2611464" cy="5471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 anchor="ctr"/>
          <a:lstStyle/>
          <a:p>
            <a:pPr algn="ctr"/>
            <a:r>
              <a:rPr lang="ru-RU" sz="2000" b="1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Итого: 1 000 000</a:t>
            </a:r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40D710F6-BD35-2774-C690-06375902918A}"/>
              </a:ext>
            </a:extLst>
          </p:cNvPr>
          <p:cNvSpPr/>
          <p:nvPr/>
        </p:nvSpPr>
        <p:spPr>
          <a:xfrm>
            <a:off x="11409583" y="7231734"/>
            <a:ext cx="2601014" cy="532825"/>
          </a:xfrm>
          <a:prstGeom prst="roundRect">
            <a:avLst>
              <a:gd name="adj" fmla="val 1734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859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9141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6C21DC-171E-A0DA-593C-90CA1F475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id="{50D7CB63-FF3D-F878-E514-738FC72CF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-1"/>
            <a:ext cx="13368528" cy="818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72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9141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53698A-6464-E4F7-11FF-ED1E9B6A5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lasscraft">
            <a:extLst>
              <a:ext uri="{FF2B5EF4-FFF2-40B4-BE49-F238E27FC236}">
                <a16:creationId xmlns:a16="http://schemas.microsoft.com/office/drawing/2014/main" id="{9B41100B-BDA3-7380-A2CC-A5BCEA720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38" y="914400"/>
            <a:ext cx="14544924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451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9141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D3BF33-34A3-51D4-B580-BE763C00C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lasscraft">
            <a:extLst>
              <a:ext uri="{FF2B5EF4-FFF2-40B4-BE49-F238E27FC236}">
                <a16:creationId xmlns:a16="http://schemas.microsoft.com/office/drawing/2014/main" id="{5F34C64E-381F-1E40-5FE7-D5FEA4D2A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054585"/>
            <a:ext cx="14630400" cy="612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97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2">
    <p:bg>
      <p:bgPr>
        <a:solidFill>
          <a:srgbClr val="0914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6">
            <a:extLst>
              <a:ext uri="{FF2B5EF4-FFF2-40B4-BE49-F238E27FC236}">
                <a16:creationId xmlns:a16="http://schemas.microsoft.com/office/drawing/2014/main" id="{5CED084C-123B-B50D-9A1A-0BE3295E5CDB}"/>
              </a:ext>
            </a:extLst>
          </p:cNvPr>
          <p:cNvSpPr/>
          <p:nvPr/>
        </p:nvSpPr>
        <p:spPr>
          <a:xfrm>
            <a:off x="6068962" y="6803945"/>
            <a:ext cx="7978875" cy="828913"/>
          </a:xfrm>
          <a:prstGeom prst="roundRect">
            <a:avLst>
              <a:gd name="adj" fmla="val 8755"/>
            </a:avLst>
          </a:prstGeom>
          <a:solidFill>
            <a:srgbClr val="001D4D"/>
          </a:solidFill>
          <a:ln/>
        </p:spPr>
        <p:txBody>
          <a:bodyPr/>
          <a:lstStyle/>
          <a:p>
            <a:endParaRPr lang="ru-RU" sz="2000" noProof="1">
              <a:latin typeface="Yu Gothic UI" panose="020B0500000000000000" pitchFamily="34" charset="-128"/>
              <a:ea typeface="Yu Gothic UI" panose="020B05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2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1698" y="952500"/>
            <a:ext cx="7809270" cy="18509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ru-RU" sz="48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Проблема: образование проигрывает войну за внимание</a:t>
            </a:r>
            <a:endParaRPr lang="ru-RU" sz="48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068962" y="3040380"/>
            <a:ext cx="3910500" cy="1666280"/>
          </a:xfrm>
          <a:prstGeom prst="roundRect">
            <a:avLst>
              <a:gd name="adj" fmla="val 4977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noProof="1">
              <a:latin typeface="Yu Gothic UI" panose="020B0500000000000000" pitchFamily="34" charset="-128"/>
              <a:ea typeface="Yu Gothic UI" panose="020B05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01698" y="3245406"/>
            <a:ext cx="3657598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ru-RU" sz="2400" noProof="1">
                <a:solidFill>
                  <a:srgbClr val="609DFF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48%</a:t>
            </a:r>
            <a:r>
              <a:rPr lang="ru-RU" sz="2400" noProof="1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бросают курсы</a:t>
            </a:r>
            <a:endParaRPr lang="ru-RU" sz="24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201697" y="3648670"/>
            <a:ext cx="3657599" cy="8529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200"/>
              </a:lnSpc>
              <a:buNone/>
            </a:pPr>
            <a:r>
              <a:rPr lang="ru-RU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Больше половины слушателей не доходят до финала даже платных программ.</a:t>
            </a:r>
            <a:endParaRPr lang="ru-RU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0137338" y="3040380"/>
            <a:ext cx="3910500" cy="1666280"/>
          </a:xfrm>
          <a:prstGeom prst="roundRect">
            <a:avLst>
              <a:gd name="adj" fmla="val 4977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260699" y="3245406"/>
            <a:ext cx="3617534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ru-RU" sz="2400" noProof="1">
                <a:solidFill>
                  <a:srgbClr val="609DFF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60%</a:t>
            </a:r>
            <a:r>
              <a:rPr lang="ru-RU" sz="2400" noProof="1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теряют интерес</a:t>
            </a:r>
            <a:endParaRPr lang="ru-RU" sz="24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260699" y="3648670"/>
            <a:ext cx="3617534" cy="8529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200"/>
              </a:lnSpc>
              <a:buNone/>
            </a:pPr>
            <a:r>
              <a:rPr lang="ru-RU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Интерес к курсу угасает в первые 2 недели — ещё до получения реальных навыков.</a:t>
            </a:r>
            <a:endParaRPr lang="ru-RU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068962" y="4864537"/>
            <a:ext cx="7978876" cy="1666280"/>
          </a:xfrm>
          <a:prstGeom prst="roundRect">
            <a:avLst>
              <a:gd name="adj" fmla="val 4977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201698" y="5069562"/>
            <a:ext cx="7676535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15 минут до отказа</a:t>
            </a:r>
            <a:endParaRPr lang="ru-RU" sz="24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201697" y="5472827"/>
            <a:ext cx="7676536" cy="8529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200"/>
              </a:lnSpc>
              <a:buNone/>
            </a:pPr>
            <a:r>
              <a:rPr lang="ru-RU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Мозг молодёжи 18–30 лет адаптирован к мгновенному дофамину игр. Статичный Stepik/Moodle проигрывает за внимание уже через 15 минут.</a:t>
            </a:r>
            <a:endParaRPr lang="ru-RU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201698" y="6934081"/>
            <a:ext cx="7676535" cy="568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ru-RU" noProof="1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Итог: бизнес теряет деньги на неэффективном обучении сотрудников, а знания так и не закрепляются.</a:t>
            </a:r>
            <a:endParaRPr lang="ru-RU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9141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D4E413-ABFB-4D4C-233E-E1A067D22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6">
            <a:extLst>
              <a:ext uri="{FF2B5EF4-FFF2-40B4-BE49-F238E27FC236}">
                <a16:creationId xmlns:a16="http://schemas.microsoft.com/office/drawing/2014/main" id="{86BC3DDB-A3C4-37D0-8B10-F9F8715405B6}"/>
              </a:ext>
            </a:extLst>
          </p:cNvPr>
          <p:cNvSpPr/>
          <p:nvPr/>
        </p:nvSpPr>
        <p:spPr>
          <a:xfrm>
            <a:off x="1034068" y="2229867"/>
            <a:ext cx="12562257" cy="1180827"/>
          </a:xfrm>
          <a:prstGeom prst="roundRect">
            <a:avLst>
              <a:gd name="adj" fmla="val 8755"/>
            </a:avLst>
          </a:prstGeom>
          <a:solidFill>
            <a:srgbClr val="003180"/>
          </a:solidFill>
          <a:ln/>
        </p:spPr>
        <p:txBody>
          <a:bodyPr/>
          <a:lstStyle/>
          <a:p>
            <a:endParaRPr lang="ru-RU" sz="2000" noProof="1">
              <a:latin typeface="Yu Gothic UI" panose="020B0500000000000000" pitchFamily="34" charset="-128"/>
              <a:ea typeface="Yu Gothic UI" panose="020B05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78C5474F-BF07-F54C-BCCB-693DAF3E1055}"/>
              </a:ext>
            </a:extLst>
          </p:cNvPr>
          <p:cNvSpPr/>
          <p:nvPr/>
        </p:nvSpPr>
        <p:spPr>
          <a:xfrm>
            <a:off x="0" y="726876"/>
            <a:ext cx="146304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ru-RU" sz="48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Геймификация — драйвер вовлеченности</a:t>
            </a:r>
            <a:endParaRPr lang="ru-RU" sz="48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32247BCA-3A36-5A93-9600-6FF87E5B3793}"/>
              </a:ext>
            </a:extLst>
          </p:cNvPr>
          <p:cNvSpPr/>
          <p:nvPr/>
        </p:nvSpPr>
        <p:spPr>
          <a:xfrm>
            <a:off x="1034069" y="2229866"/>
            <a:ext cx="12674560" cy="11808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400" noProof="1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Геймификация — это использование игровых элементов для повышения вовлеченности, мотивации и интереса в неигровом контексте.</a:t>
            </a:r>
          </a:p>
        </p:txBody>
      </p:sp>
      <p:sp>
        <p:nvSpPr>
          <p:cNvPr id="26" name="Shape 4">
            <a:extLst>
              <a:ext uri="{FF2B5EF4-FFF2-40B4-BE49-F238E27FC236}">
                <a16:creationId xmlns:a16="http://schemas.microsoft.com/office/drawing/2014/main" id="{8E40A1F4-D26D-0EDE-CF19-DD43FB6EC859}"/>
              </a:ext>
            </a:extLst>
          </p:cNvPr>
          <p:cNvSpPr/>
          <p:nvPr/>
        </p:nvSpPr>
        <p:spPr>
          <a:xfrm>
            <a:off x="1034067" y="3876675"/>
            <a:ext cx="3490301" cy="3387924"/>
          </a:xfrm>
          <a:prstGeom prst="roundRect">
            <a:avLst>
              <a:gd name="adj" fmla="val 4977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2E57AA20-97A9-2210-FB6F-66F307F2F46E}"/>
              </a:ext>
            </a:extLst>
          </p:cNvPr>
          <p:cNvSpPr/>
          <p:nvPr/>
        </p:nvSpPr>
        <p:spPr>
          <a:xfrm>
            <a:off x="1034069" y="4170582"/>
            <a:ext cx="3490299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ru-RU" sz="2800" noProof="1">
                <a:solidFill>
                  <a:srgbClr val="609DFF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67%</a:t>
            </a:r>
            <a:r>
              <a:rPr lang="ru-RU" sz="2800" noProof="1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согласны</a:t>
            </a:r>
            <a:endParaRPr lang="ru-RU" sz="28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A4D09BAD-0452-0336-B3E8-D770CF1ACA0B}"/>
              </a:ext>
            </a:extLst>
          </p:cNvPr>
          <p:cNvSpPr/>
          <p:nvPr/>
        </p:nvSpPr>
        <p:spPr>
          <a:xfrm>
            <a:off x="1034069" y="4833345"/>
            <a:ext cx="3490299" cy="20943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50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Студенты подтверждают, что занятия с элементами игры мотивируют сильнее традиционных форматов.</a:t>
            </a:r>
          </a:p>
        </p:txBody>
      </p:sp>
      <p:sp>
        <p:nvSpPr>
          <p:cNvPr id="32" name="Shape 4">
            <a:extLst>
              <a:ext uri="{FF2B5EF4-FFF2-40B4-BE49-F238E27FC236}">
                <a16:creationId xmlns:a16="http://schemas.microsoft.com/office/drawing/2014/main" id="{DE96409F-67F5-ED48-9FDB-9290C5C969BE}"/>
              </a:ext>
            </a:extLst>
          </p:cNvPr>
          <p:cNvSpPr/>
          <p:nvPr/>
        </p:nvSpPr>
        <p:spPr>
          <a:xfrm>
            <a:off x="5626198" y="3876675"/>
            <a:ext cx="3490301" cy="3387924"/>
          </a:xfrm>
          <a:prstGeom prst="roundRect">
            <a:avLst>
              <a:gd name="adj" fmla="val 4977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33" name="Text 5">
            <a:extLst>
              <a:ext uri="{FF2B5EF4-FFF2-40B4-BE49-F238E27FC236}">
                <a16:creationId xmlns:a16="http://schemas.microsoft.com/office/drawing/2014/main" id="{FD8315D1-C6E2-C914-0E31-C882D9CCE7F5}"/>
              </a:ext>
            </a:extLst>
          </p:cNvPr>
          <p:cNvSpPr/>
          <p:nvPr/>
        </p:nvSpPr>
        <p:spPr>
          <a:xfrm>
            <a:off x="5626196" y="4165581"/>
            <a:ext cx="3490301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ru-RU" sz="2800" noProof="1">
                <a:solidFill>
                  <a:srgbClr val="609DFF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89%</a:t>
            </a:r>
            <a:r>
              <a:rPr lang="ru-RU" sz="2800" noProof="1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успеха</a:t>
            </a:r>
            <a:endParaRPr lang="ru-RU" sz="28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34" name="Text 6">
            <a:extLst>
              <a:ext uri="{FF2B5EF4-FFF2-40B4-BE49-F238E27FC236}">
                <a16:creationId xmlns:a16="http://schemas.microsoft.com/office/drawing/2014/main" id="{01AD779F-A6AB-84BD-6E99-1DE6B6D7E9E3}"/>
              </a:ext>
            </a:extLst>
          </p:cNvPr>
          <p:cNvSpPr/>
          <p:nvPr/>
        </p:nvSpPr>
        <p:spPr>
          <a:xfrm>
            <a:off x="5626198" y="4833345"/>
            <a:ext cx="3490301" cy="20943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50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Игровые механики позволяют повысить успеваемость </a:t>
            </a:r>
          </a:p>
          <a:p>
            <a:pPr marL="0" indent="0" algn="ctr">
              <a:lnSpc>
                <a:spcPts val="250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учащихся до 89%</a:t>
            </a:r>
          </a:p>
        </p:txBody>
      </p:sp>
      <p:sp>
        <p:nvSpPr>
          <p:cNvPr id="41" name="Shape 4">
            <a:extLst>
              <a:ext uri="{FF2B5EF4-FFF2-40B4-BE49-F238E27FC236}">
                <a16:creationId xmlns:a16="http://schemas.microsoft.com/office/drawing/2014/main" id="{CC9F3AAA-3F00-0F0A-45E7-28489AB46A9B}"/>
              </a:ext>
            </a:extLst>
          </p:cNvPr>
          <p:cNvSpPr/>
          <p:nvPr/>
        </p:nvSpPr>
        <p:spPr>
          <a:xfrm>
            <a:off x="10106024" y="3876675"/>
            <a:ext cx="3490301" cy="3387924"/>
          </a:xfrm>
          <a:prstGeom prst="roundRect">
            <a:avLst>
              <a:gd name="adj" fmla="val 4977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42" name="Text 5">
            <a:extLst>
              <a:ext uri="{FF2B5EF4-FFF2-40B4-BE49-F238E27FC236}">
                <a16:creationId xmlns:a16="http://schemas.microsoft.com/office/drawing/2014/main" id="{6554DDB3-0350-9B3E-B327-31F00491F8DF}"/>
              </a:ext>
            </a:extLst>
          </p:cNvPr>
          <p:cNvSpPr/>
          <p:nvPr/>
        </p:nvSpPr>
        <p:spPr>
          <a:xfrm>
            <a:off x="10106022" y="4170582"/>
            <a:ext cx="3490302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ru-RU" sz="2800" noProof="1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в </a:t>
            </a:r>
            <a:r>
              <a:rPr lang="ru-RU" sz="2800" noProof="1">
                <a:solidFill>
                  <a:srgbClr val="609DFF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ТРИ </a:t>
            </a:r>
            <a:r>
              <a:rPr lang="ru-RU" sz="2800" noProof="1">
                <a:solidFill>
                  <a:srgbClr val="E2E6E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раза</a:t>
            </a:r>
            <a:endParaRPr lang="ru-RU" sz="28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43" name="Text 6">
            <a:extLst>
              <a:ext uri="{FF2B5EF4-FFF2-40B4-BE49-F238E27FC236}">
                <a16:creationId xmlns:a16="http://schemas.microsoft.com/office/drawing/2014/main" id="{630860A4-92A0-5FDA-417C-3DC76B9D82C9}"/>
              </a:ext>
            </a:extLst>
          </p:cNvPr>
          <p:cNvSpPr/>
          <p:nvPr/>
        </p:nvSpPr>
        <p:spPr>
          <a:xfrm>
            <a:off x="10106025" y="4833345"/>
            <a:ext cx="3490302" cy="20943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50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Ученики запоминают в три раза больше информации по сравнению с классическими методами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2295463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3">
    <p:bg>
      <p:bgPr>
        <a:solidFill>
          <a:srgbClr val="0914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28961" y="262175"/>
            <a:ext cx="4400278" cy="770524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40937" y="760809"/>
            <a:ext cx="8308559" cy="1311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ru-RU" sz="40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Наше решение: обучение как </a:t>
            </a:r>
          </a:p>
          <a:p>
            <a:pPr marL="0" indent="0" algn="ctr">
              <a:lnSpc>
                <a:spcPts val="5150"/>
              </a:lnSpc>
              <a:buNone/>
            </a:pPr>
            <a:r>
              <a:rPr lang="ru-RU" sz="40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RPG-приключение</a:t>
            </a:r>
            <a:endParaRPr lang="ru-RU" sz="40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863797" y="2339340"/>
            <a:ext cx="8285699" cy="388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SaaS-надстройка на Python/Flask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863798" y="2928104"/>
            <a:ext cx="8532516" cy="1552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0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Обучающийся не «заставляет» себя учиться, а «проходит квест». Вместо сухих баллов — опыт (XP), уровни и артефакты, создающие здоровый дофаминовый цикл.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7" name="Shape 3"/>
          <p:cNvSpPr/>
          <p:nvPr/>
        </p:nvSpPr>
        <p:spPr>
          <a:xfrm>
            <a:off x="863798" y="4681298"/>
            <a:ext cx="2353270" cy="2787491"/>
          </a:xfrm>
          <a:prstGeom prst="roundRect">
            <a:avLst>
              <a:gd name="adj" fmla="val 4663"/>
            </a:avLst>
          </a:prstGeom>
          <a:solidFill>
            <a:srgbClr val="09151A">
              <a:alpha val="95000"/>
            </a:srgbClr>
          </a:solidFill>
          <a:ln w="2286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840938" y="4681298"/>
            <a:ext cx="91440" cy="2808623"/>
          </a:xfrm>
          <a:prstGeom prst="roundRect">
            <a:avLst>
              <a:gd name="adj" fmla="val 96368"/>
            </a:avLst>
          </a:prstGeom>
          <a:solidFill>
            <a:srgbClr val="609DFF"/>
          </a:solidFill>
          <a:ln/>
        </p:spPr>
        <p:txBody>
          <a:bodyPr/>
          <a:lstStyle/>
          <a:p>
            <a:endParaRPr lang="ru-RU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1165027" y="4913948"/>
            <a:ext cx="1819394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ru-RU" sz="2400" noProof="1">
                <a:solidFill>
                  <a:srgbClr val="000000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❤️</a:t>
            </a: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Система «жизней»</a:t>
            </a:r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165027" y="5809776"/>
            <a:ext cx="1819394" cy="148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Ошибки стоят жизней — это создаёт ставку и азарт.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3395305" y="4681299"/>
            <a:ext cx="2636032" cy="2769458"/>
          </a:xfrm>
          <a:prstGeom prst="roundRect">
            <a:avLst>
              <a:gd name="adj" fmla="val 4663"/>
            </a:avLst>
          </a:prstGeom>
          <a:solidFill>
            <a:srgbClr val="09151A">
              <a:alpha val="95000"/>
            </a:srgbClr>
          </a:solidFill>
          <a:ln w="2286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sz="1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3372445" y="4681298"/>
            <a:ext cx="91440" cy="2790455"/>
          </a:xfrm>
          <a:prstGeom prst="roundRect">
            <a:avLst>
              <a:gd name="adj" fmla="val 96368"/>
            </a:avLst>
          </a:prstGeom>
          <a:solidFill>
            <a:srgbClr val="609DFF"/>
          </a:solidFill>
          <a:ln/>
        </p:spPr>
        <p:txBody>
          <a:bodyPr/>
          <a:lstStyle/>
          <a:p>
            <a:endParaRPr lang="ru-RU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3696533" y="4913948"/>
            <a:ext cx="2103078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ru-RU" sz="2400" noProof="1">
                <a:solidFill>
                  <a:srgbClr val="000000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⚔️</a:t>
            </a: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Уровни и опыт (XP)</a:t>
            </a:r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3696532" y="5777746"/>
            <a:ext cx="2103079" cy="1515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Прогресс виден, осязаем и вызывает выброс дофамина.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6194481" y="4663477"/>
            <a:ext cx="3201834" cy="2805313"/>
          </a:xfrm>
          <a:prstGeom prst="roundRect">
            <a:avLst>
              <a:gd name="adj" fmla="val 4663"/>
            </a:avLst>
          </a:prstGeom>
          <a:solidFill>
            <a:srgbClr val="09151A">
              <a:alpha val="95000"/>
            </a:srgbClr>
          </a:solidFill>
          <a:ln w="2286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sz="12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6171622" y="4681298"/>
            <a:ext cx="91440" cy="2790455"/>
          </a:xfrm>
          <a:prstGeom prst="roundRect">
            <a:avLst>
              <a:gd name="adj" fmla="val 96368"/>
            </a:avLst>
          </a:prstGeom>
          <a:solidFill>
            <a:srgbClr val="609DFF"/>
          </a:solidFill>
          <a:ln/>
        </p:spPr>
        <p:txBody>
          <a:bodyPr/>
          <a:lstStyle/>
          <a:p>
            <a:endParaRPr lang="ru-RU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6285921" y="4913948"/>
            <a:ext cx="3110393" cy="9909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ru-RU" sz="2400" noProof="1">
                <a:solidFill>
                  <a:srgbClr val="000000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🏆</a:t>
            </a: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Психологический допинг</a:t>
            </a:r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6576286" y="5904905"/>
            <a:ext cx="2201201" cy="13881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«Надо пройти» превращается в «хочу пройти».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4">
    <p:bg>
      <p:bgPr>
        <a:solidFill>
          <a:srgbClr val="0914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980066"/>
            <a:ext cx="14630400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ru-RU" sz="54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Технология и новизна данного решения</a:t>
            </a:r>
            <a:endParaRPr lang="ru-RU" sz="54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79695" y="2597228"/>
            <a:ext cx="9414681" cy="36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800" noProof="1">
                <a:solidFill>
                  <a:srgbClr val="F5F0F0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Ключевая инновация: алгоритм DDA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879696" y="3528117"/>
            <a:ext cx="9414680" cy="22001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2850"/>
              </a:lnSpc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Dynamic Difficulty Adjustment — система в реальном времени анализирует темп и успехи обучающегося, автоматически подстраивая сложность заданий. </a:t>
            </a:r>
          </a:p>
          <a:p>
            <a:pPr algn="just">
              <a:lnSpc>
                <a:spcPts val="2850"/>
              </a:lnSpc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Слишком легко? — Уровень растёт. </a:t>
            </a:r>
          </a:p>
          <a:p>
            <a:pPr algn="just">
              <a:lnSpc>
                <a:spcPts val="2850"/>
              </a:lnSpc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Застрял? — Система помогает — без демотивации.</a:t>
            </a:r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879696" y="6042597"/>
            <a:ext cx="9414680" cy="1291778"/>
          </a:xfrm>
          <a:prstGeom prst="roundRect">
            <a:avLst>
              <a:gd name="adj" fmla="val 4778"/>
            </a:avLst>
          </a:prstGeom>
          <a:solidFill>
            <a:srgbClr val="001D4D"/>
          </a:solidFill>
          <a:ln/>
        </p:spPr>
        <p:txBody>
          <a:bodyPr/>
          <a:lstStyle/>
          <a:p>
            <a:endParaRPr lang="ru-RU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345" y="6276639"/>
            <a:ext cx="293013" cy="23443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1577" y="6131086"/>
            <a:ext cx="8372580" cy="1203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000" noProof="1">
                <a:solidFill>
                  <a:srgbClr val="FFFFFF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Результат: каждый студент получает персональный образовательный маршрут — без ручной настройки со стороны преподавателя.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0758947" y="2814712"/>
            <a:ext cx="3340311" cy="3461927"/>
          </a:xfrm>
          <a:prstGeom prst="roundRect">
            <a:avLst>
              <a:gd name="adj" fmla="val 3241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758946" y="3056767"/>
            <a:ext cx="3340311" cy="36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Python / Flask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0758947" y="3659096"/>
            <a:ext cx="3340311" cy="24553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Импортозамещение, высокая безопасность данных, соответствие требованиям российского законодательства.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5">
    <p:bg>
      <p:bgPr>
        <a:solidFill>
          <a:srgbClr val="0914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" descr="preencoded.png">
            <a:extLst>
              <a:ext uri="{FF2B5EF4-FFF2-40B4-BE49-F238E27FC236}">
                <a16:creationId xmlns:a16="http://schemas.microsoft.com/office/drawing/2014/main" id="{4470B136-0814-388E-363E-11A672017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416" y="1251897"/>
            <a:ext cx="3997070" cy="399707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3668" y="1968699"/>
            <a:ext cx="2602825" cy="2602825"/>
          </a:xfrm>
          <a:prstGeom prst="rect">
            <a:avLst/>
          </a:prstGeom>
        </p:spPr>
      </p:pic>
      <p:sp>
        <p:nvSpPr>
          <p:cNvPr id="16" name="Shape 6">
            <a:extLst>
              <a:ext uri="{FF2B5EF4-FFF2-40B4-BE49-F238E27FC236}">
                <a16:creationId xmlns:a16="http://schemas.microsoft.com/office/drawing/2014/main" id="{EEA7340B-8D3E-E0BC-9AEE-358539C0C5F9}"/>
              </a:ext>
            </a:extLst>
          </p:cNvPr>
          <p:cNvSpPr/>
          <p:nvPr/>
        </p:nvSpPr>
        <p:spPr>
          <a:xfrm>
            <a:off x="879039" y="6990636"/>
            <a:ext cx="12902803" cy="828913"/>
          </a:xfrm>
          <a:prstGeom prst="roundRect">
            <a:avLst>
              <a:gd name="adj" fmla="val 8755"/>
            </a:avLst>
          </a:prstGeom>
          <a:solidFill>
            <a:srgbClr val="001D4D"/>
          </a:solidFill>
          <a:ln/>
        </p:spPr>
        <p:txBody>
          <a:bodyPr/>
          <a:lstStyle/>
          <a:p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" name="Text 0"/>
          <p:cNvSpPr/>
          <p:nvPr/>
        </p:nvSpPr>
        <p:spPr>
          <a:xfrm>
            <a:off x="863798" y="820698"/>
            <a:ext cx="12902684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ru-RU" sz="54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Рынок: огромный и растущий</a:t>
            </a:r>
            <a:endParaRPr lang="ru-RU" sz="54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0857" y="2024159"/>
            <a:ext cx="2481404" cy="2481404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1854160" y="3030617"/>
            <a:ext cx="2134314" cy="433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154 млрд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455896" y="4830247"/>
            <a:ext cx="2931081" cy="36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Рынок EdTech РФ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63798" y="5330190"/>
            <a:ext cx="4115276" cy="10969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Объём в 2025 году — и продолжает расти двузначными темпами.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247924" y="3030617"/>
            <a:ext cx="2134314" cy="433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20 млрд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7312" y="1945660"/>
            <a:ext cx="2602825" cy="260282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849541" y="4830247"/>
            <a:ext cx="2931081" cy="36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Рынок геймификации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257443" y="5330190"/>
            <a:ext cx="4115395" cy="10969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Объём профильного сегмента по прогнозам на 2027 год.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0641568" y="3030617"/>
            <a:ext cx="2134314" cy="433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100 млн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9842183" y="4830247"/>
            <a:ext cx="3733205" cy="36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Потенциальная выручка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9651206" y="5330189"/>
            <a:ext cx="4115276" cy="10969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Руб./год при достижении целевой доли рынка 0.5%.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863798" y="7043261"/>
            <a:ext cx="12902803" cy="7312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Целевые сегменты: B2B (корпоративное обучение, онлайн-школы, вузы и ссузы) — наиболее мотивированные покупатели геймифицированных решений.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6">
    <p:bg>
      <p:bgPr>
        <a:solidFill>
          <a:srgbClr val="0914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877967"/>
            <a:ext cx="12895183" cy="694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450"/>
              </a:lnSpc>
              <a:buNone/>
            </a:pPr>
            <a:r>
              <a:rPr lang="ru-RU" sz="54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Конкурентное преимущество</a:t>
            </a:r>
            <a:endParaRPr lang="ru-RU" sz="54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863798" y="1972032"/>
            <a:ext cx="12902803" cy="5379601"/>
          </a:xfrm>
          <a:prstGeom prst="roundRect">
            <a:avLst>
              <a:gd name="adj" fmla="val 1734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71418" y="1979652"/>
            <a:ext cx="12887563" cy="59269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93708" y="2107168"/>
            <a:ext cx="2129552" cy="3376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ts val="2650"/>
              </a:lnSpc>
            </a:pPr>
            <a:r>
              <a:rPr lang="ru-RU" sz="2000" b="1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Решение</a:t>
            </a:r>
            <a:endParaRPr lang="ru-RU" sz="2000" b="1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74983" y="2107168"/>
            <a:ext cx="2125742" cy="3376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b="1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Геймификация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252448" y="2107168"/>
            <a:ext cx="2125742" cy="3376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b="1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Универсальность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829913" y="2107168"/>
            <a:ext cx="2125742" cy="3376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b="1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Стоимость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407378" y="2107168"/>
            <a:ext cx="2129552" cy="3376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b="1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Риски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71418" y="2572345"/>
            <a:ext cx="12887563" cy="93035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093708" y="2610443"/>
            <a:ext cx="2129552" cy="861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>
              <a:lnSpc>
                <a:spcPts val="2650"/>
              </a:lnSpc>
              <a:buNone/>
            </a:pPr>
            <a:r>
              <a:rPr lang="ru-RU" sz="2000" noProof="1">
                <a:solidFill>
                  <a:srgbClr val="609DFF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GameLearn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674983" y="2587585"/>
            <a:ext cx="2125742" cy="9074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609DFF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Высокая </a:t>
            </a:r>
          </a:p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609DFF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(RPG + DDA)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252448" y="2579965"/>
            <a:ext cx="2125742" cy="9151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ts val="2650"/>
              </a:lnSpc>
            </a:pPr>
            <a:r>
              <a:rPr lang="ru-RU" sz="2000" noProof="1">
                <a:solidFill>
                  <a:srgbClr val="609DFF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Высокая</a:t>
            </a:r>
          </a:p>
        </p:txBody>
      </p:sp>
      <p:sp>
        <p:nvSpPr>
          <p:cNvPr id="14" name="Text 12"/>
          <p:cNvSpPr/>
          <p:nvPr/>
        </p:nvSpPr>
        <p:spPr>
          <a:xfrm>
            <a:off x="8829913" y="2587585"/>
            <a:ext cx="2125742" cy="9151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ts val="2650"/>
              </a:lnSpc>
            </a:pPr>
            <a:r>
              <a:rPr lang="ru-RU" sz="2000" noProof="1">
                <a:solidFill>
                  <a:srgbClr val="609DFF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690 руб/мес</a:t>
            </a:r>
          </a:p>
          <a:p>
            <a:pPr algn="ctr">
              <a:lnSpc>
                <a:spcPts val="2650"/>
              </a:lnSpc>
            </a:pPr>
            <a:r>
              <a:rPr lang="ru-RU" sz="2000" noProof="1">
                <a:solidFill>
                  <a:srgbClr val="609DFF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 до 3 000 руб/обуч.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407378" y="2587585"/>
            <a:ext cx="2129552" cy="90749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609DFF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Низкие</a:t>
            </a:r>
          </a:p>
        </p:txBody>
      </p:sp>
      <p:sp>
        <p:nvSpPr>
          <p:cNvPr id="16" name="Shape 14"/>
          <p:cNvSpPr/>
          <p:nvPr/>
        </p:nvSpPr>
        <p:spPr>
          <a:xfrm>
            <a:off x="863798" y="3495080"/>
            <a:ext cx="12887563" cy="93035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93708" y="3517940"/>
            <a:ext cx="2129552" cy="8846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Classcraft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667363" y="3517940"/>
            <a:ext cx="2125742" cy="8846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Высокая (RPG)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244828" y="3517940"/>
            <a:ext cx="2125742" cy="8846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Средняя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822293" y="3517940"/>
            <a:ext cx="2125742" cy="9227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10 USD/мес </a:t>
            </a:r>
            <a:b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</a:b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(~800 руб)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1399758" y="3517940"/>
            <a:ext cx="2129552" cy="8846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Иностранное ПО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871418" y="4433054"/>
            <a:ext cx="12887563" cy="93035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093708" y="4463532"/>
            <a:ext cx="2129552" cy="8617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Stepik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674983" y="4440674"/>
            <a:ext cx="2125742" cy="8846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Низкая (Бейджи)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252448" y="4433054"/>
            <a:ext cx="2125742" cy="8922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Высокая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8829913" y="4560570"/>
            <a:ext cx="2125742" cy="6753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2 900 руб/мес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1407378" y="4463532"/>
            <a:ext cx="2129552" cy="8617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ts val="2650"/>
              </a:lnSpc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Низкие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871418" y="5363408"/>
            <a:ext cx="12887563" cy="93035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093708" y="5393886"/>
            <a:ext cx="2129552" cy="89987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Duolingo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3674983" y="5348168"/>
            <a:ext cx="2125742" cy="93797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Высокая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6252448" y="5393886"/>
            <a:ext cx="2125742" cy="8922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Низкая</a:t>
            </a:r>
          </a:p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(Языки)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8829913" y="5393886"/>
            <a:ext cx="2125742" cy="899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12–30 USD/мес (~900–2 250 руб)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11407378" y="5401506"/>
            <a:ext cx="2129552" cy="8846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ts val="2650"/>
              </a:lnSpc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Иностранное ПО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871418" y="6293763"/>
            <a:ext cx="12887563" cy="105025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 anchor="ctr"/>
          <a:lstStyle/>
          <a:p>
            <a:pPr algn="ctr"/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1093708" y="6331861"/>
            <a:ext cx="2129552" cy="1019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Кастом (GameTrek)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3674983" y="6324241"/>
            <a:ext cx="2125742" cy="899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Высокая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6252448" y="6331861"/>
            <a:ext cx="2125742" cy="892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ts val="2650"/>
              </a:lnSpc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Высокая </a:t>
            </a:r>
          </a:p>
          <a:p>
            <a:pPr algn="ctr">
              <a:lnSpc>
                <a:spcPts val="2650"/>
              </a:lnSpc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(Под заказ)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8829913" y="6331861"/>
            <a:ext cx="2125742" cy="892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chemeClr val="bg1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Очень высокая</a:t>
            </a:r>
          </a:p>
          <a:p>
            <a:pPr marL="0" indent="0" algn="ctr">
              <a:lnSpc>
                <a:spcPts val="2650"/>
              </a:lnSpc>
              <a:buNone/>
            </a:pPr>
            <a:r>
              <a:rPr lang="ru-RU" sz="2000" noProof="1">
                <a:solidFill>
                  <a:schemeClr val="bg1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(индивидуально)</a:t>
            </a:r>
          </a:p>
        </p:txBody>
      </p:sp>
      <p:sp>
        <p:nvSpPr>
          <p:cNvPr id="40" name="Text 38"/>
          <p:cNvSpPr/>
          <p:nvPr/>
        </p:nvSpPr>
        <p:spPr>
          <a:xfrm>
            <a:off x="11407378" y="6331861"/>
            <a:ext cx="2129552" cy="892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ts val="2650"/>
              </a:lnSpc>
            </a:pPr>
            <a:r>
              <a:rPr lang="ru-RU" sz="20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Низкие</a:t>
            </a:r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7">
    <p:bg>
      <p:bgPr>
        <a:solidFill>
          <a:srgbClr val="0914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">
            <a:extLst>
              <a:ext uri="{FF2B5EF4-FFF2-40B4-BE49-F238E27FC236}">
                <a16:creationId xmlns:a16="http://schemas.microsoft.com/office/drawing/2014/main" id="{2BC8EA95-4807-B711-A990-3F0FDA21172C}"/>
              </a:ext>
            </a:extLst>
          </p:cNvPr>
          <p:cNvSpPr/>
          <p:nvPr/>
        </p:nvSpPr>
        <p:spPr>
          <a:xfrm>
            <a:off x="7623928" y="1905474"/>
            <a:ext cx="6320434" cy="3182720"/>
          </a:xfrm>
          <a:prstGeom prst="roundRect">
            <a:avLst>
              <a:gd name="adj" fmla="val 3223"/>
            </a:avLst>
          </a:prstGeom>
          <a:solidFill>
            <a:srgbClr val="041938">
              <a:alpha val="95000"/>
            </a:srgbClr>
          </a:solidFill>
          <a:ln/>
        </p:spPr>
        <p:txBody>
          <a:bodyPr/>
          <a:lstStyle/>
          <a:p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" name="Text 0"/>
          <p:cNvSpPr/>
          <p:nvPr/>
        </p:nvSpPr>
        <p:spPr>
          <a:xfrm>
            <a:off x="686038" y="787241"/>
            <a:ext cx="13088184" cy="771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050"/>
              </a:lnSpc>
              <a:buNone/>
            </a:pPr>
            <a:r>
              <a:rPr lang="ru-RU" sz="48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Монетизация: две точки входа</a:t>
            </a:r>
            <a:endParaRPr lang="ru-RU" sz="48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00659" y="2376988"/>
            <a:ext cx="6505813" cy="4787460"/>
          </a:xfrm>
          <a:prstGeom prst="roundRect">
            <a:avLst>
              <a:gd name="adj" fmla="val 3223"/>
            </a:avLst>
          </a:prstGeom>
          <a:solidFill>
            <a:srgbClr val="041938">
              <a:alpha val="95000"/>
            </a:srgbClr>
          </a:solidFill>
          <a:ln/>
        </p:spPr>
        <p:txBody>
          <a:bodyPr/>
          <a:lstStyle/>
          <a:p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00659" y="2650867"/>
            <a:ext cx="6505813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ru-RU" sz="2800" noProof="1">
                <a:solidFill>
                  <a:srgbClr val="F5F0F0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B2B — компании, вузы и сузы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86038" y="3283208"/>
            <a:ext cx="6073618" cy="1577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SaaS-подписка от 1 500 до 3 000 руб. за обучающегося</a:t>
            </a:r>
          </a:p>
          <a:p>
            <a:pPr marL="0" indent="0" algn="ctr">
              <a:lnSpc>
                <a:spcPts val="310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+ разовая оплата разработки кастомного курса</a:t>
            </a:r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47476" y="5088194"/>
            <a:ext cx="6073618" cy="19960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310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Предлагаем базовую версию, а также создание персональных решений</a:t>
            </a:r>
            <a:r>
              <a:rPr lang="en-US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,</a:t>
            </a: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 которые по согласованию с заказчиком добавляются в базовую версию. </a:t>
            </a:r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623929" y="2175510"/>
            <a:ext cx="6150293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ru-RU" sz="2800" noProof="1">
                <a:solidFill>
                  <a:srgbClr val="F5F0F0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B2C — частные пользователи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623930" y="2807851"/>
            <a:ext cx="6320432" cy="394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ru-RU" sz="22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Подписка на платформу — 690 руб./мес.</a:t>
            </a:r>
            <a:endParaRPr lang="ru-RU" sz="22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870746" y="3424714"/>
            <a:ext cx="5903476" cy="1663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10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Микротранзакции за визуальные улучшения персонажа, эксклюзивные квесты и косметические предметы.</a:t>
            </a:r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623929" y="5433781"/>
            <a:ext cx="6320433" cy="38457"/>
          </a:xfrm>
          <a:prstGeom prst="rect">
            <a:avLst/>
          </a:prstGeom>
          <a:solidFill>
            <a:srgbClr val="E2E6E9">
              <a:alpha val="50000"/>
            </a:srgbClr>
          </a:solidFill>
          <a:ln/>
        </p:spPr>
        <p:txBody>
          <a:bodyPr/>
          <a:lstStyle/>
          <a:p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623928" y="5659464"/>
            <a:ext cx="6320434" cy="1838325"/>
          </a:xfrm>
          <a:prstGeom prst="roundRect">
            <a:avLst>
              <a:gd name="adj" fmla="val 5639"/>
            </a:avLst>
          </a:prstGeom>
          <a:solidFill>
            <a:srgbClr val="001D4D"/>
          </a:solidFill>
          <a:ln/>
        </p:spPr>
        <p:txBody>
          <a:bodyPr/>
          <a:lstStyle/>
          <a:p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114" y="5910506"/>
            <a:ext cx="308491" cy="246817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426052" y="5817825"/>
            <a:ext cx="5101352" cy="1649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ru-RU" sz="2400" noProof="1">
                <a:solidFill>
                  <a:srgbClr val="FFFFFF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Прогноз: выход на окупаемость к концу 2-го года операционной деятельности.</a:t>
            </a:r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8">
    <p:bg>
      <p:bgPr>
        <a:solidFill>
          <a:srgbClr val="0914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12">
            <a:extLst>
              <a:ext uri="{FF2B5EF4-FFF2-40B4-BE49-F238E27FC236}">
                <a16:creationId xmlns:a16="http://schemas.microsoft.com/office/drawing/2014/main" id="{61D6467D-BB9B-30D8-9C3D-402F32EBF589}"/>
              </a:ext>
            </a:extLst>
          </p:cNvPr>
          <p:cNvSpPr/>
          <p:nvPr/>
        </p:nvSpPr>
        <p:spPr>
          <a:xfrm>
            <a:off x="6547941" y="5751021"/>
            <a:ext cx="703421" cy="30480"/>
          </a:xfrm>
          <a:prstGeom prst="roundRect">
            <a:avLst>
              <a:gd name="adj" fmla="val 323118"/>
            </a:avLst>
          </a:prstGeom>
          <a:solidFill>
            <a:srgbClr val="194A99"/>
          </a:solidFill>
          <a:ln/>
        </p:spPr>
        <p:txBody>
          <a:bodyPr/>
          <a:lstStyle/>
          <a:p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0" name="Shape 6">
            <a:extLst>
              <a:ext uri="{FF2B5EF4-FFF2-40B4-BE49-F238E27FC236}">
                <a16:creationId xmlns:a16="http://schemas.microsoft.com/office/drawing/2014/main" id="{9B34D3C0-2B53-9477-A896-7FDF3D1E7A91}"/>
              </a:ext>
            </a:extLst>
          </p:cNvPr>
          <p:cNvSpPr/>
          <p:nvPr/>
        </p:nvSpPr>
        <p:spPr>
          <a:xfrm>
            <a:off x="879039" y="6990636"/>
            <a:ext cx="12902803" cy="828913"/>
          </a:xfrm>
          <a:prstGeom prst="roundRect">
            <a:avLst>
              <a:gd name="adj" fmla="val 8755"/>
            </a:avLst>
          </a:prstGeom>
          <a:solidFill>
            <a:srgbClr val="001D4D"/>
          </a:solidFill>
          <a:ln/>
        </p:spPr>
        <p:txBody>
          <a:bodyPr/>
          <a:lstStyle/>
          <a:p>
            <a:endParaRPr lang="ru-RU" sz="20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" name="Text 0"/>
          <p:cNvSpPr/>
          <p:nvPr/>
        </p:nvSpPr>
        <p:spPr>
          <a:xfrm>
            <a:off x="863797" y="489252"/>
            <a:ext cx="12902803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750"/>
              </a:lnSpc>
            </a:pPr>
            <a:r>
              <a:rPr lang="ru-RU" sz="48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Roadmap: от</a:t>
            </a:r>
            <a:r>
              <a:rPr lang="en-US" sz="48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ru-RU" sz="48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идеи</a:t>
            </a:r>
            <a:r>
              <a:rPr lang="en-US" sz="48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ru-RU" sz="4800" noProof="1">
                <a:solidFill>
                  <a:srgbClr val="F5F0F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до MVP</a:t>
            </a:r>
            <a:endParaRPr lang="ru-RU" sz="4800" noProof="1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299959" y="1667495"/>
            <a:ext cx="45719" cy="4298931"/>
          </a:xfrm>
          <a:prstGeom prst="roundRect">
            <a:avLst>
              <a:gd name="adj" fmla="val 323118"/>
            </a:avLst>
          </a:prstGeom>
          <a:solidFill>
            <a:srgbClr val="194A99"/>
          </a:solidFill>
          <a:ln/>
        </p:spPr>
        <p:txBody>
          <a:bodyPr/>
          <a:lstStyle/>
          <a:p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378476" y="1915978"/>
            <a:ext cx="703421" cy="30480"/>
          </a:xfrm>
          <a:prstGeom prst="roundRect">
            <a:avLst>
              <a:gd name="adj" fmla="val 323118"/>
            </a:avLst>
          </a:prstGeom>
          <a:solidFill>
            <a:srgbClr val="194A99"/>
          </a:solidFill>
          <a:ln/>
        </p:spPr>
        <p:txBody>
          <a:bodyPr/>
          <a:lstStyle/>
          <a:p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051417" y="1667495"/>
            <a:ext cx="527566" cy="527566"/>
          </a:xfrm>
          <a:prstGeom prst="roundRect">
            <a:avLst>
              <a:gd name="adj" fmla="val 18668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139285" y="1711429"/>
            <a:ext cx="351711" cy="4395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1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3211711" y="1748100"/>
            <a:ext cx="2931081" cy="36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Этап 1 · Месяц 1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59" y="2248043"/>
            <a:ext cx="6112329" cy="7312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Проектирование архитектуры системы и UX-макетов интерфейса.</a:t>
            </a:r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563743" y="2829664"/>
            <a:ext cx="703421" cy="30480"/>
          </a:xfrm>
          <a:prstGeom prst="roundRect">
            <a:avLst>
              <a:gd name="adj" fmla="val 323118"/>
            </a:avLst>
          </a:prstGeom>
          <a:solidFill>
            <a:srgbClr val="194A99"/>
          </a:solidFill>
          <a:ln/>
        </p:spPr>
        <p:txBody>
          <a:bodyPr/>
          <a:lstStyle/>
          <a:p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066657" y="2581181"/>
            <a:ext cx="527566" cy="527566"/>
          </a:xfrm>
          <a:prstGeom prst="roundRect">
            <a:avLst>
              <a:gd name="adj" fmla="val 18668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154525" y="2625115"/>
            <a:ext cx="351711" cy="4395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2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487608" y="2361949"/>
            <a:ext cx="3064669" cy="36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Этап 2 · Месяцы 2–11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487608" y="2844904"/>
            <a:ext cx="5278993" cy="759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Разработка игрового движка, внедрение DDA</a:t>
            </a:r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414212" y="3929946"/>
            <a:ext cx="703421" cy="30480"/>
          </a:xfrm>
          <a:prstGeom prst="roundRect">
            <a:avLst>
              <a:gd name="adj" fmla="val 323118"/>
            </a:avLst>
          </a:prstGeom>
          <a:solidFill>
            <a:srgbClr val="194A99"/>
          </a:solidFill>
          <a:ln/>
        </p:spPr>
        <p:txBody>
          <a:bodyPr/>
          <a:lstStyle/>
          <a:p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087153" y="3681462"/>
            <a:ext cx="527566" cy="527566"/>
          </a:xfrm>
          <a:prstGeom prst="roundRect">
            <a:avLst>
              <a:gd name="adj" fmla="val 18668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175021" y="3725396"/>
            <a:ext cx="351711" cy="4395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3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263624" y="5577559"/>
            <a:ext cx="3243024" cy="36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Перспектива 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22780" y="6061244"/>
            <a:ext cx="12918044" cy="9097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Интеграция AI-тьюторов, масштабирование и добавление новых направлений обучения.</a:t>
            </a:r>
            <a:endParaRPr lang="ru-RU" sz="24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909519" y="6990636"/>
            <a:ext cx="12841842" cy="8289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850"/>
              </a:lnSpc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Дальнейшая реализация проекта в рамках программы «Старт».</a:t>
            </a:r>
          </a:p>
        </p:txBody>
      </p:sp>
      <p:sp>
        <p:nvSpPr>
          <p:cNvPr id="21" name="Shape 13">
            <a:extLst>
              <a:ext uri="{FF2B5EF4-FFF2-40B4-BE49-F238E27FC236}">
                <a16:creationId xmlns:a16="http://schemas.microsoft.com/office/drawing/2014/main" id="{BB0E692C-4D6A-173C-4CDC-0058B160F212}"/>
              </a:ext>
            </a:extLst>
          </p:cNvPr>
          <p:cNvSpPr/>
          <p:nvPr/>
        </p:nvSpPr>
        <p:spPr>
          <a:xfrm>
            <a:off x="7066657" y="5438860"/>
            <a:ext cx="527566" cy="527566"/>
          </a:xfrm>
          <a:prstGeom prst="roundRect">
            <a:avLst>
              <a:gd name="adj" fmla="val 18668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2" name="Text 14">
            <a:extLst>
              <a:ext uri="{FF2B5EF4-FFF2-40B4-BE49-F238E27FC236}">
                <a16:creationId xmlns:a16="http://schemas.microsoft.com/office/drawing/2014/main" id="{C6106C50-1C09-A7AC-1AD5-D1F1C51180ED}"/>
              </a:ext>
            </a:extLst>
          </p:cNvPr>
          <p:cNvSpPr/>
          <p:nvPr/>
        </p:nvSpPr>
        <p:spPr>
          <a:xfrm>
            <a:off x="7154525" y="5482794"/>
            <a:ext cx="351711" cy="4395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5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9EAC8C81-B83E-F21F-B209-386F2026806A}"/>
              </a:ext>
            </a:extLst>
          </p:cNvPr>
          <p:cNvSpPr/>
          <p:nvPr/>
        </p:nvSpPr>
        <p:spPr>
          <a:xfrm>
            <a:off x="2035837" y="3513785"/>
            <a:ext cx="4396532" cy="36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Этап 3 · Месяцы 5-7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5" name="Shape 12">
            <a:extLst>
              <a:ext uri="{FF2B5EF4-FFF2-40B4-BE49-F238E27FC236}">
                <a16:creationId xmlns:a16="http://schemas.microsoft.com/office/drawing/2014/main" id="{695C56C0-85E1-BBB2-FD29-4BEF0C096D31}"/>
              </a:ext>
            </a:extLst>
          </p:cNvPr>
          <p:cNvSpPr/>
          <p:nvPr/>
        </p:nvSpPr>
        <p:spPr>
          <a:xfrm>
            <a:off x="7558484" y="4866624"/>
            <a:ext cx="703421" cy="30480"/>
          </a:xfrm>
          <a:prstGeom prst="roundRect">
            <a:avLst>
              <a:gd name="adj" fmla="val 323118"/>
            </a:avLst>
          </a:prstGeom>
          <a:solidFill>
            <a:srgbClr val="194A99"/>
          </a:solidFill>
          <a:ln/>
        </p:spPr>
        <p:txBody>
          <a:bodyPr/>
          <a:lstStyle/>
          <a:p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6" name="Shape 13">
            <a:extLst>
              <a:ext uri="{FF2B5EF4-FFF2-40B4-BE49-F238E27FC236}">
                <a16:creationId xmlns:a16="http://schemas.microsoft.com/office/drawing/2014/main" id="{F3D98C16-177B-6996-DFDB-D30A68104FA6}"/>
              </a:ext>
            </a:extLst>
          </p:cNvPr>
          <p:cNvSpPr/>
          <p:nvPr/>
        </p:nvSpPr>
        <p:spPr>
          <a:xfrm>
            <a:off x="7067746" y="4633380"/>
            <a:ext cx="527566" cy="527566"/>
          </a:xfrm>
          <a:prstGeom prst="roundRect">
            <a:avLst>
              <a:gd name="adj" fmla="val 18668"/>
            </a:avLst>
          </a:prstGeom>
          <a:solidFill>
            <a:srgbClr val="003180"/>
          </a:solidFill>
          <a:ln w="7620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7" name="Text 14">
            <a:extLst>
              <a:ext uri="{FF2B5EF4-FFF2-40B4-BE49-F238E27FC236}">
                <a16:creationId xmlns:a16="http://schemas.microsoft.com/office/drawing/2014/main" id="{AE9A03AC-EDBB-82B4-5F10-C8AAA90FA201}"/>
              </a:ext>
            </a:extLst>
          </p:cNvPr>
          <p:cNvSpPr/>
          <p:nvPr/>
        </p:nvSpPr>
        <p:spPr>
          <a:xfrm>
            <a:off x="7155614" y="4677314"/>
            <a:ext cx="351711" cy="4395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4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8" name="Text 10">
            <a:extLst>
              <a:ext uri="{FF2B5EF4-FFF2-40B4-BE49-F238E27FC236}">
                <a16:creationId xmlns:a16="http://schemas.microsoft.com/office/drawing/2014/main" id="{BDAC59F9-2F85-385A-4AFF-8DD92DB93E23}"/>
              </a:ext>
            </a:extLst>
          </p:cNvPr>
          <p:cNvSpPr/>
          <p:nvPr/>
        </p:nvSpPr>
        <p:spPr>
          <a:xfrm>
            <a:off x="8370373" y="4322505"/>
            <a:ext cx="3064669" cy="36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Этап </a:t>
            </a:r>
            <a:r>
              <a:rPr lang="en-US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4</a:t>
            </a:r>
            <a:r>
              <a:rPr lang="ru-RU" sz="28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 · Месяцы 11-12</a:t>
            </a:r>
            <a:endParaRPr lang="ru-RU" sz="2800" noProof="1"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74FFDF9-524B-A7AC-9240-F246641B5F0E}"/>
              </a:ext>
            </a:extLst>
          </p:cNvPr>
          <p:cNvSpPr txBox="1"/>
          <p:nvPr/>
        </p:nvSpPr>
        <p:spPr>
          <a:xfrm>
            <a:off x="8370373" y="4656280"/>
            <a:ext cx="5787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noProof="1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Пилотный запуск на тестовой группе студентов.</a:t>
            </a:r>
            <a:endParaRPr lang="ru-RU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9E2DE7-A05F-C97F-725B-AAACD30AEA12}"/>
              </a:ext>
            </a:extLst>
          </p:cNvPr>
          <p:cNvSpPr txBox="1"/>
          <p:nvPr/>
        </p:nvSpPr>
        <p:spPr>
          <a:xfrm>
            <a:off x="365759" y="3915334"/>
            <a:ext cx="6112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E2E6E9"/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Интеграция модулей первого прототипа: программирование, менеджмент, лидерство.</a:t>
            </a:r>
          </a:p>
          <a:p>
            <a:pPr algn="r"/>
            <a:endParaRPr lang="ru-RU" sz="2400" dirty="0">
              <a:solidFill>
                <a:srgbClr val="E2E6E9"/>
              </a:solidFill>
              <a:latin typeface="Cascadia Code Light" panose="020B0609020000020004" pitchFamily="49" charset="0"/>
              <a:ea typeface="Cascadia Code Light" panose="020B0609020000020004" pitchFamily="49" charset="0"/>
              <a:cs typeface="Cascadia Code Light" panose="020B0609020000020004" pitchFamily="49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2722</TotalTime>
  <Words>2027</Words>
  <Application>Microsoft Office PowerPoint</Application>
  <PresentationFormat>Произвольный</PresentationFormat>
  <Paragraphs>221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Cascadia Code Light</vt:lpstr>
      <vt:lpstr>Yu Gothic UI</vt:lpstr>
      <vt:lpstr>Cascadia Code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혼자서 놀기flawless_s</dc:creator>
  <cp:lastModifiedBy>flawless_s 혼자서 놀기</cp:lastModifiedBy>
  <cp:revision>49</cp:revision>
  <dcterms:created xsi:type="dcterms:W3CDTF">2026-03-06T14:00:50Z</dcterms:created>
  <dcterms:modified xsi:type="dcterms:W3CDTF">2026-06-05T08:53:42Z</dcterms:modified>
</cp:coreProperties>
</file>