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0F0"/>
    <a:srgbClr val="091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7386" autoAdjust="0"/>
  </p:normalViewPr>
  <p:slideViewPr>
    <p:cSldViewPr snapToGrid="0" snapToObjects="1">
      <p:cViewPr varScale="1">
        <p:scale>
          <a:sx n="130" d="100"/>
          <a:sy n="130" d="100"/>
        </p:scale>
        <p:origin x="46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bg>
      <p:bgPr>
        <a:solidFill>
          <a:srgbClr val="09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0">
            <a:extLst>
              <a:ext uri="{FF2B5EF4-FFF2-40B4-BE49-F238E27FC236}">
                <a16:creationId xmlns:a16="http://schemas.microsoft.com/office/drawing/2014/main" id="{2ABC5B63-4A8A-8690-9BFE-FDE5225A5EB8}"/>
              </a:ext>
            </a:extLst>
          </p:cNvPr>
          <p:cNvSpPr/>
          <p:nvPr/>
        </p:nvSpPr>
        <p:spPr>
          <a:xfrm>
            <a:off x="162234" y="208615"/>
            <a:ext cx="3786030" cy="463868"/>
          </a:xfrm>
          <a:prstGeom prst="roundRect">
            <a:avLst>
              <a:gd name="adj" fmla="val 17879"/>
            </a:avLst>
          </a:prstGeom>
          <a:solidFill>
            <a:srgbClr val="001D4D"/>
          </a:solidFill>
          <a:ln/>
        </p:spPr>
        <p:txBody>
          <a:bodyPr/>
          <a:lstStyle/>
          <a:p>
            <a:endParaRPr lang="ru-RU" noProof="1"/>
          </a:p>
        </p:txBody>
      </p:sp>
      <p:sp>
        <p:nvSpPr>
          <p:cNvPr id="2" name="Shape 0"/>
          <p:cNvSpPr/>
          <p:nvPr/>
        </p:nvSpPr>
        <p:spPr>
          <a:xfrm>
            <a:off x="10840065" y="208615"/>
            <a:ext cx="3482865" cy="463868"/>
          </a:xfrm>
          <a:prstGeom prst="roundRect">
            <a:avLst>
              <a:gd name="adj" fmla="val 17879"/>
            </a:avLst>
          </a:prstGeom>
          <a:solidFill>
            <a:srgbClr val="001D4D"/>
          </a:solidFill>
          <a:ln/>
        </p:spPr>
        <p:txBody>
          <a:bodyPr/>
          <a:lstStyle/>
          <a:p>
            <a:endParaRPr lang="ru-RU" noProof="1"/>
          </a:p>
        </p:txBody>
      </p:sp>
      <p:sp>
        <p:nvSpPr>
          <p:cNvPr id="3" name="Text 1"/>
          <p:cNvSpPr/>
          <p:nvPr/>
        </p:nvSpPr>
        <p:spPr>
          <a:xfrm>
            <a:off x="10840065" y="241595"/>
            <a:ext cx="3482864" cy="400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ВОРОНЕЖСКАЯ ОБЛАСТЬ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71287" y="3399502"/>
            <a:ext cx="13687825" cy="2133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4400" noProof="1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Создание геймифицированной платформы GameLearn для повышения эффективности обучения на основе алгоритмов адаптивной сложности</a:t>
            </a:r>
            <a:endParaRPr lang="ru-RU" sz="4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71287" y="5637221"/>
            <a:ext cx="13687825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ru-RU" sz="24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Превращаем скучное обучение в RPG-приключение, которое студенты хотят проходить.</a:t>
            </a:r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077632" y="6912518"/>
            <a:ext cx="5245298" cy="675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ru-RU" sz="28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Кириллова Ксения Владимировна</a:t>
            </a:r>
            <a:endParaRPr lang="ru-RU" sz="2000" noProof="1">
              <a:solidFill>
                <a:srgbClr val="E2E6E9"/>
              </a:solidFill>
              <a:latin typeface="Times New Roman" panose="02020603050405020304" pitchFamily="18" charset="0"/>
              <a:ea typeface="Merriweather" pitchFamily="34" charset="-122"/>
              <a:cs typeface="Times New Roman" panose="02020603050405020304" pitchFamily="18" charset="0"/>
            </a:endParaRPr>
          </a:p>
          <a:p>
            <a:pPr marL="0" indent="0" algn="r">
              <a:lnSpc>
                <a:spcPts val="24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Основатель / Лид-разработчик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D58E1-EF7D-F4C6-B30E-B5681D939DBF}"/>
              </a:ext>
            </a:extLst>
          </p:cNvPr>
          <p:cNvSpPr txBox="1"/>
          <p:nvPr/>
        </p:nvSpPr>
        <p:spPr>
          <a:xfrm>
            <a:off x="162234" y="217421"/>
            <a:ext cx="378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noProof="1">
                <a:solidFill>
                  <a:srgbClr val="F5F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конкурс №СтС-611614 </a:t>
            </a: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F25A8DD2-0558-469C-02FB-10DA31CDC9FE}"/>
              </a:ext>
            </a:extLst>
          </p:cNvPr>
          <p:cNvSpPr/>
          <p:nvPr/>
        </p:nvSpPr>
        <p:spPr>
          <a:xfrm rot="5400000">
            <a:off x="7269479" y="-1265639"/>
            <a:ext cx="91440" cy="13687824"/>
          </a:xfrm>
          <a:prstGeom prst="roundRect">
            <a:avLst>
              <a:gd name="adj" fmla="val 44792"/>
            </a:avLst>
          </a:prstGeom>
          <a:solidFill>
            <a:srgbClr val="609DFF"/>
          </a:solidFill>
          <a:ln/>
        </p:spPr>
        <p:txBody>
          <a:bodyPr/>
          <a:lstStyle/>
          <a:p>
            <a:endParaRPr lang="ru-RU" noProof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bg>
      <p:bgPr>
        <a:solidFill>
          <a:srgbClr val="09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6">
            <a:extLst>
              <a:ext uri="{FF2B5EF4-FFF2-40B4-BE49-F238E27FC236}">
                <a16:creationId xmlns:a16="http://schemas.microsoft.com/office/drawing/2014/main" id="{5CED084C-123B-B50D-9A1A-0BE3295E5CDB}"/>
              </a:ext>
            </a:extLst>
          </p:cNvPr>
          <p:cNvSpPr/>
          <p:nvPr/>
        </p:nvSpPr>
        <p:spPr>
          <a:xfrm>
            <a:off x="6365439" y="6803945"/>
            <a:ext cx="7416403" cy="828913"/>
          </a:xfrm>
          <a:prstGeom prst="roundRect">
            <a:avLst>
              <a:gd name="adj" fmla="val 8755"/>
            </a:avLst>
          </a:prstGeom>
          <a:solidFill>
            <a:srgbClr val="001D4D"/>
          </a:solidFill>
          <a:ln/>
        </p:spPr>
        <p:txBody>
          <a:bodyPr/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952500"/>
            <a:ext cx="7416403" cy="18509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00" dirty="0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Проблема: образование проигрывает войну за внимание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350198" y="3040380"/>
            <a:ext cx="3629263" cy="1666280"/>
          </a:xfrm>
          <a:prstGeom prst="roundRect">
            <a:avLst>
              <a:gd name="adj" fmla="val 497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555224" y="3245406"/>
            <a:ext cx="2543056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609DFF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48%</a:t>
            </a:r>
            <a:r>
              <a:rPr lang="en-US" sz="24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 бросают курсы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55224" y="3648670"/>
            <a:ext cx="3219212" cy="852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Больше половины слушателей не доходят до финала даже платных программ.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37338" y="3040380"/>
            <a:ext cx="3629263" cy="1666280"/>
          </a:xfrm>
          <a:prstGeom prst="roundRect">
            <a:avLst>
              <a:gd name="adj" fmla="val 497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342364" y="3245406"/>
            <a:ext cx="2657118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609DFF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60%</a:t>
            </a:r>
            <a:r>
              <a:rPr lang="en-US" sz="24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 теряют интерес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342364" y="3648670"/>
            <a:ext cx="3219212" cy="852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Интерес к курсу угасает в первые 2 недели — ещё до получения реальных навыков.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350198" y="4864537"/>
            <a:ext cx="7416403" cy="1666280"/>
          </a:xfrm>
          <a:prstGeom prst="roundRect">
            <a:avLst>
              <a:gd name="adj" fmla="val 497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Text 8"/>
          <p:cNvSpPr/>
          <p:nvPr/>
        </p:nvSpPr>
        <p:spPr>
          <a:xfrm>
            <a:off x="6555224" y="5069562"/>
            <a:ext cx="2468285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15 минут до отказа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555224" y="5472827"/>
            <a:ext cx="7006352" cy="852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Мозг молодёжи 18–30 лет адаптирован к мгновенному дофамину игр. Статичный Stepik/Moodle проигрывает за внимание уже через 15 минут.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50198" y="6934081"/>
            <a:ext cx="7416403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Итог: бизнес теряет деньги на неэффективном обучении сотрудников, а знания так и не закрепляются.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bg>
      <p:bgPr>
        <a:solidFill>
          <a:srgbClr val="09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28961" y="262175"/>
            <a:ext cx="4400278" cy="770524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40937" y="760809"/>
            <a:ext cx="8308559" cy="1311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ru-RU" sz="4800" noProof="1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Решение: обучение как </a:t>
            </a:r>
            <a:endParaRPr lang="en-US" sz="4800" noProof="1">
              <a:solidFill>
                <a:srgbClr val="F5F0F0"/>
              </a:solidFill>
              <a:latin typeface="Times New Roman" panose="02020603050405020304" pitchFamily="18" charset="0"/>
              <a:ea typeface="Merriweather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5150"/>
              </a:lnSpc>
              <a:buNone/>
            </a:pPr>
            <a:r>
              <a:rPr lang="ru-RU" sz="4800" noProof="1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RPG-приключение</a:t>
            </a:r>
            <a:endParaRPr lang="ru-RU" sz="4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863797" y="2339340"/>
            <a:ext cx="8285699" cy="3881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ru-RU" sz="28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SaaS-надстройка на Python/Flask</a:t>
            </a:r>
            <a:endParaRPr lang="ru-RU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63798" y="2928104"/>
            <a:ext cx="8230782" cy="1552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ru-RU" sz="28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Студент не «заставляет» себя учиться, а «проходит квест». Вместо сухих баллов — опыт (XP), уровни и артефакты, создающие здоровый дофаминовый цикл.</a:t>
            </a:r>
            <a:endParaRPr lang="ru-RU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863798" y="4681298"/>
            <a:ext cx="2353270" cy="2787491"/>
          </a:xfrm>
          <a:prstGeom prst="roundRect">
            <a:avLst>
              <a:gd name="adj" fmla="val 4663"/>
            </a:avLst>
          </a:prstGeom>
          <a:solidFill>
            <a:srgbClr val="09151A">
              <a:alpha val="95000"/>
            </a:srgbClr>
          </a:solidFill>
          <a:ln w="2286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840938" y="4681298"/>
            <a:ext cx="91440" cy="2808623"/>
          </a:xfrm>
          <a:prstGeom prst="roundRect">
            <a:avLst>
              <a:gd name="adj" fmla="val 96368"/>
            </a:avLst>
          </a:prstGeom>
          <a:solidFill>
            <a:srgbClr val="609DFF"/>
          </a:solidFill>
          <a:ln/>
        </p:spPr>
        <p:txBody>
          <a:bodyPr/>
          <a:lstStyle/>
          <a:p>
            <a:endParaRPr lang="ru-RU" noProof="1"/>
          </a:p>
        </p:txBody>
      </p:sp>
      <p:sp>
        <p:nvSpPr>
          <p:cNvPr id="9" name="Text 5"/>
          <p:cNvSpPr/>
          <p:nvPr/>
        </p:nvSpPr>
        <p:spPr>
          <a:xfrm>
            <a:off x="1165027" y="4913948"/>
            <a:ext cx="1819394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ru-RU" sz="2400" noProof="1">
                <a:solidFill>
                  <a:srgbClr val="00000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❤️</a:t>
            </a:r>
            <a:r>
              <a:rPr lang="ru-RU" sz="24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 Система «жизней»</a:t>
            </a:r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165027" y="5809776"/>
            <a:ext cx="1819394" cy="148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Ошибки стоят жизней — это создаёт ставку и азарт.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3395305" y="4681299"/>
            <a:ext cx="2636032" cy="2769458"/>
          </a:xfrm>
          <a:prstGeom prst="roundRect">
            <a:avLst>
              <a:gd name="adj" fmla="val 4663"/>
            </a:avLst>
          </a:prstGeom>
          <a:solidFill>
            <a:srgbClr val="09151A">
              <a:alpha val="95000"/>
            </a:srgbClr>
          </a:solidFill>
          <a:ln w="2286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 sz="1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3372445" y="4681298"/>
            <a:ext cx="91440" cy="2790455"/>
          </a:xfrm>
          <a:prstGeom prst="roundRect">
            <a:avLst>
              <a:gd name="adj" fmla="val 96368"/>
            </a:avLst>
          </a:prstGeom>
          <a:solidFill>
            <a:srgbClr val="609DFF"/>
          </a:solidFill>
          <a:ln/>
        </p:spPr>
        <p:txBody>
          <a:bodyPr/>
          <a:lstStyle/>
          <a:p>
            <a:endParaRPr lang="ru-RU" noProof="1"/>
          </a:p>
        </p:txBody>
      </p:sp>
      <p:sp>
        <p:nvSpPr>
          <p:cNvPr id="13" name="Text 9"/>
          <p:cNvSpPr/>
          <p:nvPr/>
        </p:nvSpPr>
        <p:spPr>
          <a:xfrm>
            <a:off x="3696533" y="4913948"/>
            <a:ext cx="2103078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ru-RU" sz="2400" noProof="1">
                <a:solidFill>
                  <a:srgbClr val="00000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⚔️</a:t>
            </a:r>
            <a:r>
              <a:rPr lang="ru-RU" sz="24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 Уровни и опыт (XP)</a:t>
            </a:r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3696532" y="5777746"/>
            <a:ext cx="2103079" cy="1515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Прогресс виден, осязаем и вызывает выброс дофамина.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6194481" y="4663477"/>
            <a:ext cx="2955016" cy="2805313"/>
          </a:xfrm>
          <a:prstGeom prst="roundRect">
            <a:avLst>
              <a:gd name="adj" fmla="val 4663"/>
            </a:avLst>
          </a:prstGeom>
          <a:solidFill>
            <a:srgbClr val="09151A">
              <a:alpha val="95000"/>
            </a:srgbClr>
          </a:solidFill>
          <a:ln w="2286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 sz="1200" noProof="1"/>
          </a:p>
        </p:txBody>
      </p:sp>
      <p:sp>
        <p:nvSpPr>
          <p:cNvPr id="16" name="Shape 12"/>
          <p:cNvSpPr/>
          <p:nvPr/>
        </p:nvSpPr>
        <p:spPr>
          <a:xfrm>
            <a:off x="6171622" y="4681298"/>
            <a:ext cx="91440" cy="2790455"/>
          </a:xfrm>
          <a:prstGeom prst="roundRect">
            <a:avLst>
              <a:gd name="adj" fmla="val 96368"/>
            </a:avLst>
          </a:prstGeom>
          <a:solidFill>
            <a:srgbClr val="609DFF"/>
          </a:solidFill>
          <a:ln/>
        </p:spPr>
        <p:txBody>
          <a:bodyPr/>
          <a:lstStyle/>
          <a:p>
            <a:endParaRPr lang="ru-RU" noProof="1"/>
          </a:p>
        </p:txBody>
      </p:sp>
      <p:sp>
        <p:nvSpPr>
          <p:cNvPr id="17" name="Text 13"/>
          <p:cNvSpPr/>
          <p:nvPr/>
        </p:nvSpPr>
        <p:spPr>
          <a:xfrm>
            <a:off x="6348430" y="4913948"/>
            <a:ext cx="2746150" cy="990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ru-RU" sz="2400" noProof="1">
                <a:solidFill>
                  <a:srgbClr val="00000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🏆</a:t>
            </a:r>
            <a:r>
              <a:rPr lang="ru-RU" sz="24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Психологический допинг</a:t>
            </a:r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6576286" y="5904905"/>
            <a:ext cx="2201201" cy="13881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«Надо пройти» превращается в «хочу пройти».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bg>
      <p:bgPr>
        <a:solidFill>
          <a:srgbClr val="09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694" y="980242"/>
            <a:ext cx="9414680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ru-RU" sz="4800" noProof="1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Технология и новизна</a:t>
            </a:r>
            <a:endParaRPr lang="ru-RU" sz="4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79693" y="2269808"/>
            <a:ext cx="9414681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ru-RU" sz="2800" noProof="1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Ключевая инновация: алгоритм DDA</a:t>
            </a:r>
            <a:endParaRPr lang="ru-RU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79694" y="3200697"/>
            <a:ext cx="9414680" cy="18282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850"/>
              </a:lnSpc>
            </a:pPr>
            <a:r>
              <a:rPr lang="ru-RU" sz="24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Dynamic Difficulty Adjustment — система в реальном времени анализирует темп и успехи студента, автоматически подстраивая сложность заданий. </a:t>
            </a:r>
          </a:p>
          <a:p>
            <a:pPr algn="just">
              <a:lnSpc>
                <a:spcPts val="2850"/>
              </a:lnSpc>
            </a:pPr>
            <a:r>
              <a:rPr lang="ru-RU" sz="24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Слишком легко? — Уровень растёт. </a:t>
            </a:r>
          </a:p>
          <a:p>
            <a:pPr algn="just">
              <a:lnSpc>
                <a:spcPts val="2850"/>
              </a:lnSpc>
            </a:pPr>
            <a:r>
              <a:rPr lang="ru-RU" sz="24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Застрял? — Система помогает — без демотивации.</a:t>
            </a:r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79694" y="5974567"/>
            <a:ext cx="9414680" cy="1032387"/>
          </a:xfrm>
          <a:prstGeom prst="roundRect">
            <a:avLst>
              <a:gd name="adj" fmla="val 4778"/>
            </a:avLst>
          </a:prstGeom>
          <a:solidFill>
            <a:srgbClr val="001D4D"/>
          </a:solidFill>
          <a:ln/>
        </p:spPr>
        <p:txBody>
          <a:bodyPr/>
          <a:lstStyle/>
          <a:p>
            <a:endParaRPr lang="ru-RU" noProof="1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29" y="6183653"/>
            <a:ext cx="293013" cy="23443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41575" y="6117931"/>
            <a:ext cx="8372580" cy="1462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000" noProof="1">
                <a:solidFill>
                  <a:srgbClr val="FFFFFF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Результат: каждый студент получает персональный образовательный маршрут — без ручной настройки со стороны преподавателя.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11060545" y="653050"/>
            <a:ext cx="3038713" cy="3228857"/>
          </a:xfrm>
          <a:prstGeom prst="roundRect">
            <a:avLst>
              <a:gd name="adj" fmla="val 324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 noProof="1"/>
          </a:p>
        </p:txBody>
      </p:sp>
      <p:sp>
        <p:nvSpPr>
          <p:cNvPr id="9" name="Text 6"/>
          <p:cNvSpPr/>
          <p:nvPr/>
        </p:nvSpPr>
        <p:spPr>
          <a:xfrm>
            <a:off x="11302599" y="895104"/>
            <a:ext cx="2554605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ru-RU" sz="28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Python / Flask</a:t>
            </a:r>
            <a:endParaRPr lang="ru-RU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302599" y="1484106"/>
            <a:ext cx="2554605" cy="23978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8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Импортозамещение, высокая безопасность данных, соответствие требованиям российского законодательства.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1076442" y="4347693"/>
            <a:ext cx="3038713" cy="2986803"/>
          </a:xfrm>
          <a:prstGeom prst="roundRect">
            <a:avLst>
              <a:gd name="adj" fmla="val 324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 noProof="1"/>
          </a:p>
        </p:txBody>
      </p:sp>
      <p:sp>
        <p:nvSpPr>
          <p:cNvPr id="12" name="Text 9"/>
          <p:cNvSpPr/>
          <p:nvPr/>
        </p:nvSpPr>
        <p:spPr>
          <a:xfrm>
            <a:off x="11318496" y="4589747"/>
            <a:ext cx="2554605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ru-RU" sz="28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Что имеем</a:t>
            </a:r>
            <a:endParaRPr lang="ru-RU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1318496" y="5178749"/>
            <a:ext cx="2554605" cy="2155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8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Разработан функциональный прототип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bg>
      <p:bgPr>
        <a:solidFill>
          <a:srgbClr val="09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">
            <a:extLst>
              <a:ext uri="{FF2B5EF4-FFF2-40B4-BE49-F238E27FC236}">
                <a16:creationId xmlns:a16="http://schemas.microsoft.com/office/drawing/2014/main" id="{EEA7340B-8D3E-E0BC-9AEE-358539C0C5F9}"/>
              </a:ext>
            </a:extLst>
          </p:cNvPr>
          <p:cNvSpPr/>
          <p:nvPr/>
        </p:nvSpPr>
        <p:spPr>
          <a:xfrm>
            <a:off x="879039" y="6990636"/>
            <a:ext cx="12902803" cy="828913"/>
          </a:xfrm>
          <a:prstGeom prst="roundRect">
            <a:avLst>
              <a:gd name="adj" fmla="val 8755"/>
            </a:avLst>
          </a:prstGeom>
          <a:solidFill>
            <a:srgbClr val="001D4D"/>
          </a:solidFill>
          <a:ln/>
        </p:spPr>
        <p:txBody>
          <a:bodyPr/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0"/>
          <p:cNvSpPr/>
          <p:nvPr/>
        </p:nvSpPr>
        <p:spPr>
          <a:xfrm>
            <a:off x="863798" y="820698"/>
            <a:ext cx="12902684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400" dirty="0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Рынок: огромный и растущий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964" y="1946196"/>
            <a:ext cx="2602825" cy="2602825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1854160" y="3030617"/>
            <a:ext cx="2134314" cy="433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4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154 млрд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455896" y="4830247"/>
            <a:ext cx="2931081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Рынок EdTech РФ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3798" y="5330190"/>
            <a:ext cx="4115276" cy="10969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Объём в 2025 году — и продолжает расти двузначными темпами.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47924" y="3030617"/>
            <a:ext cx="2134314" cy="433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4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0,5%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728" y="1946196"/>
            <a:ext cx="2602825" cy="26028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49541" y="4830247"/>
            <a:ext cx="2931081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Целевая доля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57443" y="5330190"/>
            <a:ext cx="4115395" cy="10969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Даже небольшая доля профильного сегмента даёт ощутимый результат.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372" y="1946196"/>
            <a:ext cx="2602825" cy="260282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0641568" y="3030617"/>
            <a:ext cx="2134314" cy="433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34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100 млн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842183" y="4830247"/>
            <a:ext cx="3733205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Потенциальная выручка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651206" y="5330190"/>
            <a:ext cx="4115276" cy="731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Руб./год при достижении целевой доли рынка B2B + вузы.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863798" y="7043261"/>
            <a:ext cx="12902803" cy="731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Целевые сегменты: B2B (корпоративное обучение, онлайн-школы) и вузы — наиболее мотивированные покупатели геймифицированных решений.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bg>
      <p:bgPr>
        <a:solidFill>
          <a:srgbClr val="09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877967"/>
            <a:ext cx="12895183" cy="694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ru-RU" sz="4800" noProof="1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Конкурентное преимущество</a:t>
            </a:r>
            <a:endParaRPr lang="ru-RU" sz="4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63798" y="1972032"/>
            <a:ext cx="12902803" cy="5379601"/>
          </a:xfrm>
          <a:prstGeom prst="roundRect">
            <a:avLst>
              <a:gd name="adj" fmla="val 173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 anchor="ctr"/>
          <a:lstStyle/>
          <a:p>
            <a:pPr algn="ctr"/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871418" y="1979652"/>
            <a:ext cx="12887563" cy="59269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 anchor="ctr"/>
          <a:lstStyle/>
          <a:p>
            <a:pPr algn="ctr"/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93708" y="2107168"/>
            <a:ext cx="2129552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ts val="2650"/>
              </a:lnSpc>
            </a:pPr>
            <a:r>
              <a:rPr lang="ru-RU" sz="2000" b="1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Решение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674983" y="2107168"/>
            <a:ext cx="2125742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b="1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Геймификация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252448" y="2107168"/>
            <a:ext cx="2125742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b="1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Универсальность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829913" y="2107168"/>
            <a:ext cx="2125742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b="1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Стоимость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407378" y="2107168"/>
            <a:ext cx="2129552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b="1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Риски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71418" y="2572345"/>
            <a:ext cx="12887563" cy="9303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 anchor="ctr"/>
          <a:lstStyle/>
          <a:p>
            <a:pPr algn="ctr"/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93708" y="2610443"/>
            <a:ext cx="2129552" cy="86177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>
              <a:lnSpc>
                <a:spcPts val="2650"/>
              </a:lnSpc>
              <a:buNone/>
            </a:pPr>
            <a:r>
              <a:rPr lang="ru-RU" sz="2000" noProof="1">
                <a:solidFill>
                  <a:srgbClr val="609DFF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GameLearn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674983" y="2587585"/>
            <a:ext cx="2125742" cy="9074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609DFF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Высокая </a:t>
            </a:r>
          </a:p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609DFF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(RPG + DDA)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252448" y="2579965"/>
            <a:ext cx="2125742" cy="91511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609DFF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Любой контент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829913" y="2587585"/>
            <a:ext cx="2125742" cy="91511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609DFF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990–3 000 руб/мес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1407378" y="2587585"/>
            <a:ext cx="2129552" cy="90749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609DFF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Нет (РФ-стек)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63798" y="3495080"/>
            <a:ext cx="12887563" cy="9303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 anchor="ctr"/>
          <a:lstStyle/>
          <a:p>
            <a:pPr algn="ctr"/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93708" y="3517940"/>
            <a:ext cx="2129552" cy="88463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Classcraft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667363" y="3517940"/>
            <a:ext cx="2125742" cy="88463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Высокая (RPG)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244828" y="3517940"/>
            <a:ext cx="2125742" cy="88463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Средняя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822293" y="3517940"/>
            <a:ext cx="2125742" cy="922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8 USD/мес </a:t>
            </a:r>
            <a:br>
              <a:rPr lang="en-US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</a:b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(~600 руб)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1399758" y="3517940"/>
            <a:ext cx="2129552" cy="88463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Иностранное ПО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871418" y="4433054"/>
            <a:ext cx="12887563" cy="9303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 anchor="ctr"/>
          <a:lstStyle/>
          <a:p>
            <a:pPr algn="ctr"/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093708" y="4463532"/>
            <a:ext cx="2129552" cy="86177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Stepik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3674983" y="4440674"/>
            <a:ext cx="2125742" cy="88463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Низкая (Бейджи)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252448" y="4433054"/>
            <a:ext cx="2125742" cy="8922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Высокая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8829913" y="4560570"/>
            <a:ext cx="2125742" cy="6753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2 900 руб/мес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1407378" y="4463532"/>
            <a:ext cx="2129552" cy="86177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ts val="2650"/>
              </a:lnSpc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Низкие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871418" y="5363408"/>
            <a:ext cx="12887563" cy="9303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 anchor="ctr"/>
          <a:lstStyle/>
          <a:p>
            <a:pPr algn="ctr"/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1093708" y="5393886"/>
            <a:ext cx="2129552" cy="89987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Duolingo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3674983" y="5490924"/>
            <a:ext cx="2125742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Высокая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6252448" y="5393886"/>
            <a:ext cx="2125742" cy="89225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Низкая (Языки)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8829913" y="5393886"/>
            <a:ext cx="2125742" cy="8998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12–30 USD/мес (~900–2 250 руб)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11407378" y="5401506"/>
            <a:ext cx="2129552" cy="88463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Высокие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871418" y="6293763"/>
            <a:ext cx="12887563" cy="105025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 anchor="ctr"/>
          <a:lstStyle/>
          <a:p>
            <a:pPr algn="ctr"/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1093708" y="6331861"/>
            <a:ext cx="2129552" cy="1019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Кастом (GameTrek)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3674983" y="6324241"/>
            <a:ext cx="2125742" cy="89987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Высокая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6252448" y="6293763"/>
            <a:ext cx="2125742" cy="93035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Под заказ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8829913" y="6331861"/>
            <a:ext cx="2125742" cy="89225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chemeClr val="bg1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Очень высокая</a:t>
            </a:r>
          </a:p>
          <a:p>
            <a:pPr marL="0" indent="0" algn="ctr">
              <a:lnSpc>
                <a:spcPts val="2650"/>
              </a:lnSpc>
              <a:buNone/>
            </a:pPr>
            <a:r>
              <a:rPr lang="ru-RU" sz="20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(индивидуально)</a:t>
            </a:r>
          </a:p>
        </p:txBody>
      </p:sp>
      <p:sp>
        <p:nvSpPr>
          <p:cNvPr id="40" name="Text 38"/>
          <p:cNvSpPr/>
          <p:nvPr/>
        </p:nvSpPr>
        <p:spPr>
          <a:xfrm>
            <a:off x="11407378" y="6331861"/>
            <a:ext cx="2129552" cy="89225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ts val="2650"/>
              </a:lnSpc>
            </a:pPr>
            <a:r>
              <a:rPr lang="ru-RU" sz="20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Низкие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bg>
      <p:bgPr>
        <a:solidFill>
          <a:srgbClr val="09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">
            <a:extLst>
              <a:ext uri="{FF2B5EF4-FFF2-40B4-BE49-F238E27FC236}">
                <a16:creationId xmlns:a16="http://schemas.microsoft.com/office/drawing/2014/main" id="{2BC8EA95-4807-B711-A990-3F0FDA21172C}"/>
              </a:ext>
            </a:extLst>
          </p:cNvPr>
          <p:cNvSpPr/>
          <p:nvPr/>
        </p:nvSpPr>
        <p:spPr>
          <a:xfrm>
            <a:off x="7623928" y="1905474"/>
            <a:ext cx="6150293" cy="2779991"/>
          </a:xfrm>
          <a:prstGeom prst="roundRect">
            <a:avLst>
              <a:gd name="adj" fmla="val 3223"/>
            </a:avLst>
          </a:prstGeom>
          <a:solidFill>
            <a:srgbClr val="041938">
              <a:alpha val="95000"/>
            </a:srgbClr>
          </a:solidFill>
          <a:ln/>
        </p:spPr>
        <p:txBody>
          <a:bodyPr/>
          <a:lstStyle/>
          <a:p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0"/>
          <p:cNvSpPr/>
          <p:nvPr/>
        </p:nvSpPr>
        <p:spPr>
          <a:xfrm>
            <a:off x="686038" y="787241"/>
            <a:ext cx="13088184" cy="771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ru-RU" sz="4800" noProof="1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Монетизация: две точки входа</a:t>
            </a:r>
            <a:endParaRPr lang="ru-RU" sz="4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86038" y="2807851"/>
            <a:ext cx="6505813" cy="3397568"/>
          </a:xfrm>
          <a:prstGeom prst="roundRect">
            <a:avLst>
              <a:gd name="adj" fmla="val 3223"/>
            </a:avLst>
          </a:prstGeom>
          <a:solidFill>
            <a:srgbClr val="041938">
              <a:alpha val="95000"/>
            </a:srgbClr>
          </a:solidFill>
          <a:ln/>
        </p:spPr>
        <p:txBody>
          <a:bodyPr/>
          <a:lstStyle/>
          <a:p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86038" y="3054668"/>
            <a:ext cx="6505813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ru-RU" sz="2800" noProof="1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B2B — корпорации и вузы</a:t>
            </a:r>
            <a:endParaRPr lang="ru-RU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32855" y="3687009"/>
            <a:ext cx="6012180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ru-RU" sz="24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SaaS-подписка от 1 500 до 3 000 руб./мес за пользователя.</a:t>
            </a:r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32855" y="4698683"/>
            <a:ext cx="6012180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00"/>
              </a:lnSpc>
              <a:buNone/>
            </a:pPr>
            <a:r>
              <a:rPr lang="ru-RU" sz="24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«Коробочное» решение для корпораций с кастомной интеграцией — разовый + лицензионный платёж.</a:t>
            </a:r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23929" y="2175510"/>
            <a:ext cx="6150293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ru-RU" sz="2800" noProof="1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B2C — частные пользователи</a:t>
            </a:r>
            <a:endParaRPr lang="ru-RU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870746" y="2807851"/>
            <a:ext cx="5656659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ru-RU" sz="24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Подписка на платформу — 990 руб./мес.</a:t>
            </a:r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870746" y="3424714"/>
            <a:ext cx="5656659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00"/>
              </a:lnSpc>
              <a:buNone/>
            </a:pPr>
            <a:r>
              <a:rPr lang="ru-RU" sz="24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Микротранзакции за визуальные улучшения персонажа, эксклюзивные квесты и косметические предметы.</a:t>
            </a:r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623929" y="5010183"/>
            <a:ext cx="6150293" cy="38457"/>
          </a:xfrm>
          <a:prstGeom prst="rect">
            <a:avLst/>
          </a:prstGeom>
          <a:solidFill>
            <a:srgbClr val="E2E6E9">
              <a:alpha val="50000"/>
            </a:srgbClr>
          </a:solidFill>
          <a:ln/>
        </p:spPr>
        <p:txBody>
          <a:bodyPr/>
          <a:lstStyle/>
          <a:p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623929" y="5326261"/>
            <a:ext cx="6150293" cy="1838325"/>
          </a:xfrm>
          <a:prstGeom prst="roundRect">
            <a:avLst>
              <a:gd name="adj" fmla="val 5639"/>
            </a:avLst>
          </a:prstGeom>
          <a:solidFill>
            <a:srgbClr val="001D4D"/>
          </a:solidFill>
          <a:ln/>
        </p:spPr>
        <p:txBody>
          <a:bodyPr/>
          <a:lstStyle/>
          <a:p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746" y="5700712"/>
            <a:ext cx="308491" cy="246817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8426053" y="5634752"/>
            <a:ext cx="5101352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ru-RU" sz="2400" noProof="1">
                <a:solidFill>
                  <a:srgbClr val="FFFFFF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Прогноз: выход на окупаемость к концу 2-го года операционной деятельности.</a:t>
            </a:r>
            <a:endParaRPr lang="ru-RU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bg>
      <p:bgPr>
        <a:solidFill>
          <a:srgbClr val="09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6">
            <a:extLst>
              <a:ext uri="{FF2B5EF4-FFF2-40B4-BE49-F238E27FC236}">
                <a16:creationId xmlns:a16="http://schemas.microsoft.com/office/drawing/2014/main" id="{9B34D3C0-2B53-9477-A896-7FDF3D1E7A91}"/>
              </a:ext>
            </a:extLst>
          </p:cNvPr>
          <p:cNvSpPr/>
          <p:nvPr/>
        </p:nvSpPr>
        <p:spPr>
          <a:xfrm>
            <a:off x="879039" y="6990636"/>
            <a:ext cx="12902803" cy="828913"/>
          </a:xfrm>
          <a:prstGeom prst="roundRect">
            <a:avLst>
              <a:gd name="adj" fmla="val 8755"/>
            </a:avLst>
          </a:prstGeom>
          <a:solidFill>
            <a:srgbClr val="001D4D"/>
          </a:solidFill>
          <a:ln/>
        </p:spPr>
        <p:txBody>
          <a:bodyPr/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0"/>
          <p:cNvSpPr/>
          <p:nvPr/>
        </p:nvSpPr>
        <p:spPr>
          <a:xfrm>
            <a:off x="863797" y="764381"/>
            <a:ext cx="12902803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4800" dirty="0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Roadmap: от MVP до рынка СНГ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299960" y="1942624"/>
            <a:ext cx="30480" cy="4540687"/>
          </a:xfrm>
          <a:prstGeom prst="roundRect">
            <a:avLst>
              <a:gd name="adj" fmla="val 323118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378476" y="2191107"/>
            <a:ext cx="703421" cy="30480"/>
          </a:xfrm>
          <a:prstGeom prst="roundRect">
            <a:avLst>
              <a:gd name="adj" fmla="val 323118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051417" y="1942624"/>
            <a:ext cx="527566" cy="527566"/>
          </a:xfrm>
          <a:prstGeom prst="roundRect">
            <a:avLst>
              <a:gd name="adj" fmla="val 1866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139285" y="1986558"/>
            <a:ext cx="351711" cy="4395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211711" y="2023229"/>
            <a:ext cx="2931081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Этап 1 · Месяц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63798" y="2523172"/>
            <a:ext cx="5278993" cy="731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Проектирование архитектуры системы и UX-макетов интерфейса.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48503" y="3574375"/>
            <a:ext cx="703421" cy="30480"/>
          </a:xfrm>
          <a:prstGeom prst="roundRect">
            <a:avLst>
              <a:gd name="adj" fmla="val 323118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051417" y="3325892"/>
            <a:ext cx="527566" cy="527566"/>
          </a:xfrm>
          <a:prstGeom prst="roundRect">
            <a:avLst>
              <a:gd name="adj" fmla="val 1866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139285" y="3369826"/>
            <a:ext cx="351711" cy="4395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487608" y="3406497"/>
            <a:ext cx="3064669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Этап 2 · Месяцы 2–12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487608" y="3906441"/>
            <a:ext cx="5278993" cy="10969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Разработка игрового движка, внедрение DDA, пилотный запуск на тестовой группе студентов.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378476" y="4775240"/>
            <a:ext cx="703421" cy="30480"/>
          </a:xfrm>
          <a:prstGeom prst="roundRect">
            <a:avLst>
              <a:gd name="adj" fmla="val 323118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051417" y="4526756"/>
            <a:ext cx="527566" cy="527566"/>
          </a:xfrm>
          <a:prstGeom prst="roundRect">
            <a:avLst>
              <a:gd name="adj" fmla="val 1866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139285" y="4570690"/>
            <a:ext cx="351711" cy="4395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899767" y="4607362"/>
            <a:ext cx="3243024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Перспектива · 3–5 лет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63798" y="5107305"/>
            <a:ext cx="5278993" cy="731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Интеграция AI-тьюторов, масштабирование и выход на рынок СНГ.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48558" y="7056835"/>
            <a:ext cx="12902803" cy="731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Проект движется по чёткому треку: от </a:t>
            </a:r>
            <a:r>
              <a:rPr lang="en-US" sz="2800" dirty="0" err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прототипа</a:t>
            </a:r>
            <a:r>
              <a:rPr lang="en-US" sz="2800" dirty="0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 — через коммерческий запуск — к региональной экспансии.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bg>
      <p:bgPr>
        <a:solidFill>
          <a:srgbClr val="09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7" y="723543"/>
            <a:ext cx="12902803" cy="539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50"/>
              </a:lnSpc>
              <a:buNone/>
            </a:pPr>
            <a:r>
              <a:rPr lang="ru-RU" sz="4800" noProof="1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Проект</a:t>
            </a:r>
            <a:endParaRPr lang="ru-RU" sz="4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11892" r="12790"/>
          <a:stretch>
            <a:fillRect/>
          </a:stretch>
        </p:blipFill>
        <p:spPr>
          <a:xfrm>
            <a:off x="1432799" y="1917966"/>
            <a:ext cx="4311698" cy="429344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160342" y="2407979"/>
            <a:ext cx="5772392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ru-RU" sz="3200" noProof="1">
                <a:solidFill>
                  <a:srgbClr val="F5F0F0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Кириллова Ксения Владимировна</a:t>
            </a:r>
            <a:endParaRPr lang="ru-RU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058705" y="2846278"/>
            <a:ext cx="5772392" cy="234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ru-RU" sz="28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Основатель · Lead Developer</a:t>
            </a:r>
            <a:endParaRPr lang="ru-RU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160342" y="3405543"/>
            <a:ext cx="6023113" cy="2458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ru-RU" sz="32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Опыт в проектировании модулей управления данными и их тестировании. </a:t>
            </a:r>
          </a:p>
          <a:p>
            <a:pPr marL="0" indent="0" algn="just">
              <a:buNone/>
            </a:pPr>
            <a:r>
              <a:rPr lang="ru-RU" sz="3200" noProof="1">
                <a:solidFill>
                  <a:srgbClr val="E2E6E9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Архитектор всей технологической платформы GameLearn.</a:t>
            </a:r>
            <a:endParaRPr lang="ru-RU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871419" y="6916936"/>
            <a:ext cx="12902803" cy="828913"/>
          </a:xfrm>
          <a:prstGeom prst="roundRect">
            <a:avLst>
              <a:gd name="adj" fmla="val 8755"/>
            </a:avLst>
          </a:prstGeom>
          <a:solidFill>
            <a:srgbClr val="001D4D"/>
          </a:solidFill>
          <a:ln/>
        </p:spPr>
        <p:txBody>
          <a:bodyPr/>
          <a:lstStyle/>
          <a:p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179" y="7156847"/>
            <a:ext cx="215860" cy="17276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432799" y="7080885"/>
            <a:ext cx="12168664" cy="469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ru-RU" sz="2000" noProof="1">
                <a:solidFill>
                  <a:srgbClr val="FFFFFF"/>
                </a:solidFill>
                <a:latin typeface="Times New Roman" panose="02020603050405020304" pitchFamily="18" charset="0"/>
                <a:ea typeface="Merriweather" pitchFamily="34" charset="-122"/>
                <a:cs typeface="Times New Roman" panose="02020603050405020304" pitchFamily="18" charset="0"/>
              </a:rPr>
              <a:t>Основатель обладает необходимыми на начальном уровне компетенциями в разработке ПО, педагогическом дизайне и игровых механиках — именно это необходимо для создания продукта на стыке EdTech и GameDev.</a:t>
            </a:r>
            <a:endParaRPr lang="ru-RU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644</Words>
  <Application>Microsoft Office PowerPoint</Application>
  <PresentationFormat>Произвольный</PresentationFormat>
  <Paragraphs>112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혼자서 놀기flawless_s</dc:creator>
  <cp:lastModifiedBy>flawless_s 혼자서 놀기</cp:lastModifiedBy>
  <cp:revision>11</cp:revision>
  <dcterms:created xsi:type="dcterms:W3CDTF">2026-03-06T14:00:50Z</dcterms:created>
  <dcterms:modified xsi:type="dcterms:W3CDTF">2026-03-13T16:07:09Z</dcterms:modified>
</cp:coreProperties>
</file>