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6"/>
  </p:notesMasterIdLst>
  <p:handoutMasterIdLst>
    <p:handoutMasterId r:id="rId17"/>
  </p:handoutMasterIdLst>
  <p:sldIdLst>
    <p:sldId id="260" r:id="rId6"/>
    <p:sldId id="295" r:id="rId7"/>
    <p:sldId id="304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/>
  </p:cmAuthor>
  <p:cmAuthor id="2" name="Пешкова Василиса Олеговна" initials="ПО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30" autoAdjust="0"/>
    <p:restoredTop sz="95604" autoAdjust="0"/>
  </p:normalViewPr>
  <p:slideViewPr>
    <p:cSldViewPr snapToGrid="0">
      <p:cViewPr>
        <p:scale>
          <a:sx n="50" d="100"/>
          <a:sy n="50" d="100"/>
        </p:scale>
        <p:origin x="-1003" y="-58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6245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xmlns="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xmlns="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xmlns="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xmlns="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xmlns="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xmlns="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xmlns="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xmlns="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xmlns="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xmlns="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xmlns="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xmlns="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xmlns="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xmlns="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xmlns="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xmlns="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xmlns="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xmlns="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xmlns="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xmlns="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xmlns="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xmlns="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xmlns="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xmlns="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xmlns="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xmlns="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xmlns="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xmlns="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xmlns="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xmlns="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xmlns="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xmlns="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xmlns="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Система электронного расписания </a:t>
            </a:r>
            <a:r>
              <a:rPr lang="en-US" dirty="0" smtClean="0"/>
              <a:t>“</a:t>
            </a:r>
            <a:r>
              <a:rPr lang="en-US" dirty="0" err="1" smtClean="0"/>
              <a:t>RuRasp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Для ВУЗов и </a:t>
            </a:r>
            <a:r>
              <a:rPr lang="ru-RU" dirty="0" err="1" smtClean="0"/>
              <a:t>СУЗов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 0.0.0.0.0.1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4" y="4564856"/>
            <a:ext cx="9733828" cy="21859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rasp.vfreu.ru</a:t>
            </a:r>
            <a:r>
              <a:rPr lang="ru-RU" sz="2800" dirty="0" smtClean="0"/>
              <a:t> 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/>
              <a:t>+7 </a:t>
            </a:r>
            <a:r>
              <a:rPr lang="en-US" sz="2800" dirty="0" smtClean="0"/>
              <a:t>(</a:t>
            </a:r>
            <a:r>
              <a:rPr lang="ru-RU" sz="2800" dirty="0" smtClean="0"/>
              <a:t>910) 752-77-17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pobedutelnuza@gmail.com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8">
            <a:extLst>
              <a:ext uri="{FF2B5EF4-FFF2-40B4-BE49-F238E27FC236}">
                <a16:creationId xmlns:a16="http://schemas.microsoft.com/office/drawing/2014/main" xmlns="" id="{860BAB42-92E5-6D4C-988B-4C5779B99D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xmlns="" id="{5E3FCA23-D8EC-B74D-B073-8974604F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283F6D99-FE8F-3447-990D-DE7745154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1574800"/>
            <a:ext cx="8793162" cy="8922512"/>
          </a:xfrm>
        </p:spPr>
        <p:txBody>
          <a:bodyPr anchor="ctr"/>
          <a:lstStyle/>
          <a:p>
            <a:r>
              <a:rPr lang="ru-RU" sz="3200" dirty="0"/>
              <a:t>Цель проекта: Целью данного проекта является разработка и внедрение электронной системы расписания для высшего учебного заведения (ВУЗа) с целью улучшения управления учебными процессами, обеспечения информационной доступности студентов и преподавателей к актуальным расписаниям занятий, а также оптимизации ресурсов и повышения эффективности учебного процесса.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7EAC65FC-622C-F345-B63F-43F6DE7BD5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27432" y="2163467"/>
            <a:ext cx="8793162" cy="7554912"/>
          </a:xfrm>
        </p:spPr>
        <p:txBody>
          <a:bodyPr/>
          <a:lstStyle/>
          <a:p>
            <a:r>
              <a:rPr lang="ru-RU" sz="2400" dirty="0"/>
              <a:t>Основные задачи проекта:</a:t>
            </a:r>
          </a:p>
          <a:p>
            <a:r>
              <a:rPr lang="ru-RU" sz="2400" dirty="0" smtClean="0"/>
              <a:t>1. Анализ </a:t>
            </a:r>
            <a:r>
              <a:rPr lang="ru-RU" sz="2400" dirty="0"/>
              <a:t>потребностей и требований пользователей (администрации ВУЗа, студентов, преподавателей) в отношении электронного расписания.</a:t>
            </a:r>
          </a:p>
          <a:p>
            <a:r>
              <a:rPr lang="ru-RU" sz="2400" dirty="0" smtClean="0"/>
              <a:t>2. Разработка </a:t>
            </a:r>
            <a:r>
              <a:rPr lang="ru-RU" sz="2400" dirty="0"/>
              <a:t>информационной системы для создания, хранения, и обновления расписания занятий.</a:t>
            </a:r>
          </a:p>
          <a:p>
            <a:r>
              <a:rPr lang="ru-RU" sz="2400" dirty="0" smtClean="0"/>
              <a:t>3. Интеграция </a:t>
            </a:r>
            <a:r>
              <a:rPr lang="ru-RU" sz="2400" dirty="0"/>
              <a:t>с другими системами ВУЗа (например, учетной системой, системой онлайн-обучения) для автоматической синхронизации данных.</a:t>
            </a:r>
          </a:p>
          <a:p>
            <a:r>
              <a:rPr lang="ru-RU" sz="2400" dirty="0" smtClean="0"/>
              <a:t>4. Создание </a:t>
            </a:r>
            <a:r>
              <a:rPr lang="ru-RU" sz="2400" dirty="0"/>
              <a:t>веб-интерфейса и мобильного приложения для доступа к расписанию студентов и преподавателей.</a:t>
            </a:r>
          </a:p>
          <a:p>
            <a:r>
              <a:rPr lang="ru-RU" sz="2400" dirty="0" smtClean="0"/>
              <a:t>5. Внедрение </a:t>
            </a:r>
            <a:r>
              <a:rPr lang="ru-RU" sz="2400" dirty="0"/>
              <a:t>механизмов автоматического уведомления об изменениях в расписании (например, переносы занятий или отмены).</a:t>
            </a:r>
          </a:p>
          <a:p>
            <a:r>
              <a:rPr lang="ru-RU" sz="2400" dirty="0" smtClean="0"/>
              <a:t>6. Обеспечение </a:t>
            </a:r>
            <a:r>
              <a:rPr lang="ru-RU" sz="2400" dirty="0"/>
              <a:t>безопасности и конфиденциальности данных расписания.</a:t>
            </a:r>
          </a:p>
          <a:p>
            <a:r>
              <a:rPr lang="ru-RU" sz="2400" dirty="0" smtClean="0"/>
              <a:t>7. Обучение </a:t>
            </a:r>
            <a:r>
              <a:rPr lang="ru-RU" sz="2400" dirty="0"/>
              <a:t>персонала и пользователей системе.</a:t>
            </a:r>
          </a:p>
          <a:p>
            <a:r>
              <a:rPr lang="ru-RU" sz="2400" dirty="0" smtClean="0"/>
              <a:t>8. Проведение </a:t>
            </a:r>
            <a:r>
              <a:rPr lang="ru-RU" sz="2400" dirty="0"/>
              <a:t>тестирования и отладки системы.</a:t>
            </a:r>
          </a:p>
          <a:p>
            <a:r>
              <a:rPr lang="ru-RU" sz="2400" dirty="0" smtClean="0"/>
              <a:t>9. Запуск </a:t>
            </a:r>
            <a:r>
              <a:rPr lang="ru-RU" sz="2400" dirty="0"/>
              <a:t>системы и мониторинг ее работы.</a:t>
            </a:r>
          </a:p>
          <a:p>
            <a:r>
              <a:rPr lang="ru-RU" sz="2400" dirty="0" smtClean="0"/>
              <a:t>10. Поддержка </a:t>
            </a:r>
            <a:r>
              <a:rPr lang="ru-RU" sz="2400" dirty="0"/>
              <a:t>и дальнейшее развитие системы.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019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C72ED528-466D-BB48-85E5-2A2D73A027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b="1" i="1" dirty="0"/>
              <a:t>Проблема клиента, которую вы решаете.</a:t>
            </a:r>
          </a:p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xmlns="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Проблема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BFFD4462-BD95-854B-8FD9-709FEADBF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4400" dirty="0" smtClean="0"/>
              <a:t>Данный программный комплекс позволяет составить электронное расписания для преподавателей и обучающихся ВУЗов и </a:t>
            </a:r>
            <a:r>
              <a:rPr lang="ru-RU" sz="4400" dirty="0" err="1" smtClean="0"/>
              <a:t>СУЗов</a:t>
            </a:r>
            <a:r>
              <a:rPr lang="ru-RU" sz="4400" dirty="0" smtClean="0"/>
              <a:t>. Т.е. Студент сможет в любой момент (при наличии сети интернет) узнать своё актуальное расписание, а так же расписание любого преподавателя.</a:t>
            </a:r>
            <a:endParaRPr lang="ru-RU" sz="44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152D6DA-EBB8-DF4B-A09D-F2FF5954B9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sz="4400" dirty="0" smtClean="0"/>
              <a:t>Существующие варианты решения зачастую неспособны вывести расписание в нужном формате. Аналоги имеют высокую стоимость внедрения и сложны в обращении как для студентов</a:t>
            </a:r>
            <a:r>
              <a:rPr lang="en-US" sz="4400" dirty="0" smtClean="0"/>
              <a:t>/</a:t>
            </a:r>
            <a:r>
              <a:rPr lang="ru-RU" sz="4400" dirty="0" smtClean="0"/>
              <a:t>преподавателей, так и методистов, составляющих расписание.</a:t>
            </a:r>
            <a:endParaRPr lang="ru-RU" sz="44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8E038BC-E53B-614C-A9F9-2C3CA505EC5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b="1" i="1" dirty="0"/>
              <a:t>Почему существующих вариантов решения </a:t>
            </a:r>
            <a:br>
              <a:rPr lang="ru-RU" b="1" i="1" dirty="0"/>
            </a:br>
            <a:r>
              <a:rPr lang="ru-RU" b="1" i="1" dirty="0"/>
              <a:t>не достаточно?</a:t>
            </a:r>
          </a:p>
        </p:txBody>
      </p:sp>
    </p:spTree>
    <p:extLst>
      <p:ext uri="{BB962C8B-B14F-4D97-AF65-F5344CB8AC3E}">
        <p14:creationId xmlns:p14="http://schemas.microsoft.com/office/powerpoint/2010/main" val="391528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i="1" dirty="0"/>
              <a:t>Что вы предлагаете, уникальные преимущества и выгоды для клиента.</a:t>
            </a:r>
          </a:p>
          <a:p>
            <a:endParaRPr lang="ru-RU" sz="28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D114D169-39CA-9F4E-8E20-E19DCB371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5400" dirty="0"/>
              <a:t>Результатом проекта будет создание эффективной и удобной в использовании системы электронного расписания для ВУЗа. Эта система позволит улучшить управление учебными процессами, сократить время и ресурсы, затрачиваемые на составление и обновление расписания, а также обеспечит студентов и преподавателей актуальной информацией о занятиях. Проект также будет способствовать повышению эффективности обучения и улучшению общей учебной среды в ВУЗе.</a:t>
            </a:r>
          </a:p>
        </p:txBody>
      </p:sp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2800" b="1" i="1" dirty="0"/>
              <a:t>Рынок, на котором вы работаете, его объем, рост и уровень конкуренции.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C4896C73-F32D-8247-AB33-4BFBCE9D9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z="2400" dirty="0"/>
              <a:t>Рынок внедрения программы составления расписания для высших учебных заведений (ВУЗов) и средних учебных заведений (</a:t>
            </a:r>
            <a:r>
              <a:rPr lang="ru-RU" sz="2400" dirty="0" err="1"/>
              <a:t>СУЗов</a:t>
            </a:r>
            <a:r>
              <a:rPr lang="ru-RU" sz="2400" dirty="0"/>
              <a:t>) представляет собой перспективное направление, где существует растущий спрос на инновационные решения для оптимизации и автоматизации учебного процесса. Внедрение такой программы может принести значительные преимущества для ВУЗов и </a:t>
            </a:r>
            <a:r>
              <a:rPr lang="ru-RU" sz="2400" dirty="0" err="1"/>
              <a:t>СУЗов</a:t>
            </a:r>
            <a:r>
              <a:rPr lang="ru-RU" sz="2400" dirty="0"/>
              <a:t>, а также улучшить качество обучения и студенческого опыта. Ниже приведены ключевые аспекты рынка:</a:t>
            </a:r>
          </a:p>
          <a:p>
            <a:r>
              <a:rPr lang="ru-RU" sz="2400" b="1" dirty="0" smtClean="0"/>
              <a:t>1. Рост </a:t>
            </a:r>
            <a:r>
              <a:rPr lang="ru-RU" sz="2400" b="1" dirty="0"/>
              <a:t>спроса на эффективное управление учебными процессами:</a:t>
            </a:r>
            <a:r>
              <a:rPr lang="ru-RU" sz="2400" dirty="0"/>
              <a:t> ВУЗы и </a:t>
            </a:r>
            <a:r>
              <a:rPr lang="ru-RU" sz="2400" dirty="0" err="1"/>
              <a:t>СУЗы</a:t>
            </a:r>
            <a:r>
              <a:rPr lang="ru-RU" sz="2400" dirty="0"/>
              <a:t> стремятся улучшить эффективность учебных программ, обеспечивая более гибкое и оптимизированное расписание занятий. Это делает системы составления расписания все более востребованными.</a:t>
            </a:r>
          </a:p>
          <a:p>
            <a:r>
              <a:rPr lang="ru-RU" sz="2400" b="1" dirty="0" smtClean="0"/>
              <a:t>2. Автоматизация </a:t>
            </a:r>
            <a:r>
              <a:rPr lang="ru-RU" sz="2400" b="1" dirty="0"/>
              <a:t>и оптимизация ресурсов:</a:t>
            </a:r>
            <a:r>
              <a:rPr lang="ru-RU" sz="2400" dirty="0"/>
              <a:t> Системы составления расписания могут помочь университетам оптимизировать использование аудиторий, учебных ресурсов и преподавателей, что способствует снижению затрат и повышению эффективности.</a:t>
            </a:r>
          </a:p>
          <a:p>
            <a:r>
              <a:rPr lang="ru-RU" sz="2400" b="1" dirty="0" smtClean="0"/>
              <a:t>3. Удобство </a:t>
            </a:r>
            <a:r>
              <a:rPr lang="ru-RU" sz="2400" b="1" dirty="0"/>
              <a:t>для студентов и преподавателей:</a:t>
            </a:r>
            <a:r>
              <a:rPr lang="ru-RU" sz="2400" dirty="0"/>
              <a:t> Электронное расписание доступное в онлайн-режиме, с возможностью уведомлений об изменениях, значительно упрощает жизнь студентов и преподавателей, помогая им планировать свое время.</a:t>
            </a:r>
          </a:p>
          <a:p>
            <a:r>
              <a:rPr lang="ru-RU" sz="2400" b="1" dirty="0" smtClean="0"/>
              <a:t>4. Интеграция </a:t>
            </a:r>
            <a:r>
              <a:rPr lang="ru-RU" sz="2400" b="1" dirty="0"/>
              <a:t>с другими системами:</a:t>
            </a:r>
            <a:r>
              <a:rPr lang="ru-RU" sz="2400" dirty="0"/>
              <a:t> Важным фактором является способность систем составления расписания интегрироваться с другими системами в ВУЗе, такими как системы учета и системы онлайн-обучения.</a:t>
            </a:r>
          </a:p>
          <a:p>
            <a:r>
              <a:rPr lang="ru-RU" sz="2400" b="1" dirty="0" smtClean="0"/>
              <a:t>5. Безопасность </a:t>
            </a:r>
            <a:r>
              <a:rPr lang="ru-RU" sz="2400" b="1" dirty="0"/>
              <a:t>и конфиденциальность:</a:t>
            </a:r>
            <a:r>
              <a:rPr lang="ru-RU" sz="2400" dirty="0"/>
              <a:t> С увеличением </a:t>
            </a:r>
            <a:r>
              <a:rPr lang="ru-RU" sz="2400" dirty="0" err="1"/>
              <a:t>цифровизации</a:t>
            </a:r>
            <a:r>
              <a:rPr lang="ru-RU" sz="2400" dirty="0"/>
              <a:t> важна безопасность и конфиденциальность данных расписания, чтобы предотвратить несанкционированный доступ и утечки информации.</a:t>
            </a:r>
          </a:p>
          <a:p>
            <a:r>
              <a:rPr lang="en-US" sz="2400" b="1" dirty="0" smtClean="0"/>
              <a:t>6.</a:t>
            </a:r>
            <a:r>
              <a:rPr lang="ru-RU" sz="2400" b="1" dirty="0" smtClean="0"/>
              <a:t>Конкуренция </a:t>
            </a:r>
            <a:r>
              <a:rPr lang="ru-RU" sz="2400" b="1" dirty="0"/>
              <a:t>на рынке:</a:t>
            </a:r>
            <a:r>
              <a:rPr lang="ru-RU" sz="2400" dirty="0"/>
              <a:t> На рынке существует конкуренция среди различных поставщиков ПО для составления расписания. Это стимулирует инновации и улучшение функциональности программ.</a:t>
            </a:r>
          </a:p>
          <a:p>
            <a:r>
              <a:rPr lang="en-US" sz="2400" b="1" dirty="0" smtClean="0"/>
              <a:t>7. </a:t>
            </a:r>
            <a:r>
              <a:rPr lang="ru-RU" sz="2400" b="1" dirty="0" smtClean="0"/>
              <a:t>Масштабируемость </a:t>
            </a:r>
            <a:r>
              <a:rPr lang="ru-RU" sz="2400" b="1" dirty="0"/>
              <a:t>и гибкость:</a:t>
            </a:r>
            <a:r>
              <a:rPr lang="ru-RU" sz="2400" dirty="0"/>
              <a:t> Разные ВУЗы могут иметь разные потребности и требования к системам составления расписания. Поэтому важно предлагать масштабируемые и гибкие решения.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i="1" dirty="0"/>
              <a:t>Бизнес-модель – как вы зарабатываете или планируете.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F7AD820-9E6E-A040-BEDF-7E0541D82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pPr marL="473075" indent="-457200">
              <a:lnSpc>
                <a:spcPct val="150000"/>
              </a:lnSpc>
              <a:buAutoNum type="arabicPeriod"/>
            </a:pPr>
            <a:r>
              <a:rPr lang="ru-RU" sz="5400" b="1" dirty="0" smtClean="0"/>
              <a:t> Лицензионная модель</a:t>
            </a:r>
          </a:p>
          <a:p>
            <a:pPr marL="473075" indent="-457200">
              <a:lnSpc>
                <a:spcPct val="150000"/>
              </a:lnSpc>
              <a:buAutoNum type="arabicPeriod"/>
            </a:pPr>
            <a:r>
              <a:rPr lang="ru-RU" sz="5400" b="1" dirty="0" smtClean="0"/>
              <a:t> Техническая поддержка</a:t>
            </a:r>
          </a:p>
          <a:p>
            <a:pPr marL="473075" indent="-457200">
              <a:lnSpc>
                <a:spcPct val="150000"/>
              </a:lnSpc>
              <a:buAutoNum type="arabicPeriod"/>
            </a:pPr>
            <a:r>
              <a:rPr lang="ru-RU" sz="5400" b="1" dirty="0" smtClean="0"/>
              <a:t> Платная интеграция с другими системами</a:t>
            </a:r>
            <a:r>
              <a:rPr lang="ru-RU" sz="6000" b="1" dirty="0" smtClean="0"/>
              <a:t>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589088"/>
            <a:ext cx="11358372" cy="1135824"/>
          </a:xfrm>
        </p:spPr>
        <p:txBody>
          <a:bodyPr/>
          <a:lstStyle/>
          <a:p>
            <a:pPr>
              <a:buNone/>
            </a:pPr>
            <a:r>
              <a:rPr lang="ru-RU" sz="2800" b="1" i="1" dirty="0"/>
              <a:t>Текущие результаты: успешные кейсы, клиенты или предварительные договоренности, привлеченные инвестиции и др</a:t>
            </a:r>
            <a:r>
              <a:rPr lang="ru-RU" sz="2800" dirty="0"/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Текущие результаты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977D909F-9EDA-3741-9984-4E6538C4E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/>
          <a:lstStyle/>
          <a:p>
            <a:r>
              <a:rPr lang="ru-RU" sz="5400" dirty="0" smtClean="0"/>
              <a:t>Данная система проходит активное тестирование в Воронежском филиале РЭУ и уже доступна по ссылке.</a:t>
            </a:r>
            <a:r>
              <a:rPr lang="en-US" sz="5400" dirty="0"/>
              <a:t> </a:t>
            </a:r>
            <a:r>
              <a:rPr lang="en-US" sz="5400" u="sng" dirty="0">
                <a:solidFill>
                  <a:srgbClr val="0070C0"/>
                </a:solidFill>
              </a:rPr>
              <a:t>http://rasp.vfreu.ru/</a:t>
            </a:r>
            <a:endParaRPr lang="ru-RU" sz="54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8C40FDE-9047-A040-B3DB-E11C251FC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</a:blip>
          <a:srcRect l="12508" t="15043" r="19245" b="34928"/>
          <a:stretch/>
        </p:blipFill>
        <p:spPr>
          <a:xfrm>
            <a:off x="7918704" y="2304792"/>
            <a:ext cx="13331952" cy="10218851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i="1" dirty="0"/>
              <a:t>Ключевые члены </a:t>
            </a:r>
            <a:r>
              <a:rPr lang="ru-RU" sz="2800" b="1" i="1" dirty="0" smtClean="0"/>
              <a:t>вашей </a:t>
            </a:r>
            <a:r>
              <a:rPr lang="ru-RU" sz="2800" b="1" i="1" dirty="0"/>
              <a:t>команды (</a:t>
            </a:r>
            <a:r>
              <a:rPr lang="en" sz="2800" b="1" i="1" dirty="0"/>
              <a:t>CEO, CTO </a:t>
            </a:r>
            <a:r>
              <a:rPr lang="ru-RU" sz="2800" b="1" i="1" dirty="0"/>
              <a:t>и С</a:t>
            </a:r>
            <a:r>
              <a:rPr lang="en" sz="2800" b="1" i="1" dirty="0"/>
              <a:t>MO), </a:t>
            </a:r>
            <a:r>
              <a:rPr lang="ru-RU" sz="2800" b="1" i="1" dirty="0"/>
              <a:t>опыт и </a:t>
            </a:r>
            <a:r>
              <a:rPr lang="ru-RU" sz="2800" b="1" i="1" dirty="0" smtClean="0"/>
              <a:t>компетенции.</a:t>
            </a:r>
            <a:endParaRPr lang="ru-RU" sz="2800" b="1" i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xmlns="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Лидер проекта</a:t>
            </a:r>
            <a:br>
              <a:rPr lang="ru-RU" dirty="0" smtClean="0"/>
            </a:br>
            <a:r>
              <a:rPr lang="ru-RU" dirty="0" smtClean="0"/>
              <a:t>Разработчик</a:t>
            </a:r>
            <a:r>
              <a:rPr lang="en-US" dirty="0" smtClean="0"/>
              <a:t> </a:t>
            </a:r>
            <a:r>
              <a:rPr lang="ru-RU" dirty="0" smtClean="0"/>
              <a:t>(</a:t>
            </a:r>
            <a:r>
              <a:rPr lang="en-US" dirty="0" err="1" smtClean="0"/>
              <a:t>fullstack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8" name="Рисунок 17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>
          <a:xfrm>
            <a:off x="4900232" y="3202305"/>
            <a:ext cx="2881312" cy="2906713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xmlns="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428" y="6554683"/>
            <a:ext cx="4134612" cy="438912"/>
          </a:xfrm>
        </p:spPr>
        <p:txBody>
          <a:bodyPr/>
          <a:lstStyle/>
          <a:p>
            <a:r>
              <a:rPr lang="ru-RU" dirty="0" smtClean="0"/>
              <a:t>Кириллова Ксения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01134" y="7213051"/>
            <a:ext cx="4134612" cy="2103120"/>
          </a:xfrm>
        </p:spPr>
        <p:txBody>
          <a:bodyPr/>
          <a:lstStyle/>
          <a:p>
            <a:r>
              <a:rPr lang="ru-RU" dirty="0" smtClean="0"/>
              <a:t>Администратор проекта</a:t>
            </a:r>
            <a:br>
              <a:rPr lang="ru-RU" dirty="0" smtClean="0"/>
            </a:br>
            <a:r>
              <a:rPr lang="ru-RU" dirty="0" smtClean="0"/>
              <a:t>Дизайнер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xmlns="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592574" y="6499691"/>
            <a:ext cx="4134612" cy="438912"/>
          </a:xfrm>
        </p:spPr>
        <p:txBody>
          <a:bodyPr/>
          <a:lstStyle/>
          <a:p>
            <a:r>
              <a:rPr lang="ru-RU" dirty="0" smtClean="0"/>
              <a:t>Косарева Елена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90560" y="7109419"/>
            <a:ext cx="4134612" cy="2103120"/>
          </a:xfrm>
        </p:spPr>
        <p:txBody>
          <a:bodyPr/>
          <a:lstStyle/>
          <a:p>
            <a:r>
              <a:rPr lang="ru-RU" dirty="0" smtClean="0"/>
              <a:t>Предприниматель</a:t>
            </a:r>
            <a:br>
              <a:rPr lang="ru-RU" dirty="0" smtClean="0"/>
            </a:br>
            <a:r>
              <a:rPr lang="ru-RU" dirty="0" smtClean="0"/>
              <a:t>Генератор идей</a:t>
            </a:r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87334" y="6428402"/>
            <a:ext cx="4134612" cy="438912"/>
          </a:xfrm>
        </p:spPr>
        <p:txBody>
          <a:bodyPr/>
          <a:lstStyle/>
          <a:p>
            <a:r>
              <a:rPr lang="ru-RU" dirty="0" smtClean="0"/>
              <a:t>Макеев Никита</a:t>
            </a:r>
            <a:endParaRPr lang="ru-RU" dirty="0"/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xmlns="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820906" y="7063699"/>
            <a:ext cx="4134612" cy="2103120"/>
          </a:xfrm>
        </p:spPr>
        <p:txBody>
          <a:bodyPr/>
          <a:lstStyle/>
          <a:p>
            <a:r>
              <a:rPr lang="ru-RU" dirty="0" smtClean="0"/>
              <a:t>Предприниматель</a:t>
            </a:r>
            <a:br>
              <a:rPr lang="ru-RU" dirty="0" smtClean="0"/>
            </a:br>
            <a:r>
              <a:rPr lang="ru-RU" dirty="0" smtClean="0"/>
              <a:t>Менеджер</a:t>
            </a:r>
            <a:endParaRPr lang="ru-RU" dirty="0"/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xmlns="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881866" y="6438859"/>
            <a:ext cx="4134612" cy="438912"/>
          </a:xfrm>
        </p:spPr>
        <p:txBody>
          <a:bodyPr/>
          <a:lstStyle/>
          <a:p>
            <a:r>
              <a:rPr lang="ru-RU" dirty="0" err="1" smtClean="0"/>
              <a:t>Ламонов</a:t>
            </a:r>
            <a:r>
              <a:rPr lang="ru-RU" dirty="0" smtClean="0"/>
              <a:t> Даниил</a:t>
            </a:r>
            <a:endParaRPr lang="ru-RU" dirty="0"/>
          </a:p>
        </p:txBody>
      </p:sp>
      <p:pic>
        <p:nvPicPr>
          <p:cNvPr id="15" name="Рисунок 14"/>
          <p:cNvPicPr>
            <a:picLocks noGrp="1" noChangeAspect="1"/>
          </p:cNvPicPr>
          <p:nvPr>
            <p:ph type="pic" sz="quarter" idx="2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4" b="14834"/>
          <a:stretch>
            <a:fillRect/>
          </a:stretch>
        </p:blipFill>
        <p:spPr>
          <a:xfrm>
            <a:off x="8558212" y="3215640"/>
            <a:ext cx="2978468" cy="2908300"/>
          </a:xfrm>
        </p:spPr>
      </p:pic>
      <p:pic>
        <p:nvPicPr>
          <p:cNvPr id="19" name="Рисунок 18"/>
          <p:cNvPicPr>
            <a:picLocks noGrp="1" noChangeAspect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2" b="12472"/>
          <a:stretch>
            <a:fillRect/>
          </a:stretch>
        </p:blipFill>
        <p:spPr>
          <a:xfrm>
            <a:off x="12232386" y="3215640"/>
            <a:ext cx="2892924" cy="2895071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 b="16176"/>
          <a:stretch>
            <a:fillRect/>
          </a:stretch>
        </p:blipFill>
        <p:spPr>
          <a:xfrm>
            <a:off x="1088709" y="3183467"/>
            <a:ext cx="3026091" cy="2895600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923" y="3215640"/>
            <a:ext cx="2762551" cy="2937087"/>
          </a:xfrm>
          <a:prstGeom prst="rect">
            <a:avLst/>
          </a:prstGeom>
        </p:spPr>
      </p:pic>
      <p:sp>
        <p:nvSpPr>
          <p:cNvPr id="23" name="Текст 29">
            <a:extLst>
              <a:ext uri="{FF2B5EF4-FFF2-40B4-BE49-F238E27FC236}">
                <a16:creationId xmlns:a16="http://schemas.microsoft.com/office/drawing/2014/main" xmlns="" id="{9F12BE12-15DF-9542-A4B6-BC4836F7D6DE}"/>
              </a:ext>
            </a:extLst>
          </p:cNvPr>
          <p:cNvSpPr txBox="1">
            <a:spLocks/>
          </p:cNvSpPr>
          <p:nvPr/>
        </p:nvSpPr>
        <p:spPr>
          <a:xfrm>
            <a:off x="15944924" y="6399361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 smtClean="0"/>
              <a:t>Рауфов </a:t>
            </a:r>
            <a:r>
              <a:rPr lang="ru-RU" dirty="0" err="1" smtClean="0"/>
              <a:t>Маъруфжон</a:t>
            </a:r>
            <a:endParaRPr lang="ru-RU" dirty="0"/>
          </a:p>
        </p:txBody>
      </p:sp>
      <p:sp>
        <p:nvSpPr>
          <p:cNvPr id="26" name="Текст 27">
            <a:extLst>
              <a:ext uri="{FF2B5EF4-FFF2-40B4-BE49-F238E27FC236}">
                <a16:creationId xmlns:a16="http://schemas.microsoft.com/office/drawing/2014/main" xmlns="" id="{0CD018E0-22F1-7E4F-89FF-1DB07D3FE8E8}"/>
              </a:ext>
            </a:extLst>
          </p:cNvPr>
          <p:cNvSpPr txBox="1">
            <a:spLocks/>
          </p:cNvSpPr>
          <p:nvPr/>
        </p:nvSpPr>
        <p:spPr>
          <a:xfrm>
            <a:off x="15944923" y="7036393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ru-RU" dirty="0" smtClean="0"/>
              <a:t>Предприниматель</a:t>
            </a:r>
            <a:br>
              <a:rPr lang="ru-RU" dirty="0" smtClean="0"/>
            </a:br>
            <a:r>
              <a:rPr lang="ru-RU" dirty="0" smtClean="0"/>
              <a:t>Копирайтер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b="1" i="1" dirty="0"/>
              <a:t>Планы развития, потребности и предложение для того, кому вы адресуете презентацию.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C1D705DB-48BD-5A41-8B3E-9DE81E2C9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6858574" cy="7554912"/>
          </a:xfrm>
        </p:spPr>
        <p:txBody>
          <a:bodyPr/>
          <a:lstStyle/>
          <a:p>
            <a:r>
              <a:rPr lang="ru-RU" sz="4000" dirty="0" smtClean="0"/>
              <a:t>Программному комплексу для развития нужен штат квалифицированных программистов, которые смогут поддерживать ПП и удовлетворять нарастающие нужды заказчиков.</a:t>
            </a:r>
          </a:p>
          <a:p>
            <a:r>
              <a:rPr lang="ru-RU" sz="4000" dirty="0" smtClean="0"/>
              <a:t>Также важным пунктом будет наличие грамотно составленной рекламной кампании для привлечения потенциальных заказчиков.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terms/"/>
    <ds:schemaRef ds:uri="http://www.w3.org/XML/1998/namespace"/>
    <ds:schemaRef ds:uri="dae585fd-f7dc-4d5a-b1b8-e5742ef77c8f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f3f21cfc-4d3e-42b1-8a95-d7209818f9d6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3899</TotalTime>
  <Words>794</Words>
  <Application>Microsoft Office PowerPoint</Application>
  <PresentationFormat>Произвольный</PresentationFormat>
  <Paragraphs>65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ОБЛОЖКИ</vt:lpstr>
      <vt:lpstr>РАЗДЕЛИТЕЛИ</vt:lpstr>
      <vt:lpstr>Система электронного расписания “RuRasp”</vt:lpstr>
      <vt:lpstr>Актуальность проекта</vt:lpstr>
      <vt:lpstr>Проблема</vt:lpstr>
      <vt:lpstr>Решение</vt:lpstr>
      <vt:lpstr>Рынок</vt:lpstr>
      <vt:lpstr>Бизнес-модель</vt:lpstr>
      <vt:lpstr>Текущие результаты</vt:lpstr>
      <vt:lpstr>Команда</vt:lpstr>
      <vt:lpstr>Планы развития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Ксения Кириллова</cp:lastModifiedBy>
  <cp:revision>231</cp:revision>
  <dcterms:created xsi:type="dcterms:W3CDTF">2021-03-01T12:07:13Z</dcterms:created>
  <dcterms:modified xsi:type="dcterms:W3CDTF">2023-10-18T14:00:04Z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