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1" r:id="rId12"/>
    <p:sldId id="302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68" d="100"/>
          <a:sy n="68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196349"/>
            <a:ext cx="7400004" cy="3171782"/>
          </a:xfrm>
        </p:spPr>
        <p:txBody>
          <a:bodyPr>
            <a:normAutofit fontScale="90000"/>
          </a:bodyPr>
          <a:lstStyle/>
          <a:p>
            <a:r>
              <a:rPr lang="ru-RU" sz="4900" dirty="0"/>
              <a:t>Развлекательная инициатива «</a:t>
            </a:r>
            <a:r>
              <a:rPr lang="ru-RU" sz="4900" dirty="0" err="1"/>
              <a:t>Хрум-Хрум</a:t>
            </a:r>
            <a:r>
              <a:rPr lang="ru-RU" sz="4900" dirty="0"/>
              <a:t>: кулинарные приключения смешных персонажей»</a:t>
            </a:r>
            <a:r>
              <a:rPr lang="ru-RU" dirty="0"/>
              <a:t/>
            </a:r>
            <a:br>
              <a:rPr lang="ru-RU" dirty="0"/>
            </a:br>
            <a:endParaRPr lang="ru-RU" sz="8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Подготовили:</a:t>
            </a:r>
          </a:p>
          <a:p>
            <a:r>
              <a:rPr lang="ru-RU" dirty="0" err="1" smtClean="0"/>
              <a:t>Прокопенкова</a:t>
            </a:r>
            <a:r>
              <a:rPr lang="ru-RU" dirty="0" smtClean="0"/>
              <a:t> Наталья Игоревна </a:t>
            </a:r>
            <a:endParaRPr lang="ru-RU" dirty="0" smtClean="0"/>
          </a:p>
          <a:p>
            <a:r>
              <a:rPr lang="ru-RU" dirty="0" smtClean="0"/>
              <a:t>Тарасова Анастасия Андреевна </a:t>
            </a:r>
            <a:endParaRPr lang="ru-RU" dirty="0" smtClean="0"/>
          </a:p>
          <a:p>
            <a:r>
              <a:rPr lang="ru-RU" dirty="0" smtClean="0"/>
              <a:t>Студентки 4 курса </a:t>
            </a:r>
          </a:p>
          <a:p>
            <a:r>
              <a:rPr lang="ru-RU" dirty="0" smtClean="0"/>
              <a:t>Направление: </a:t>
            </a:r>
            <a:r>
              <a:rPr lang="ru-RU" dirty="0"/>
              <a:t>Э</a:t>
            </a:r>
            <a:r>
              <a:rPr lang="ru-RU" dirty="0" smtClean="0"/>
              <a:t>кономика </a:t>
            </a:r>
          </a:p>
          <a:p>
            <a:r>
              <a:rPr lang="ru-RU" dirty="0" smtClean="0"/>
              <a:t>Профиль: </a:t>
            </a:r>
            <a:r>
              <a:rPr lang="ru-RU" dirty="0"/>
              <a:t>М</a:t>
            </a:r>
            <a:r>
              <a:rPr lang="ru-RU" dirty="0" smtClean="0"/>
              <a:t>ировая экономика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1282" y="2773588"/>
            <a:ext cx="8345973" cy="1135824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все больше людей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хотят посетить разные страны мира, но не всех есть возможность сделать это по разным причинам.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755429"/>
            <a:ext cx="9741217" cy="911089"/>
          </a:xfrm>
        </p:spPr>
        <p:txBody>
          <a:bodyPr/>
          <a:lstStyle/>
          <a:p>
            <a:r>
              <a:rPr lang="ru-RU" sz="5400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282" y="4420900"/>
            <a:ext cx="8762030" cy="7554912"/>
          </a:xfrm>
        </p:spPr>
        <p:txBody>
          <a:bodyPr/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наше приложение позволит людям не выходя из дома почувствовать себя жителем той или иной страны. Попробовать национальную еду этой страны, окунуться в культуру этой страны. И в конце прохождения игры, каждый пользователь получит приз.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697" y="1756153"/>
            <a:ext cx="8741159" cy="87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/>
              <a:t>Проблема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28413" y="1813822"/>
            <a:ext cx="8823405" cy="2494942"/>
          </a:xfrm>
        </p:spPr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Мобильное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приложения кулинарное путешествие помогает людям не выходя из дома побыть в любом уголке мира.</a:t>
            </a: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проблему потребителей, которые не могут выехать за границу, по различным причинам, и отведать блюда всего мира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нездорового питания, ожирения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аннорексии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часто из-за внешних и внутренних проблем люди не находят в себе силы следить за своим питанием из-за чего потребляют еду,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быстропортящую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их здоровье.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Существующие мобильные приложение не решают </a:t>
            </a:r>
            <a:r>
              <a:rPr lang="ru-RU" dirty="0" smtClean="0"/>
              <a:t>в полной степени передают блюда разных стран.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98" y="3636002"/>
            <a:ext cx="4042904" cy="3216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71" y="6845867"/>
            <a:ext cx="6085742" cy="3651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02" y="2724912"/>
            <a:ext cx="6152785" cy="40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6905521" cy="7554912"/>
          </a:xfrm>
        </p:spPr>
        <p:txBody>
          <a:bodyPr/>
          <a:lstStyle/>
          <a:p>
            <a:pPr marL="473075" indent="-4572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озможность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сканировать штрих-коды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продуктов</a:t>
            </a:r>
          </a:p>
          <a:p>
            <a:pPr marL="473075" indent="-4572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создания персонального профиля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пользователя</a:t>
            </a:r>
          </a:p>
          <a:p>
            <a:pPr marL="473075" indent="-457200"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Справочник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котором пользователи могут найти информацию о различных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кухнях мира.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510" t="7927" r="7520" b="6767"/>
          <a:stretch/>
        </p:blipFill>
        <p:spPr>
          <a:xfrm>
            <a:off x="9116291" y="1842806"/>
            <a:ext cx="9994742" cy="86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Сегодня использование приложений находится на </a:t>
            </a:r>
            <a:r>
              <a:rPr lang="ru-RU" b="1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высоком уровне.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За 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2022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год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пользователи скачали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на 11% больше приложений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чем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за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2021, а среднее время, проведенное в мобильных приложениях,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увеличилось на 3% 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и составило 5 часов в день.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067" y="3626427"/>
            <a:ext cx="8817033" cy="7689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5" y="4240848"/>
            <a:ext cx="11111922" cy="42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3352" y="2338487"/>
            <a:ext cx="8943687" cy="911090"/>
          </a:xfrm>
          <a:prstGeom prst="rect">
            <a:avLst/>
          </a:prstGeom>
        </p:spPr>
        <p:txBody>
          <a:bodyPr/>
          <a:lstStyle/>
          <a:p>
            <a:pPr marL="0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4400" kern="0" dirty="0">
                <a:solidFill>
                  <a:srgbClr val="000000"/>
                </a:solidFill>
                <a:cs typeface="Arial"/>
                <a:sym typeface="Arial"/>
              </a:rPr>
              <a:t>Freemium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3352" y="4161600"/>
            <a:ext cx="18424652" cy="755491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Модель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фримиум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Приложение будет предоставлять базовый функционал бесплатно, но также будет предлагать подписку на продвинутые и дополнительные функции, такие как персонализированные рекомендации и доступ к эксклюзивной информации.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Рекламные партнерства: В приложении будут интегрированы рекламные блоки, которые будут предлагать продукты, специально подобранные для пользователей с аллергиями. Это предоставит возможность получить дополнительный доход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Коллаборации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известными личностями.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Сотрудничество с производителями: Предоставление информации о продуктах производителей и их реклама в приложении может стать дополнительным источником дохода, создавая взаимовыгодные партнерские отношения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Потребительские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сегменты: Пользователи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приложений, заинтересованные в здоровом образе жизни,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пользователи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приложений, которым в силу определенных причин (аллергия, заболевание, беременность и др.) необходим специфический рацион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14646" y="764340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1669" y="9201830"/>
            <a:ext cx="4134612" cy="438912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Прокопенкова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Наталья Игоревна 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71275" y="7709095"/>
            <a:ext cx="5127530" cy="75965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Тарасова Анастасия Андреевна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8573"/>
              </p:ext>
            </p:extLst>
          </p:nvPr>
        </p:nvGraphicFramePr>
        <p:xfrm>
          <a:off x="10818055" y="8545876"/>
          <a:ext cx="3875732" cy="343680"/>
        </p:xfrm>
        <a:graphic>
          <a:graphicData uri="http://schemas.openxmlformats.org/drawingml/2006/table">
            <a:tbl>
              <a:tblPr firstRow="1" firstCol="1" bandRow="1"/>
              <a:tblGrid>
                <a:gridCol w="3875732">
                  <a:extLst>
                    <a:ext uri="{9D8B030D-6E8A-4147-A177-3AD203B41FA5}">
                      <a16:colId xmlns:a16="http://schemas.microsoft.com/office/drawing/2014/main" val="3717186848"/>
                    </a:ext>
                  </a:extLst>
                </a:gridCol>
              </a:tblGrid>
              <a:tr h="343680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Дизайнер, пресс-секретарь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84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05463"/>
              </p:ext>
            </p:extLst>
          </p:nvPr>
        </p:nvGraphicFramePr>
        <p:xfrm>
          <a:off x="2252271" y="8671914"/>
          <a:ext cx="4325480" cy="274320"/>
        </p:xfrm>
        <a:graphic>
          <a:graphicData uri="http://schemas.openxmlformats.org/drawingml/2006/table">
            <a:tbl>
              <a:tblPr firstRow="1" firstCol="1" bandRow="1">
                <a:tableStyleId>{A88DF0FD-1832-459D-A4AA-4501EE5D750F}</a:tableStyleId>
              </a:tblPr>
              <a:tblGrid>
                <a:gridCol w="4325480">
                  <a:extLst>
                    <a:ext uri="{9D8B030D-6E8A-4147-A177-3AD203B41FA5}">
                      <a16:colId xmlns:a16="http://schemas.microsoft.com/office/drawing/2014/main" val="25856982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Генеральный директор, аналитик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478751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b="21848"/>
          <a:stretch>
            <a:fillRect/>
          </a:stretch>
        </p:blipFill>
        <p:spPr>
          <a:xfrm>
            <a:off x="1817359" y="3390314"/>
            <a:ext cx="4945541" cy="4949211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b="16655"/>
          <a:stretch>
            <a:fillRect/>
          </a:stretch>
        </p:blipFill>
        <p:spPr>
          <a:xfrm>
            <a:off x="11071275" y="2750754"/>
            <a:ext cx="4507720" cy="451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910" y="2762290"/>
            <a:ext cx="8523968" cy="7554912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приложения: добавление новых функций и улучшение существующих;</a:t>
            </a:r>
          </a:p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Постоянное тестирование и обновление приложения для повышения удовлетворенности пользователей;</a:t>
            </a:r>
          </a:p>
          <a:p>
            <a:pPr marL="473075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результатов использования приложения и планирование дальнейших стратегий развития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73075" indent="-457200">
              <a:buFontTx/>
              <a:buChar char="-"/>
            </a:pPr>
            <a:r>
              <a:rPr lang="ru-RU" sz="3200">
                <a:latin typeface="Times New Roman" panose="02020603050405020304" pitchFamily="18" charset="0"/>
              </a:rPr>
              <a:t>Разработка </a:t>
            </a:r>
            <a:r>
              <a:rPr lang="ru-RU" sz="3200" dirty="0">
                <a:latin typeface="Times New Roman" panose="02020603050405020304" pitchFamily="18" charset="0"/>
              </a:rPr>
              <a:t>	</a:t>
            </a:r>
            <a:r>
              <a:rPr lang="ru-RU" sz="3200">
                <a:latin typeface="Times New Roman" panose="02020603050405020304" pitchFamily="18" charset="0"/>
              </a:rPr>
              <a:t>«</a:t>
            </a:r>
            <a:r>
              <a:rPr lang="ru-RU" sz="3200" smtClean="0">
                <a:latin typeface="Times New Roman" panose="02020603050405020304" pitchFamily="18" charset="0"/>
              </a:rPr>
              <a:t>помощника» </a:t>
            </a:r>
            <a:r>
              <a:rPr lang="ru-RU" sz="3200" dirty="0">
                <a:latin typeface="Times New Roman" panose="02020603050405020304" pitchFamily="18" charset="0"/>
              </a:rPr>
              <a:t>подбора здорового меню с опорой на предпочтения пользователя</a:t>
            </a:r>
            <a:endParaRPr lang="ru-RU" sz="32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35805" y="6766656"/>
            <a:ext cx="8793162" cy="7554912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Сбор отзывов пользователей и работа над устранением возникающих проблем;</a:t>
            </a:r>
          </a:p>
          <a:p>
            <a:pPr marL="914400" indent="-457200">
              <a:spcAft>
                <a:spcPts val="0"/>
              </a:spcAft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Оптимизация приложения для лучшей производительности и стабильности работы.</a:t>
            </a:r>
          </a:p>
          <a:p>
            <a:pPr marL="914400" indent="-457200">
              <a:spcAft>
                <a:spcPts val="0"/>
              </a:spcAft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Обратная связь в виде чата.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950) 922-40-01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allergyNET@mail.ru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dae585fd-f7dc-4d5a-b1b8-e5742ef77c8f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f3f21cfc-4d3e-42b1-8a95-d7209818f9d6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3804</TotalTime>
  <Words>439</Words>
  <Application>Microsoft Office PowerPoint</Application>
  <PresentationFormat>Произвольный</PresentationFormat>
  <Paragraphs>52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Roboto</vt:lpstr>
      <vt:lpstr>Times New Roman</vt:lpstr>
      <vt:lpstr>ОБЛОЖКИ</vt:lpstr>
      <vt:lpstr>РАЗДЕЛИТЕЛИ</vt:lpstr>
      <vt:lpstr>Развлекательная инициатива «Хрум-Хрум: кулинарные приключения смешных персонажей» </vt:lpstr>
      <vt:lpstr>Актуальность проекта</vt:lpstr>
      <vt:lpstr>Проблема</vt:lpstr>
      <vt:lpstr>Решение</vt:lpstr>
      <vt:lpstr>Рынок</vt:lpstr>
      <vt:lpstr>Бизнес-модель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User 4</cp:lastModifiedBy>
  <cp:revision>229</cp:revision>
  <dcterms:created xsi:type="dcterms:W3CDTF">2021-03-01T12:07:13Z</dcterms:created>
  <dcterms:modified xsi:type="dcterms:W3CDTF">2023-10-18T09:05:59Z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