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6"/>
  </p:notesMasterIdLst>
  <p:handoutMasterIdLst>
    <p:handoutMasterId r:id="rId17"/>
  </p:handoutMasterIdLst>
  <p:sldIdLst>
    <p:sldId id="260" r:id="rId6"/>
    <p:sldId id="295" r:id="rId7"/>
    <p:sldId id="304" r:id="rId8"/>
    <p:sldId id="297" r:id="rId9"/>
    <p:sldId id="298" r:id="rId10"/>
    <p:sldId id="299" r:id="rId11"/>
    <p:sldId id="300" r:id="rId12"/>
    <p:sldId id="301" r:id="rId13"/>
    <p:sldId id="302" r:id="rId14"/>
    <p:sldId id="303" r:id="rId15"/>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0" autoAdjust="0"/>
    <p:restoredTop sz="95604" autoAdjust="0"/>
  </p:normalViewPr>
  <p:slideViewPr>
    <p:cSldViewPr snapToGrid="0">
      <p:cViewPr varScale="1">
        <p:scale>
          <a:sx n="69" d="100"/>
          <a:sy n="69" d="100"/>
        </p:scale>
        <p:origin x="204" y="120"/>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18.10.2023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4.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p:txBody>
          <a:bodyPr/>
          <a:lstStyle/>
          <a:p>
            <a:r>
              <a:rPr lang="en-US" dirty="0" err="1"/>
              <a:t>VegWeek</a:t>
            </a:r>
            <a:endParaRPr lang="ru-RU" dirty="0"/>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p:txBody>
          <a:bodyPr/>
          <a:lstStyle/>
          <a:p>
            <a:r>
              <a:rPr lang="ru-RU" dirty="0"/>
              <a:t>Участники проекта</a:t>
            </a:r>
            <a:r>
              <a:rPr lang="en-US" dirty="0"/>
              <a:t>:</a:t>
            </a:r>
            <a:endParaRPr lang="ru-RU" dirty="0"/>
          </a:p>
          <a:p>
            <a:r>
              <a:rPr lang="ru-RU" dirty="0"/>
              <a:t>Соловьёв Никита</a:t>
            </a:r>
          </a:p>
          <a:p>
            <a:r>
              <a:rPr lang="ru-RU" dirty="0" err="1"/>
              <a:t>Маричева</a:t>
            </a:r>
            <a:r>
              <a:rPr lang="ru-RU" dirty="0"/>
              <a:t> Екатерина</a:t>
            </a:r>
          </a:p>
          <a:p>
            <a:r>
              <a:rPr lang="ru-RU" dirty="0" err="1"/>
              <a:t>Коронченко</a:t>
            </a:r>
            <a:r>
              <a:rPr lang="ru-RU" dirty="0"/>
              <a:t> Мария</a:t>
            </a:r>
          </a:p>
          <a:p>
            <a:r>
              <a:rPr lang="ru-RU" dirty="0"/>
              <a:t>Еланский Дмитрий</a:t>
            </a:r>
          </a:p>
        </p:txBody>
      </p:sp>
      <p:sp>
        <p:nvSpPr>
          <p:cNvPr id="4" name="Текст 3">
            <a:extLst>
              <a:ext uri="{FF2B5EF4-FFF2-40B4-BE49-F238E27FC236}">
                <a16:creationId xmlns:a16="http://schemas.microsoft.com/office/drawing/2014/main" id="{B5352A1D-B41E-1342-9F17-0F2653F526AE}"/>
              </a:ext>
            </a:extLst>
          </p:cNvPr>
          <p:cNvSpPr>
            <a:spLocks noGrp="1"/>
          </p:cNvSpPr>
          <p:nvPr>
            <p:ph type="body" sz="quarter" idx="10"/>
          </p:nvPr>
        </p:nvSpPr>
        <p:spPr/>
        <p:txBody>
          <a:bodyPr/>
          <a:lstStyle/>
          <a:p>
            <a:endParaRPr lang="ru-RU"/>
          </a:p>
        </p:txBody>
      </p:sp>
    </p:spTree>
    <p:extLst>
      <p:ext uri="{BB962C8B-B14F-4D97-AF65-F5344CB8AC3E}">
        <p14:creationId xmlns:p14="http://schemas.microsoft.com/office/powerpoint/2010/main" val="220680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r>
              <a:rPr lang="ru-RU" sz="1800" dirty="0"/>
              <a:t>Сайт </a:t>
            </a:r>
          </a:p>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en-US" sz="2800" dirty="0" err="1"/>
              <a:t>Website.ru</a:t>
            </a:r>
            <a:r>
              <a:rPr lang="ru-RU" sz="2800" dirty="0"/>
              <a:t> </a:t>
            </a:r>
          </a:p>
          <a:p>
            <a:pPr>
              <a:lnSpc>
                <a:spcPts val="4360"/>
              </a:lnSpc>
              <a:buClrTx/>
            </a:pPr>
            <a:r>
              <a:rPr lang="en-US" sz="2800" dirty="0"/>
              <a:t>+7 (</a:t>
            </a:r>
            <a:r>
              <a:rPr lang="ru-RU" sz="2800" dirty="0"/>
              <a:t>985)068-73-95</a:t>
            </a:r>
          </a:p>
          <a:p>
            <a:pPr>
              <a:lnSpc>
                <a:spcPts val="4360"/>
              </a:lnSpc>
              <a:buClrTx/>
            </a:pPr>
            <a:r>
              <a:rPr lang="en-US" sz="2800" dirty="0"/>
              <a:t>st.solovyov@yandex.ru</a:t>
            </a:r>
            <a:endParaRPr lang="ru-RU" sz="2800" dirty="0"/>
          </a:p>
        </p:txBody>
      </p:sp>
    </p:spTree>
    <p:extLst>
      <p:ext uri="{BB962C8B-B14F-4D97-AF65-F5344CB8AC3E}">
        <p14:creationId xmlns:p14="http://schemas.microsoft.com/office/powerpoint/2010/main" val="293090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a16="http://schemas.microsoft.com/office/drawing/2014/main" id="{283F6D99-FE8F-3447-990D-DE77451547E1}"/>
              </a:ext>
            </a:extLst>
          </p:cNvPr>
          <p:cNvSpPr>
            <a:spLocks noGrp="1"/>
          </p:cNvSpPr>
          <p:nvPr>
            <p:ph type="body" sz="quarter" idx="13"/>
          </p:nvPr>
        </p:nvSpPr>
        <p:spPr>
          <a:xfrm>
            <a:off x="894588" y="3415552"/>
            <a:ext cx="8141836" cy="7081759"/>
          </a:xfrm>
        </p:spPr>
        <p:txBody>
          <a:bodyPr/>
          <a:lstStyle/>
          <a:p>
            <a:r>
              <a:rPr lang="ru-RU" sz="3200" dirty="0"/>
              <a:t>За последние годы появилась тенденция в социальных сетях приобщаться к здоровому образу жизни. Люди начали чаще записываться в спортивные залы, стараться правильно питаться, больше проводить времени на свежем воздухе и так далее </a:t>
            </a:r>
          </a:p>
        </p:txBody>
      </p:sp>
      <p:sp>
        <p:nvSpPr>
          <p:cNvPr id="21" name="Текст 20">
            <a:extLst>
              <a:ext uri="{FF2B5EF4-FFF2-40B4-BE49-F238E27FC236}">
                <a16:creationId xmlns:a16="http://schemas.microsoft.com/office/drawing/2014/main" id="{7EAC65FC-622C-F345-B63F-43F6DE7BD512}"/>
              </a:ext>
            </a:extLst>
          </p:cNvPr>
          <p:cNvSpPr>
            <a:spLocks noGrp="1"/>
          </p:cNvSpPr>
          <p:nvPr>
            <p:ph type="body" sz="quarter" idx="16"/>
          </p:nvPr>
        </p:nvSpPr>
        <p:spPr>
          <a:xfrm>
            <a:off x="10635805" y="8189259"/>
            <a:ext cx="8793162" cy="1950784"/>
          </a:xfrm>
        </p:spPr>
        <p:txBody>
          <a:bodyPr/>
          <a:lstStyle/>
          <a:p>
            <a:r>
              <a:rPr lang="ru-RU" sz="3200" dirty="0"/>
              <a:t>Однако у большинства населения нет возможности задумываться и составлять правильное сбалансированное питание из-за работы и других важных дел</a:t>
            </a:r>
          </a:p>
        </p:txBody>
      </p:sp>
      <p:pic>
        <p:nvPicPr>
          <p:cNvPr id="2" name="Рисунок 1"/>
          <p:cNvPicPr>
            <a:picLocks noChangeAspect="1"/>
          </p:cNvPicPr>
          <p:nvPr/>
        </p:nvPicPr>
        <p:blipFill>
          <a:blip r:embed="rId2"/>
          <a:stretch>
            <a:fillRect/>
          </a:stretch>
        </p:blipFill>
        <p:spPr>
          <a:xfrm>
            <a:off x="10635805" y="2111187"/>
            <a:ext cx="7410260" cy="4909297"/>
          </a:xfrm>
          <a:prstGeom prst="rect">
            <a:avLst/>
          </a:prstGeom>
        </p:spPr>
      </p:pic>
    </p:spTree>
    <p:extLst>
      <p:ext uri="{BB962C8B-B14F-4D97-AF65-F5344CB8AC3E}">
        <p14:creationId xmlns:p14="http://schemas.microsoft.com/office/powerpoint/2010/main" val="15601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a:xfrm>
            <a:off x="1573307" y="3186953"/>
            <a:ext cx="8108576" cy="10647972"/>
          </a:xfrm>
        </p:spPr>
        <p:txBody>
          <a:bodyPr/>
          <a:lstStyle/>
          <a:p>
            <a:r>
              <a:rPr lang="ru-RU" sz="3600" dirty="0"/>
              <a:t>В наше время жителям мегаполисов и людям, следящим за своим здоровьем сложно следить за здоровым питанием, так как у них мало свободного времени, а также различные недостоверные источники распространяют ложную информацию о полезности тех или иных продуктов. Благодаря нашему приложению следить за здоровым питанием станет намного легче. </a:t>
            </a:r>
          </a:p>
        </p:txBody>
      </p:sp>
      <p:pic>
        <p:nvPicPr>
          <p:cNvPr id="2" name="Рисунок 1"/>
          <p:cNvPicPr>
            <a:picLocks noChangeAspect="1"/>
          </p:cNvPicPr>
          <p:nvPr/>
        </p:nvPicPr>
        <p:blipFill>
          <a:blip r:embed="rId2"/>
          <a:stretch>
            <a:fillRect/>
          </a:stretch>
        </p:blipFill>
        <p:spPr>
          <a:xfrm>
            <a:off x="10635805" y="3415552"/>
            <a:ext cx="8741235" cy="4536701"/>
          </a:xfrm>
          <a:prstGeom prst="rect">
            <a:avLst/>
          </a:prstGeom>
        </p:spPr>
      </p:pic>
    </p:spTree>
    <p:extLst>
      <p:ext uri="{BB962C8B-B14F-4D97-AF65-F5344CB8AC3E}">
        <p14:creationId xmlns:p14="http://schemas.microsoft.com/office/powerpoint/2010/main" val="39152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a16="http://schemas.microsoft.com/office/drawing/2014/main" id="{D114D169-39CA-9F4E-8E20-E19DCB371C29}"/>
              </a:ext>
            </a:extLst>
          </p:cNvPr>
          <p:cNvSpPr>
            <a:spLocks noGrp="1"/>
          </p:cNvSpPr>
          <p:nvPr>
            <p:ph type="body" sz="quarter" idx="13"/>
          </p:nvPr>
        </p:nvSpPr>
        <p:spPr>
          <a:xfrm>
            <a:off x="894588" y="2272553"/>
            <a:ext cx="18424652" cy="8224759"/>
          </a:xfrm>
        </p:spPr>
        <p:txBody>
          <a:bodyPr/>
          <a:lstStyle/>
          <a:p>
            <a:pPr algn="ctr"/>
            <a:r>
              <a:rPr lang="ru-RU" sz="4400" dirty="0">
                <a:effectLst/>
                <a:latin typeface="Times New Roman" panose="02020603050405020304" pitchFamily="18" charset="0"/>
                <a:ea typeface="Calibri" panose="020F0502020204030204" pitchFamily="34" charset="0"/>
              </a:rPr>
              <a:t>Благодаря нашему приложению следить за здоровым питанием станет намного легче. На данный момент у нас имеется концепт приложения, в котором при помощи искусственного интеллекта потребители смогут получить сбалансированное меню из овощей и фруктов, а также сразу получить их.  У потребителя будет удовлетворяться запрос на получение сбалансированного питания. Данное меню будет рассчитываться исходя из данных потребителя (рост, вес, возраст, наличие аллергии)</a:t>
            </a:r>
          </a:p>
          <a:p>
            <a:pPr algn="ctr"/>
            <a:r>
              <a:rPr lang="ru-RU" sz="4400" dirty="0">
                <a:latin typeface="Times New Roman" panose="02020603050405020304" pitchFamily="18" charset="0"/>
              </a:rPr>
              <a:t>Конкурентное преимущество заключается в том, что наше приложение, при помощи искусственного интеллекта, на основе предпочтений потребителя, сможет разрабатывать здоровое меню на неделю самостоятельно. Сформировав здоровое меню для нашего клиента, мы также берём на себя ответственность за доставку продуктов напрямую нашим клиентам </a:t>
            </a:r>
          </a:p>
        </p:txBody>
      </p:sp>
    </p:spTree>
    <p:extLst>
      <p:ext uri="{BB962C8B-B14F-4D97-AF65-F5344CB8AC3E}">
        <p14:creationId xmlns:p14="http://schemas.microsoft.com/office/powerpoint/2010/main" val="112951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graphicFrame>
        <p:nvGraphicFramePr>
          <p:cNvPr id="4" name="Таблица 3">
            <a:extLst>
              <a:ext uri="{FF2B5EF4-FFF2-40B4-BE49-F238E27FC236}">
                <a16:creationId xmlns:a16="http://schemas.microsoft.com/office/drawing/2014/main" id="{E223D118-D827-9B67-E5CE-54D5D60ACBC7}"/>
              </a:ext>
            </a:extLst>
          </p:cNvPr>
          <p:cNvGraphicFramePr>
            <a:graphicFrameLocks noGrp="1"/>
          </p:cNvGraphicFramePr>
          <p:nvPr>
            <p:extLst>
              <p:ext uri="{D42A27DB-BD31-4B8C-83A1-F6EECF244321}">
                <p14:modId xmlns:p14="http://schemas.microsoft.com/office/powerpoint/2010/main" val="2150125298"/>
              </p:ext>
            </p:extLst>
          </p:nvPr>
        </p:nvGraphicFramePr>
        <p:xfrm>
          <a:off x="1730829" y="3052482"/>
          <a:ext cx="10021900" cy="7218188"/>
        </p:xfrm>
        <a:graphic>
          <a:graphicData uri="http://schemas.openxmlformats.org/drawingml/2006/table">
            <a:tbl>
              <a:tblPr firstRow="1" firstCol="1" bandRow="1" bandCol="1">
                <a:tableStyleId>{A88DF0FD-1832-459D-A4AA-4501EE5D750F}</a:tableStyleId>
              </a:tblPr>
              <a:tblGrid>
                <a:gridCol w="10021900">
                  <a:extLst>
                    <a:ext uri="{9D8B030D-6E8A-4147-A177-3AD203B41FA5}">
                      <a16:colId xmlns:a16="http://schemas.microsoft.com/office/drawing/2014/main" val="3378681197"/>
                    </a:ext>
                  </a:extLst>
                </a:gridCol>
              </a:tblGrid>
              <a:tr h="7218188">
                <a:tc>
                  <a:txBody>
                    <a:bodyPr/>
                    <a:lstStyle/>
                    <a:p>
                      <a:pPr algn="just">
                        <a:lnSpc>
                          <a:spcPct val="107000"/>
                        </a:lnSpc>
                        <a:spcAft>
                          <a:spcPts val="1200"/>
                        </a:spcAft>
                        <a:tabLst>
                          <a:tab pos="274320" algn="l"/>
                        </a:tabLst>
                      </a:pPr>
                      <a:r>
                        <a:rPr lang="ru-RU" sz="4400" dirty="0">
                          <a:effectLst/>
                        </a:rPr>
                        <a:t>Основные конкуренты:</a:t>
                      </a:r>
                    </a:p>
                    <a:p>
                      <a:pPr marL="571500" indent="-571500" algn="just">
                        <a:lnSpc>
                          <a:spcPct val="107000"/>
                        </a:lnSpc>
                        <a:spcAft>
                          <a:spcPts val="1200"/>
                        </a:spcAft>
                        <a:buFont typeface="Arial" panose="020B0604020202020204" pitchFamily="34" charset="0"/>
                        <a:buChar char="•"/>
                        <a:tabLst>
                          <a:tab pos="274320" algn="l"/>
                        </a:tabLst>
                      </a:pPr>
                      <a:r>
                        <a:rPr lang="ru-RU" sz="4400" dirty="0">
                          <a:effectLst/>
                        </a:rPr>
                        <a:t>План питания «</a:t>
                      </a:r>
                      <a:r>
                        <a:rPr lang="en-US" sz="4400" dirty="0" err="1">
                          <a:effectLst/>
                        </a:rPr>
                        <a:t>FoodTrainer</a:t>
                      </a:r>
                      <a:r>
                        <a:rPr lang="ru-RU" sz="4400" dirty="0">
                          <a:effectLst/>
                        </a:rPr>
                        <a:t>»;</a:t>
                      </a:r>
                    </a:p>
                    <a:p>
                      <a:pPr marL="571500" indent="-571500" algn="just">
                        <a:lnSpc>
                          <a:spcPct val="107000"/>
                        </a:lnSpc>
                        <a:spcAft>
                          <a:spcPts val="1200"/>
                        </a:spcAft>
                        <a:buFont typeface="Arial" panose="020B0604020202020204" pitchFamily="34" charset="0"/>
                        <a:buChar char="•"/>
                        <a:tabLst>
                          <a:tab pos="274320" algn="l"/>
                        </a:tabLst>
                      </a:pPr>
                      <a:r>
                        <a:rPr lang="en-US" sz="4400" dirty="0">
                          <a:effectLst/>
                        </a:rPr>
                        <a:t>PEP</a:t>
                      </a:r>
                      <a:r>
                        <a:rPr lang="ru-RU" sz="4400" dirty="0">
                          <a:effectLst/>
                        </a:rPr>
                        <a:t>: Правильное питание;</a:t>
                      </a:r>
                    </a:p>
                    <a:p>
                      <a:pPr marL="571500" indent="-571500" algn="just">
                        <a:lnSpc>
                          <a:spcPct val="107000"/>
                        </a:lnSpc>
                        <a:spcAft>
                          <a:spcPts val="1200"/>
                        </a:spcAft>
                        <a:buFont typeface="Arial" panose="020B0604020202020204" pitchFamily="34" charset="0"/>
                        <a:buChar char="•"/>
                        <a:tabLst>
                          <a:tab pos="274320" algn="l"/>
                        </a:tabLst>
                      </a:pPr>
                      <a:r>
                        <a:rPr lang="ru-RU" sz="4400" dirty="0">
                          <a:effectLst/>
                        </a:rPr>
                        <a:t>Счетчик калорий от </a:t>
                      </a:r>
                      <a:r>
                        <a:rPr lang="en-US" sz="4400" dirty="0" err="1">
                          <a:effectLst/>
                        </a:rPr>
                        <a:t>FatSecret</a:t>
                      </a:r>
                      <a:r>
                        <a:rPr lang="ru-RU" sz="4400" dirty="0">
                          <a:effectLst/>
                        </a:rPr>
                        <a:t>;</a:t>
                      </a:r>
                    </a:p>
                    <a:p>
                      <a:pPr marL="571500" indent="-571500" algn="just">
                        <a:lnSpc>
                          <a:spcPct val="107000"/>
                        </a:lnSpc>
                        <a:spcAft>
                          <a:spcPts val="1200"/>
                        </a:spcAft>
                        <a:buFont typeface="Arial" panose="020B0604020202020204" pitchFamily="34" charset="0"/>
                        <a:buChar char="•"/>
                        <a:tabLst>
                          <a:tab pos="274320" algn="l"/>
                        </a:tabLst>
                      </a:pPr>
                      <a:r>
                        <a:rPr lang="en-US" sz="4400" dirty="0">
                          <a:effectLst/>
                        </a:rPr>
                        <a:t>PEP</a:t>
                      </a:r>
                      <a:r>
                        <a:rPr lang="ru-RU" sz="4400" dirty="0">
                          <a:effectLst/>
                        </a:rPr>
                        <a:t>: План и дневник питания;</a:t>
                      </a:r>
                    </a:p>
                    <a:p>
                      <a:pPr marL="571500" indent="-571500" algn="just">
                        <a:lnSpc>
                          <a:spcPct val="107000"/>
                        </a:lnSpc>
                        <a:spcAft>
                          <a:spcPts val="1200"/>
                        </a:spcAft>
                        <a:buFont typeface="Arial" panose="020B0604020202020204" pitchFamily="34" charset="0"/>
                        <a:buChar char="•"/>
                        <a:tabLst>
                          <a:tab pos="274320" algn="l"/>
                        </a:tabLst>
                      </a:pPr>
                      <a:r>
                        <a:rPr lang="en-US" sz="4400" dirty="0">
                          <a:effectLst/>
                        </a:rPr>
                        <a:t>Level Kitchen</a:t>
                      </a:r>
                      <a:r>
                        <a:rPr lang="ru-RU" sz="4400" dirty="0">
                          <a:effectLst/>
                        </a:rPr>
                        <a:t>: рационы питания</a:t>
                      </a:r>
                      <a:endParaRPr lang="ru-RU" sz="6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0518346"/>
                  </a:ext>
                </a:extLst>
              </a:tr>
            </a:tbl>
          </a:graphicData>
        </a:graphic>
      </p:graphicFrame>
      <p:pic>
        <p:nvPicPr>
          <p:cNvPr id="3" name="Рисунок 2"/>
          <p:cNvPicPr>
            <a:picLocks noChangeAspect="1"/>
          </p:cNvPicPr>
          <p:nvPr/>
        </p:nvPicPr>
        <p:blipFill>
          <a:blip r:embed="rId2"/>
          <a:stretch>
            <a:fillRect/>
          </a:stretch>
        </p:blipFill>
        <p:spPr>
          <a:xfrm>
            <a:off x="12468039" y="4253992"/>
            <a:ext cx="6878810" cy="4815167"/>
          </a:xfrm>
          <a:prstGeom prst="rect">
            <a:avLst/>
          </a:prstGeom>
        </p:spPr>
      </p:pic>
    </p:spTree>
    <p:extLst>
      <p:ext uri="{BB962C8B-B14F-4D97-AF65-F5344CB8AC3E}">
        <p14:creationId xmlns:p14="http://schemas.microsoft.com/office/powerpoint/2010/main" val="141473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a16="http://schemas.microsoft.com/office/drawing/2014/main" id="{5F7AD820-9E6E-A040-BEDF-7E0541D8255F}"/>
              </a:ext>
            </a:extLst>
          </p:cNvPr>
          <p:cNvSpPr>
            <a:spLocks noGrp="1"/>
          </p:cNvSpPr>
          <p:nvPr>
            <p:ph type="body" sz="quarter" idx="13"/>
          </p:nvPr>
        </p:nvSpPr>
        <p:spPr>
          <a:xfrm>
            <a:off x="9170894" y="2070847"/>
            <a:ext cx="10148345" cy="8426466"/>
          </a:xfrm>
        </p:spPr>
        <p:txBody>
          <a:bodyPr/>
          <a:lstStyle/>
          <a:p>
            <a:r>
              <a:rPr lang="ru-RU" sz="3600" dirty="0">
                <a:effectLst/>
                <a:latin typeface="Calibri" panose="020F0502020204030204" pitchFamily="34" charset="0"/>
                <a:ea typeface="Calibri" panose="020F0502020204030204" pitchFamily="34" charset="0"/>
                <a:cs typeface="Times New Roman" panose="02020603050405020304" pitchFamily="18" charset="0"/>
              </a:rPr>
              <a:t>На первых этапах проекта нам потребуется небольшая команда, так как количество потребителей будет небольшое, мы сами можем получать заказы из приложения, закупать овощи и фрукты у поставщиков, а затем доставлять их нашим потребителям. </a:t>
            </a:r>
          </a:p>
          <a:p>
            <a:r>
              <a:rPr lang="ru-RU" sz="3600" dirty="0"/>
              <a:t>Сам процесс будет выглядеть следующим образом</a:t>
            </a:r>
            <a:r>
              <a:rPr lang="en-US" sz="3600" dirty="0"/>
              <a:t>:</a:t>
            </a:r>
            <a:r>
              <a:rPr lang="ru-RU" sz="3600" dirty="0"/>
              <a:t> потребитель в нашем приложении получает сбалансированное меню на неделю. Команда людей</a:t>
            </a:r>
            <a:r>
              <a:rPr lang="en-US" sz="3600" dirty="0"/>
              <a:t>,</a:t>
            </a:r>
            <a:r>
              <a:rPr lang="ru-RU" sz="3600" dirty="0"/>
              <a:t> отвечающих за обработку заказов из приложения</a:t>
            </a:r>
            <a:r>
              <a:rPr lang="en-US" sz="3600" dirty="0"/>
              <a:t>,</a:t>
            </a:r>
            <a:r>
              <a:rPr lang="ru-RU" sz="3600" dirty="0"/>
              <a:t> составляют список продуктов</a:t>
            </a:r>
            <a:r>
              <a:rPr lang="en-US" sz="3600" dirty="0"/>
              <a:t>,</a:t>
            </a:r>
            <a:r>
              <a:rPr lang="ru-RU" sz="3600" dirty="0"/>
              <a:t> которые нужно доставить клиенту. Затем этот список направляется курьерам</a:t>
            </a:r>
            <a:r>
              <a:rPr lang="en-US" sz="3600" dirty="0"/>
              <a:t>,</a:t>
            </a:r>
            <a:r>
              <a:rPr lang="ru-RU" sz="3600" dirty="0"/>
              <a:t> которые закупают нужные продукты у поставщиков и после этого все </a:t>
            </a:r>
            <a:r>
              <a:rPr lang="ru-RU" sz="3600" dirty="0" err="1"/>
              <a:t>продкуты</a:t>
            </a:r>
            <a:r>
              <a:rPr lang="ru-RU" sz="3600" dirty="0"/>
              <a:t> доставляют потребителю.</a:t>
            </a:r>
          </a:p>
        </p:txBody>
      </p:sp>
      <p:pic>
        <p:nvPicPr>
          <p:cNvPr id="5" name="Рисунок 4"/>
          <p:cNvPicPr>
            <a:picLocks noChangeAspect="1"/>
          </p:cNvPicPr>
          <p:nvPr/>
        </p:nvPicPr>
        <p:blipFill>
          <a:blip r:embed="rId2"/>
          <a:stretch>
            <a:fillRect/>
          </a:stretch>
        </p:blipFill>
        <p:spPr>
          <a:xfrm>
            <a:off x="639108" y="3534297"/>
            <a:ext cx="8137459" cy="5499566"/>
          </a:xfrm>
          <a:prstGeom prst="rect">
            <a:avLst/>
          </a:prstGeom>
        </p:spPr>
      </p:pic>
    </p:spTree>
    <p:extLst>
      <p:ext uri="{BB962C8B-B14F-4D97-AF65-F5344CB8AC3E}">
        <p14:creationId xmlns:p14="http://schemas.microsoft.com/office/powerpoint/2010/main" val="254627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a16="http://schemas.microsoft.com/office/drawing/2014/main" id="{977D909F-9EDA-3741-9984-4E6538C4E5CA}"/>
              </a:ext>
            </a:extLst>
          </p:cNvPr>
          <p:cNvSpPr>
            <a:spLocks noGrp="1"/>
          </p:cNvSpPr>
          <p:nvPr>
            <p:ph type="body" sz="quarter" idx="13"/>
          </p:nvPr>
        </p:nvSpPr>
        <p:spPr>
          <a:xfrm>
            <a:off x="1041686" y="3523129"/>
            <a:ext cx="9594119" cy="5831183"/>
          </a:xfrm>
        </p:spPr>
        <p:txBody>
          <a:bodyPr/>
          <a:lstStyle/>
          <a:p>
            <a:r>
              <a:rPr lang="ru-RU" sz="3600" dirty="0">
                <a:effectLst/>
                <a:latin typeface="Times New Roman" panose="02020603050405020304" pitchFamily="18" charset="0"/>
                <a:ea typeface="Calibri" panose="020F0502020204030204" pitchFamily="34" charset="0"/>
              </a:rPr>
              <a:t>Проект находиться на стадии «Идея». Разработан концепт приложения, в котором можно будет составлять сбалансированное меню из фруктов и овощей на неделю. Закупать овощи и фрукты мы собираемся на оптовых рынках или в гипермаркетах. На первых этапах нам будет достаточно штата из 10 человек, 4-х человек, которые будут принимать заказы на сбалансированное меню из приложения, а также 6 курьеров. </a:t>
            </a:r>
            <a:endParaRPr lang="ru-RU" sz="4000" dirty="0"/>
          </a:p>
        </p:txBody>
      </p:sp>
      <p:pic>
        <p:nvPicPr>
          <p:cNvPr id="5" name="Рисунок 4"/>
          <p:cNvPicPr>
            <a:picLocks noChangeAspect="1"/>
          </p:cNvPicPr>
          <p:nvPr/>
        </p:nvPicPr>
        <p:blipFill>
          <a:blip r:embed="rId2"/>
          <a:stretch>
            <a:fillRect/>
          </a:stretch>
        </p:blipFill>
        <p:spPr>
          <a:xfrm>
            <a:off x="12586209" y="3523129"/>
            <a:ext cx="6200555" cy="4210177"/>
          </a:xfrm>
          <a:prstGeom prst="rect">
            <a:avLst/>
          </a:prstGeom>
        </p:spPr>
      </p:pic>
    </p:spTree>
    <p:extLst>
      <p:ext uri="{BB962C8B-B14F-4D97-AF65-F5344CB8AC3E}">
        <p14:creationId xmlns:p14="http://schemas.microsoft.com/office/powerpoint/2010/main" val="6283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18C40FDE-9047-A040-B3DB-E11C251FC53A}"/>
              </a:ext>
            </a:extLst>
          </p:cNvPr>
          <p:cNvPicPr>
            <a:picLocks noChangeAspect="1"/>
          </p:cNvPicPr>
          <p:nvPr/>
        </p:nvPicPr>
        <p:blipFill rotWithShape="1">
          <a:blip r:embed="rId2">
            <a:alphaModFix amt="48000"/>
          </a:blip>
          <a:srcRect l="12508" t="15043" r="19245" b="34928"/>
          <a:stretch/>
        </p:blipFill>
        <p:spPr>
          <a:xfrm>
            <a:off x="7370064" y="1096849"/>
            <a:ext cx="13331952" cy="10218851"/>
          </a:xfrm>
          <a:prstGeom prst="rect">
            <a:avLst/>
          </a:prstGeom>
        </p:spPr>
      </p:pic>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члены ваше команды (</a:t>
            </a:r>
            <a:r>
              <a:rPr lang="en" sz="2800" dirty="0"/>
              <a:t>CEO, CTO </a:t>
            </a:r>
            <a:r>
              <a:rPr lang="ru-RU" sz="2800" dirty="0"/>
              <a:t>и С</a:t>
            </a:r>
            <a:r>
              <a:rPr lang="en" sz="2800" dirty="0"/>
              <a:t>MO), </a:t>
            </a:r>
            <a:r>
              <a:rPr lang="ru-RU" sz="2800" dirty="0"/>
              <a:t>опыт и компетенции;</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2" name="Текст 21">
            <a:extLst>
              <a:ext uri="{FF2B5EF4-FFF2-40B4-BE49-F238E27FC236}">
                <a16:creationId xmlns:a16="http://schemas.microsoft.com/office/drawing/2014/main" id="{7FDD3F57-7643-9446-901D-8FBE090AE245}"/>
              </a:ext>
            </a:extLst>
          </p:cNvPr>
          <p:cNvSpPr>
            <a:spLocks noGrp="1"/>
          </p:cNvSpPr>
          <p:nvPr>
            <p:ph type="body" sz="quarter" idx="13"/>
          </p:nvPr>
        </p:nvSpPr>
        <p:spPr/>
        <p:txBody>
          <a:bodyPr/>
          <a:lstStyle/>
          <a:p>
            <a:r>
              <a:rPr lang="ru-RU" dirty="0"/>
              <a:t> </a:t>
            </a:r>
            <a:r>
              <a:rPr lang="ru-RU" dirty="0" smtClean="0"/>
              <a:t>Лидер </a:t>
            </a:r>
            <a:r>
              <a:rPr lang="ru-RU" dirty="0"/>
              <a:t>данного проекта</a:t>
            </a:r>
            <a:endParaRPr lang="ru-RU" dirty="0"/>
          </a:p>
        </p:txBody>
      </p:sp>
      <p:sp>
        <p:nvSpPr>
          <p:cNvPr id="24" name="Текст 23">
            <a:extLst>
              <a:ext uri="{FF2B5EF4-FFF2-40B4-BE49-F238E27FC236}">
                <a16:creationId xmlns:a16="http://schemas.microsoft.com/office/drawing/2014/main" id="{3A491EAE-61CE-9549-AB51-FD2BFFBEC8D3}"/>
              </a:ext>
            </a:extLst>
          </p:cNvPr>
          <p:cNvSpPr>
            <a:spLocks noGrp="1"/>
          </p:cNvSpPr>
          <p:nvPr>
            <p:ph type="body" sz="quarter" idx="18"/>
          </p:nvPr>
        </p:nvSpPr>
        <p:spPr/>
        <p:txBody>
          <a:bodyPr/>
          <a:lstStyle/>
          <a:p>
            <a:r>
              <a:rPr lang="ru-RU" dirty="0" smtClean="0"/>
              <a:t>Соловьёв Никита</a:t>
            </a:r>
            <a:endParaRPr lang="ru-RU" dirty="0"/>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p:txBody>
          <a:bodyPr/>
          <a:lstStyle/>
          <a:p>
            <a:r>
              <a:rPr lang="ru-RU" dirty="0" smtClean="0"/>
              <a:t>Является автором </a:t>
            </a:r>
            <a:r>
              <a:rPr lang="ru-RU" dirty="0"/>
              <a:t>идеи проекта и является </a:t>
            </a:r>
            <a:r>
              <a:rPr lang="ru-RU" dirty="0" err="1"/>
              <a:t>креатором</a:t>
            </a:r>
            <a:endParaRPr lang="ru-RU" dirty="0"/>
          </a:p>
        </p:txBody>
      </p:sp>
      <p:pic>
        <p:nvPicPr>
          <p:cNvPr id="6" name="Рисунок 5"/>
          <p:cNvPicPr>
            <a:picLocks noGrp="1" noChangeAspect="1"/>
          </p:cNvPicPr>
          <p:nvPr>
            <p:ph type="pic" sz="quarter" idx="20"/>
          </p:nvPr>
        </p:nvPicPr>
        <p:blipFill>
          <a:blip r:embed="rId3"/>
          <a:srcRect t="9970" b="9970"/>
          <a:stretch>
            <a:fillRect/>
          </a:stretch>
        </p:blipFill>
        <p:spPr>
          <a:prstGeom prst="rect">
            <a:avLst/>
          </a:prstGeom>
        </p:spPr>
      </p:pic>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p:txBody>
          <a:bodyPr/>
          <a:lstStyle/>
          <a:p>
            <a:r>
              <a:rPr lang="ru-RU" dirty="0" err="1" smtClean="0"/>
              <a:t>Маричева</a:t>
            </a:r>
            <a:r>
              <a:rPr lang="ru-RU" dirty="0" smtClean="0"/>
              <a:t> Екатерина</a:t>
            </a:r>
            <a:endParaRPr lang="ru-RU" dirty="0"/>
          </a:p>
        </p:txBody>
      </p:sp>
      <p:sp>
        <p:nvSpPr>
          <p:cNvPr id="28" name="Текст 27">
            <a:extLst>
              <a:ext uri="{FF2B5EF4-FFF2-40B4-BE49-F238E27FC236}">
                <a16:creationId xmlns:a16="http://schemas.microsoft.com/office/drawing/2014/main" id="{0CD018E0-22F1-7E4F-89FF-1DB07D3FE8E8}"/>
              </a:ext>
            </a:extLst>
          </p:cNvPr>
          <p:cNvSpPr>
            <a:spLocks noGrp="1"/>
          </p:cNvSpPr>
          <p:nvPr>
            <p:ph type="body" sz="quarter" idx="22"/>
          </p:nvPr>
        </p:nvSpPr>
        <p:spPr/>
        <p:txBody>
          <a:bodyPr/>
          <a:lstStyle/>
          <a:p>
            <a:r>
              <a:rPr lang="ru-RU" dirty="0"/>
              <a:t>Я</a:t>
            </a:r>
            <a:r>
              <a:rPr lang="ru-RU" dirty="0" smtClean="0"/>
              <a:t>вляется </a:t>
            </a:r>
            <a:r>
              <a:rPr lang="ru-RU" dirty="0"/>
              <a:t>дизайнером данного проекта</a:t>
            </a:r>
            <a:endParaRPr lang="ru-RU" dirty="0"/>
          </a:p>
        </p:txBody>
      </p:sp>
      <p:pic>
        <p:nvPicPr>
          <p:cNvPr id="8" name="Рисунок 7"/>
          <p:cNvPicPr>
            <a:picLocks noGrp="1" noChangeAspect="1"/>
          </p:cNvPicPr>
          <p:nvPr>
            <p:ph type="pic" sz="quarter" idx="23"/>
          </p:nvPr>
        </p:nvPicPr>
        <p:blipFill>
          <a:blip r:embed="rId4"/>
          <a:srcRect t="17038" b="17038"/>
          <a:stretch>
            <a:fillRect/>
          </a:stretch>
        </p:blipFill>
        <p:spPr>
          <a:prstGeom prst="rect">
            <a:avLst/>
          </a:prstGeom>
        </p:spPr>
      </p:pic>
      <p:sp>
        <p:nvSpPr>
          <p:cNvPr id="30" name="Текст 29">
            <a:extLst>
              <a:ext uri="{FF2B5EF4-FFF2-40B4-BE49-F238E27FC236}">
                <a16:creationId xmlns:a16="http://schemas.microsoft.com/office/drawing/2014/main" id="{9F12BE12-15DF-9542-A4B6-BC4836F7D6DE}"/>
              </a:ext>
            </a:extLst>
          </p:cNvPr>
          <p:cNvSpPr>
            <a:spLocks noGrp="1"/>
          </p:cNvSpPr>
          <p:nvPr>
            <p:ph type="body" sz="quarter" idx="24"/>
          </p:nvPr>
        </p:nvSpPr>
        <p:spPr/>
        <p:txBody>
          <a:bodyPr/>
          <a:lstStyle/>
          <a:p>
            <a:r>
              <a:rPr lang="ru-RU" dirty="0" err="1" smtClean="0"/>
              <a:t>Коренченко</a:t>
            </a:r>
            <a:r>
              <a:rPr lang="ru-RU" dirty="0" smtClean="0"/>
              <a:t> Мария</a:t>
            </a:r>
            <a:endParaRPr lang="ru-RU" dirty="0"/>
          </a:p>
        </p:txBody>
      </p:sp>
      <p:sp>
        <p:nvSpPr>
          <p:cNvPr id="31" name="Текст 30">
            <a:extLst>
              <a:ext uri="{FF2B5EF4-FFF2-40B4-BE49-F238E27FC236}">
                <a16:creationId xmlns:a16="http://schemas.microsoft.com/office/drawing/2014/main" id="{90746CCE-2CB5-D44E-8D10-AC38E1E43348}"/>
              </a:ext>
            </a:extLst>
          </p:cNvPr>
          <p:cNvSpPr>
            <a:spLocks noGrp="1"/>
          </p:cNvSpPr>
          <p:nvPr>
            <p:ph type="body" sz="quarter" idx="25"/>
          </p:nvPr>
        </p:nvSpPr>
        <p:spPr/>
        <p:txBody>
          <a:bodyPr/>
          <a:lstStyle/>
          <a:p>
            <a:r>
              <a:rPr lang="ru-RU" dirty="0"/>
              <a:t>З</a:t>
            </a:r>
            <a:r>
              <a:rPr lang="ru-RU" dirty="0" smtClean="0"/>
              <a:t>анимается </a:t>
            </a:r>
            <a:r>
              <a:rPr lang="ru-RU" dirty="0"/>
              <a:t>разделом проекта, связанного с технической часть</a:t>
            </a:r>
            <a:endParaRPr lang="ru-RU" dirty="0"/>
          </a:p>
        </p:txBody>
      </p:sp>
      <p:sp>
        <p:nvSpPr>
          <p:cNvPr id="32" name="Рисунок 31">
            <a:extLst>
              <a:ext uri="{FF2B5EF4-FFF2-40B4-BE49-F238E27FC236}">
                <a16:creationId xmlns:a16="http://schemas.microsoft.com/office/drawing/2014/main" id="{AA8CE929-09A1-8C47-BCE3-E20F6EE433FE}"/>
              </a:ext>
            </a:extLst>
          </p:cNvPr>
          <p:cNvSpPr>
            <a:spLocks noGrp="1"/>
          </p:cNvSpPr>
          <p:nvPr>
            <p:ph type="pic" sz="quarter" idx="26"/>
          </p:nvPr>
        </p:nvSpPr>
        <p:spPr/>
        <p:txBody>
          <a:bodyPr/>
          <a:lstStyle/>
          <a:p>
            <a:endParaRPr lang="ru-RU"/>
          </a:p>
        </p:txBody>
      </p:sp>
      <p:sp>
        <p:nvSpPr>
          <p:cNvPr id="33" name="Текст 32">
            <a:extLst>
              <a:ext uri="{FF2B5EF4-FFF2-40B4-BE49-F238E27FC236}">
                <a16:creationId xmlns:a16="http://schemas.microsoft.com/office/drawing/2014/main" id="{6533EAD2-9970-9245-A57A-DA4ED67C34A4}"/>
              </a:ext>
            </a:extLst>
          </p:cNvPr>
          <p:cNvSpPr>
            <a:spLocks noGrp="1"/>
          </p:cNvSpPr>
          <p:nvPr>
            <p:ph type="body" sz="quarter" idx="27"/>
          </p:nvPr>
        </p:nvSpPr>
        <p:spPr/>
        <p:txBody>
          <a:bodyPr/>
          <a:lstStyle/>
          <a:p>
            <a:r>
              <a:rPr lang="ru-RU" dirty="0" smtClean="0"/>
              <a:t>Еланский Дмитрий</a:t>
            </a:r>
            <a:endParaRPr lang="ru-RU" dirty="0"/>
          </a:p>
        </p:txBody>
      </p:sp>
      <p:sp>
        <p:nvSpPr>
          <p:cNvPr id="7" name="Рисунок 6"/>
          <p:cNvSpPr>
            <a:spLocks noGrp="1"/>
          </p:cNvSpPr>
          <p:nvPr>
            <p:ph type="pic" sz="quarter" idx="17"/>
          </p:nvPr>
        </p:nvSpPr>
        <p:spPr/>
      </p:sp>
    </p:spTree>
    <p:extLst>
      <p:ext uri="{BB962C8B-B14F-4D97-AF65-F5344CB8AC3E}">
        <p14:creationId xmlns:p14="http://schemas.microsoft.com/office/powerpoint/2010/main" val="227936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a16="http://schemas.microsoft.com/office/drawing/2014/main" id="{C1D705DB-48BD-5A41-8B3E-9DE81E2C9277}"/>
              </a:ext>
            </a:extLst>
          </p:cNvPr>
          <p:cNvSpPr>
            <a:spLocks noGrp="1"/>
          </p:cNvSpPr>
          <p:nvPr>
            <p:ph type="body" sz="quarter" idx="13"/>
          </p:nvPr>
        </p:nvSpPr>
        <p:spPr>
          <a:xfrm>
            <a:off x="894588" y="2438400"/>
            <a:ext cx="8793162" cy="8058912"/>
          </a:xfrm>
        </p:spPr>
        <p:txBody>
          <a:bodyPr/>
          <a:lstStyle/>
          <a:p>
            <a:r>
              <a:rPr lang="ru-RU" sz="3600" dirty="0"/>
              <a:t>Первоначально нам необходимо написать само приложение</a:t>
            </a:r>
            <a:r>
              <a:rPr lang="en-US" sz="3600" dirty="0"/>
              <a:t>,</a:t>
            </a:r>
            <a:r>
              <a:rPr lang="ru-RU" sz="3600" dirty="0"/>
              <a:t> для этого нам нужно найти грамотных программистов</a:t>
            </a:r>
            <a:r>
              <a:rPr lang="en-US" sz="3600" dirty="0"/>
              <a:t>.</a:t>
            </a:r>
            <a:r>
              <a:rPr lang="ru-RU" sz="3600" dirty="0"/>
              <a:t> После написания самого приложения и внедрения в него искусственного интеллекта</a:t>
            </a:r>
            <a:r>
              <a:rPr lang="en-US" sz="3600" dirty="0"/>
              <a:t>,</a:t>
            </a:r>
            <a:r>
              <a:rPr lang="ru-RU" sz="3600" dirty="0"/>
              <a:t> нам необходимо продвинуть наш продукт и обзавестись клиентской базой. На первых этапах проекта нам будет достаточно небольшого количества персонала</a:t>
            </a:r>
            <a:r>
              <a:rPr lang="en-US" sz="3600" dirty="0"/>
              <a:t> </a:t>
            </a:r>
            <a:r>
              <a:rPr lang="ru-RU" sz="3600" dirty="0"/>
              <a:t>для обработки заказов и доставки продуктов потребителям. </a:t>
            </a:r>
          </a:p>
        </p:txBody>
      </p:sp>
      <p:sp>
        <p:nvSpPr>
          <p:cNvPr id="9" name="Текст 8">
            <a:extLst>
              <a:ext uri="{FF2B5EF4-FFF2-40B4-BE49-F238E27FC236}">
                <a16:creationId xmlns:a16="http://schemas.microsoft.com/office/drawing/2014/main" id="{2422DFB3-C58B-9F4C-9DF7-32CFEC4A11A6}"/>
              </a:ext>
            </a:extLst>
          </p:cNvPr>
          <p:cNvSpPr>
            <a:spLocks noGrp="1"/>
          </p:cNvSpPr>
          <p:nvPr>
            <p:ph type="body" sz="quarter" idx="16"/>
          </p:nvPr>
        </p:nvSpPr>
        <p:spPr>
          <a:xfrm>
            <a:off x="10544366" y="2438400"/>
            <a:ext cx="8793162" cy="8058912"/>
          </a:xfrm>
        </p:spPr>
        <p:txBody>
          <a:bodyPr/>
          <a:lstStyle/>
          <a:p>
            <a:r>
              <a:rPr lang="ru-RU" sz="3600" dirty="0"/>
              <a:t>При дальнейшем расширении мы планируем увеличивать штат сотрудников и обзавестись сладом для хранения продуктов.</a:t>
            </a:r>
          </a:p>
        </p:txBody>
      </p:sp>
      <p:pic>
        <p:nvPicPr>
          <p:cNvPr id="5" name="Рисунок 4"/>
          <p:cNvPicPr>
            <a:picLocks noChangeAspect="1"/>
          </p:cNvPicPr>
          <p:nvPr/>
        </p:nvPicPr>
        <p:blipFill>
          <a:blip r:embed="rId2"/>
          <a:stretch>
            <a:fillRect/>
          </a:stretch>
        </p:blipFill>
        <p:spPr>
          <a:xfrm>
            <a:off x="11201759" y="5749637"/>
            <a:ext cx="7478375" cy="4206586"/>
          </a:xfrm>
          <a:prstGeom prst="rect">
            <a:avLst/>
          </a:prstGeom>
        </p:spPr>
      </p:pic>
    </p:spTree>
    <p:extLst>
      <p:ext uri="{BB962C8B-B14F-4D97-AF65-F5344CB8AC3E}">
        <p14:creationId xmlns:p14="http://schemas.microsoft.com/office/powerpoint/2010/main" val="3453340339"/>
      </p:ext>
    </p:extLst>
  </p:cSld>
  <p:clrMapOvr>
    <a:masterClrMapping/>
  </p:clrMapOvr>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6784E-6852-4EC6-93B9-B2F40371A23B}">
  <ds:schemaRefs>
    <ds:schemaRef ds:uri="http://purl.org/dc/terms/"/>
    <ds:schemaRef ds:uri="http://schemas.microsoft.com/office/2006/documentManagement/types"/>
    <ds:schemaRef ds:uri="http://schemas.microsoft.com/office/2006/metadata/properties"/>
    <ds:schemaRef ds:uri="http://www.w3.org/XML/1998/namespace"/>
    <ds:schemaRef ds:uri="f3f21cfc-4d3e-42b1-8a95-d7209818f9d6"/>
    <ds:schemaRef ds:uri="dae585fd-f7dc-4d5a-b1b8-e5742ef77c8f"/>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3.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3790</TotalTime>
  <Words>558</Words>
  <Application>Microsoft Office PowerPoint</Application>
  <PresentationFormat>Произвольный</PresentationFormat>
  <Paragraphs>46</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10</vt:i4>
      </vt:variant>
    </vt:vector>
  </HeadingPairs>
  <TitlesOfParts>
    <vt:vector size="15" baseType="lpstr">
      <vt:lpstr>Arial</vt:lpstr>
      <vt:lpstr>Calibri</vt:lpstr>
      <vt:lpstr>Times New Roman</vt:lpstr>
      <vt:lpstr>ОБЛОЖКИ</vt:lpstr>
      <vt:lpstr>РАЗДЕЛИТЕЛИ</vt:lpstr>
      <vt:lpstr>VegWeek</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NikitaS</cp:lastModifiedBy>
  <cp:revision>223</cp:revision>
  <dcterms:created xsi:type="dcterms:W3CDTF">2021-03-01T12:07:13Z</dcterms:created>
  <dcterms:modified xsi:type="dcterms:W3CDTF">2023-10-18T17:43:30Z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