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8FF"/>
    <a:srgbClr val="66FF99"/>
    <a:srgbClr val="FFFFFF"/>
    <a:srgbClr val="99CCFF"/>
    <a:srgbClr val="460AF0"/>
    <a:srgbClr val="346DB2"/>
    <a:srgbClr val="0A8DC8"/>
    <a:srgbClr val="0B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3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85419-5661-4802-B17A-43EC403A0A2D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7E5B1F-3539-4DC6-BDB1-7235F7D09117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/>
            <a:t>Исследовать рынок услуг общественного питания в </a:t>
          </a:r>
          <a:r>
            <a:rPr lang="ru-RU" sz="2000" dirty="0" smtClean="0"/>
            <a:t>Трубчевске</a:t>
          </a:r>
          <a:endParaRPr lang="ru-RU" sz="2000" dirty="0"/>
        </a:p>
      </dgm:t>
    </dgm:pt>
    <dgm:pt modelId="{9BA28A50-3338-4308-BF8C-9932B3C66107}" type="parTrans" cxnId="{2FB01814-9CD6-40AC-B6AF-C68B442F2077}">
      <dgm:prSet/>
      <dgm:spPr/>
      <dgm:t>
        <a:bodyPr/>
        <a:lstStyle/>
        <a:p>
          <a:endParaRPr lang="ru-RU"/>
        </a:p>
      </dgm:t>
    </dgm:pt>
    <dgm:pt modelId="{A4E9FC2A-5192-4E55-B7CA-D01AC4FCBA3D}" type="sibTrans" cxnId="{2FB01814-9CD6-40AC-B6AF-C68B442F2077}">
      <dgm:prSet/>
      <dgm:spPr/>
      <dgm:t>
        <a:bodyPr/>
        <a:lstStyle/>
        <a:p>
          <a:endParaRPr lang="ru-RU"/>
        </a:p>
      </dgm:t>
    </dgm:pt>
    <dgm:pt modelId="{43290B4F-5E74-4788-BABE-C20473012971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/>
            <a:t>Проработать концепцию </a:t>
          </a:r>
          <a:r>
            <a:rPr lang="ru-RU" sz="2000" dirty="0" smtClean="0"/>
            <a:t>кафе</a:t>
          </a:r>
          <a:endParaRPr lang="ru-RU" sz="2000" dirty="0"/>
        </a:p>
      </dgm:t>
    </dgm:pt>
    <dgm:pt modelId="{23548FC9-0173-470E-874E-91219CE767AD}" type="parTrans" cxnId="{6AE7F3B0-E0B2-443D-BE1D-6C18391357CA}">
      <dgm:prSet/>
      <dgm:spPr/>
      <dgm:t>
        <a:bodyPr/>
        <a:lstStyle/>
        <a:p>
          <a:endParaRPr lang="ru-RU"/>
        </a:p>
      </dgm:t>
    </dgm:pt>
    <dgm:pt modelId="{E1A4CE76-E3B2-43D8-8B3A-3E310BB37F6C}" type="sibTrans" cxnId="{6AE7F3B0-E0B2-443D-BE1D-6C18391357CA}">
      <dgm:prSet/>
      <dgm:spPr/>
      <dgm:t>
        <a:bodyPr/>
        <a:lstStyle/>
        <a:p>
          <a:endParaRPr lang="ru-RU"/>
        </a:p>
      </dgm:t>
    </dgm:pt>
    <dgm:pt modelId="{ED0561F7-7B1D-4309-865E-341BAC9FB6C8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/>
            <a:t>Разработка технико-экономического обоснования необходимости строительства предприятия общественного питания заданной пропускной способности в соответствии с расчетными нормами развития сети</a:t>
          </a:r>
          <a:endParaRPr lang="ru-RU" sz="2000" dirty="0"/>
        </a:p>
      </dgm:t>
    </dgm:pt>
    <dgm:pt modelId="{FEFEDF0E-C136-4E44-B66F-86666AC4933D}" type="parTrans" cxnId="{57C10F3D-FD07-4DC2-B233-61645DE52B9B}">
      <dgm:prSet/>
      <dgm:spPr/>
      <dgm:t>
        <a:bodyPr/>
        <a:lstStyle/>
        <a:p>
          <a:endParaRPr lang="ru-RU"/>
        </a:p>
      </dgm:t>
    </dgm:pt>
    <dgm:pt modelId="{096FC9D2-DA6A-4296-A958-89E9E634C88B}" type="sibTrans" cxnId="{57C10F3D-FD07-4DC2-B233-61645DE52B9B}">
      <dgm:prSet/>
      <dgm:spPr/>
      <dgm:t>
        <a:bodyPr/>
        <a:lstStyle/>
        <a:p>
          <a:endParaRPr lang="ru-RU"/>
        </a:p>
      </dgm:t>
    </dgm:pt>
    <dgm:pt modelId="{1211237B-4A32-4D5A-AC29-C61F1A232957}">
      <dgm:prSet custT="1"/>
      <dgm:spPr>
        <a:ln>
          <a:noFill/>
        </a:ln>
      </dgm:spPr>
      <dgm:t>
        <a:bodyPr/>
        <a:lstStyle/>
        <a:p>
          <a:endParaRPr lang="ru-RU" sz="2000" dirty="0" smtClean="0"/>
        </a:p>
        <a:p>
          <a:r>
            <a:rPr lang="ru-RU" sz="2000" dirty="0" smtClean="0"/>
            <a:t>Разработка производственной программы кафе, расчет расхода сырья, оснащения и площадей помещений предприятия</a:t>
          </a:r>
        </a:p>
        <a:p>
          <a:endParaRPr lang="ru-RU" sz="2000" dirty="0"/>
        </a:p>
      </dgm:t>
    </dgm:pt>
    <dgm:pt modelId="{9C3C609D-A7D6-4E50-BAEC-BBAC379E872B}" type="parTrans" cxnId="{25B2AB65-FD1F-475C-B6B0-B519C4F80CB3}">
      <dgm:prSet/>
      <dgm:spPr/>
      <dgm:t>
        <a:bodyPr/>
        <a:lstStyle/>
        <a:p>
          <a:endParaRPr lang="ru-RU"/>
        </a:p>
      </dgm:t>
    </dgm:pt>
    <dgm:pt modelId="{6D4079AA-A081-42E9-A2F6-C5C628DD438E}" type="sibTrans" cxnId="{25B2AB65-FD1F-475C-B6B0-B519C4F80CB3}">
      <dgm:prSet/>
      <dgm:spPr/>
      <dgm:t>
        <a:bodyPr/>
        <a:lstStyle/>
        <a:p>
          <a:endParaRPr lang="ru-RU"/>
        </a:p>
      </dgm:t>
    </dgm:pt>
    <dgm:pt modelId="{45CCBD2A-AA71-4F75-A95F-BA96291DE008}">
      <dgm:prSet custT="1"/>
      <dgm:spPr>
        <a:ln>
          <a:noFill/>
        </a:ln>
      </dgm:spPr>
      <dgm:t>
        <a:bodyPr/>
        <a:lstStyle/>
        <a:p>
          <a:r>
            <a:rPr lang="ru-RU" sz="2000" dirty="0"/>
            <a:t>Рассчитать экономическую эффективность </a:t>
          </a:r>
          <a:r>
            <a:rPr lang="ru-RU" sz="2000" dirty="0" smtClean="0"/>
            <a:t>деятельности кафе</a:t>
          </a:r>
          <a:endParaRPr lang="ru-RU" sz="2000" dirty="0"/>
        </a:p>
      </dgm:t>
    </dgm:pt>
    <dgm:pt modelId="{F230B8D1-8A34-4800-A6DA-D76D62DD6693}" type="parTrans" cxnId="{A12401E5-6DA4-466A-95E8-9DCD3604BED9}">
      <dgm:prSet/>
      <dgm:spPr/>
      <dgm:t>
        <a:bodyPr/>
        <a:lstStyle/>
        <a:p>
          <a:endParaRPr lang="ru-RU"/>
        </a:p>
      </dgm:t>
    </dgm:pt>
    <dgm:pt modelId="{6A8924D9-BA5E-4D73-98D4-FCC020640F96}" type="sibTrans" cxnId="{A12401E5-6DA4-466A-95E8-9DCD3604BED9}">
      <dgm:prSet/>
      <dgm:spPr/>
      <dgm:t>
        <a:bodyPr/>
        <a:lstStyle/>
        <a:p>
          <a:endParaRPr lang="ru-RU"/>
        </a:p>
      </dgm:t>
    </dgm:pt>
    <dgm:pt modelId="{194493F5-6E4D-49A0-9363-FA5092D47414}" type="pres">
      <dgm:prSet presAssocID="{D1585419-5661-4802-B17A-43EC403A0A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DE7C4-4464-402C-8B00-1E51F8198CC2}" type="pres">
      <dgm:prSet presAssocID="{E77E5B1F-3539-4DC6-BDB1-7235F7D09117}" presName="composite" presStyleCnt="0"/>
      <dgm:spPr/>
    </dgm:pt>
    <dgm:pt modelId="{C4C272A9-6D75-4AA0-B132-CFB20E3CE958}" type="pres">
      <dgm:prSet presAssocID="{E77E5B1F-3539-4DC6-BDB1-7235F7D09117}" presName="imgShp" presStyleLbl="fgImgPlace1" presStyleIdx="0" presStyleCnt="5" custScaleX="14036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20657C84-CC5F-4A1C-96C2-178F8CF86846}" type="pres">
      <dgm:prSet presAssocID="{E77E5B1F-3539-4DC6-BDB1-7235F7D0911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1EA36-9265-4CA9-8560-DE97FC3657B5}" type="pres">
      <dgm:prSet presAssocID="{A4E9FC2A-5192-4E55-B7CA-D01AC4FCBA3D}" presName="spacing" presStyleCnt="0"/>
      <dgm:spPr/>
    </dgm:pt>
    <dgm:pt modelId="{C8313A1D-34E3-40E8-9512-8D3EA0E9ADA1}" type="pres">
      <dgm:prSet presAssocID="{43290B4F-5E74-4788-BABE-C20473012971}" presName="composite" presStyleCnt="0"/>
      <dgm:spPr/>
    </dgm:pt>
    <dgm:pt modelId="{8E003B91-6FF5-43F8-A9C8-3D1BC39EC4FE}" type="pres">
      <dgm:prSet presAssocID="{43290B4F-5E74-4788-BABE-C20473012971}" presName="imgShp" presStyleLbl="fgImgPlace1" presStyleIdx="1" presStyleCnt="5" custScaleX="14036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22300D88-EECC-475B-82FE-DB1A4A8626B9}" type="pres">
      <dgm:prSet presAssocID="{43290B4F-5E74-4788-BABE-C20473012971}" presName="txShp" presStyleLbl="node1" presStyleIdx="1" presStyleCnt="5" custScaleY="72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29A5-3249-43EF-AF52-DD2F5CFADE48}" type="pres">
      <dgm:prSet presAssocID="{E1A4CE76-E3B2-43D8-8B3A-3E310BB37F6C}" presName="spacing" presStyleCnt="0"/>
      <dgm:spPr/>
    </dgm:pt>
    <dgm:pt modelId="{3BA0C1A7-255A-4BE7-A3C1-40346AA946BE}" type="pres">
      <dgm:prSet presAssocID="{ED0561F7-7B1D-4309-865E-341BAC9FB6C8}" presName="composite" presStyleCnt="0"/>
      <dgm:spPr/>
    </dgm:pt>
    <dgm:pt modelId="{AD2AEF1D-6388-4A80-9842-86709DA6C43B}" type="pres">
      <dgm:prSet presAssocID="{ED0561F7-7B1D-4309-865E-341BAC9FB6C8}" presName="imgShp" presStyleLbl="fgImgPlace1" presStyleIdx="2" presStyleCnt="5" custScaleX="12321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E9622C4B-F3DA-4C84-A15E-962E7E2A2DEB}" type="pres">
      <dgm:prSet presAssocID="{ED0561F7-7B1D-4309-865E-341BAC9FB6C8}" presName="txShp" presStyleLbl="node1" presStyleIdx="2" presStyleCnt="5" custScaleY="246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6F482-BC56-46F4-87A3-8B54F576D14E}" type="pres">
      <dgm:prSet presAssocID="{096FC9D2-DA6A-4296-A958-89E9E634C88B}" presName="spacing" presStyleCnt="0"/>
      <dgm:spPr/>
    </dgm:pt>
    <dgm:pt modelId="{B9C7725F-349B-4295-A055-95B2C07C3625}" type="pres">
      <dgm:prSet presAssocID="{1211237B-4A32-4D5A-AC29-C61F1A232957}" presName="composite" presStyleCnt="0"/>
      <dgm:spPr/>
    </dgm:pt>
    <dgm:pt modelId="{2DEADB22-6FF8-48C2-8A26-043434B68470}" type="pres">
      <dgm:prSet presAssocID="{1211237B-4A32-4D5A-AC29-C61F1A232957}" presName="imgShp" presStyleLbl="fgImgPlace1" presStyleIdx="3" presStyleCnt="5" custScaleX="11697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F8595118-97D2-40B0-A735-D4FFAEBB587F}" type="pres">
      <dgm:prSet presAssocID="{1211237B-4A32-4D5A-AC29-C61F1A232957}" presName="txShp" presStyleLbl="node1" presStyleIdx="3" presStyleCnt="5" custScaleY="137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7463A-9E3E-4FC6-B1B1-B54370F31A50}" type="pres">
      <dgm:prSet presAssocID="{6D4079AA-A081-42E9-A2F6-C5C628DD438E}" presName="spacing" presStyleCnt="0"/>
      <dgm:spPr/>
    </dgm:pt>
    <dgm:pt modelId="{27495A5C-3EE3-490D-81E0-F7352B589842}" type="pres">
      <dgm:prSet presAssocID="{45CCBD2A-AA71-4F75-A95F-BA96291DE008}" presName="composite" presStyleCnt="0"/>
      <dgm:spPr/>
    </dgm:pt>
    <dgm:pt modelId="{4A68EC66-9E5F-4520-B26A-28407EF7F607}" type="pres">
      <dgm:prSet presAssocID="{45CCBD2A-AA71-4F75-A95F-BA96291DE008}" presName="imgShp" presStyleLbl="fgImgPlace1" presStyleIdx="4" presStyleCnt="5" custScaleX="116971" custScaleY="106588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  <dgm:pt modelId="{AB1551E9-1251-493A-A216-BC8A202E477E}" type="pres">
      <dgm:prSet presAssocID="{45CCBD2A-AA71-4F75-A95F-BA96291DE00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DD4DD-C839-4A2A-9067-0E255AEF57E1}" type="presOf" srcId="{ED0561F7-7B1D-4309-865E-341BAC9FB6C8}" destId="{E9622C4B-F3DA-4C84-A15E-962E7E2A2DEB}" srcOrd="0" destOrd="0" presId="urn:microsoft.com/office/officeart/2005/8/layout/vList3#1"/>
    <dgm:cxn modelId="{25B2AB65-FD1F-475C-B6B0-B519C4F80CB3}" srcId="{D1585419-5661-4802-B17A-43EC403A0A2D}" destId="{1211237B-4A32-4D5A-AC29-C61F1A232957}" srcOrd="3" destOrd="0" parTransId="{9C3C609D-A7D6-4E50-BAEC-BBAC379E872B}" sibTransId="{6D4079AA-A081-42E9-A2F6-C5C628DD438E}"/>
    <dgm:cxn modelId="{42CA6E20-9C3A-416C-8F09-271BB45FB57F}" type="presOf" srcId="{43290B4F-5E74-4788-BABE-C20473012971}" destId="{22300D88-EECC-475B-82FE-DB1A4A8626B9}" srcOrd="0" destOrd="0" presId="urn:microsoft.com/office/officeart/2005/8/layout/vList3#1"/>
    <dgm:cxn modelId="{B8D662B9-25E7-4750-80D1-245C53BC8BF4}" type="presOf" srcId="{D1585419-5661-4802-B17A-43EC403A0A2D}" destId="{194493F5-6E4D-49A0-9363-FA5092D47414}" srcOrd="0" destOrd="0" presId="urn:microsoft.com/office/officeart/2005/8/layout/vList3#1"/>
    <dgm:cxn modelId="{D272AD7E-FF76-4831-A978-E3FF572F638F}" type="presOf" srcId="{E77E5B1F-3539-4DC6-BDB1-7235F7D09117}" destId="{20657C84-CC5F-4A1C-96C2-178F8CF86846}" srcOrd="0" destOrd="0" presId="urn:microsoft.com/office/officeart/2005/8/layout/vList3#1"/>
    <dgm:cxn modelId="{57C10F3D-FD07-4DC2-B233-61645DE52B9B}" srcId="{D1585419-5661-4802-B17A-43EC403A0A2D}" destId="{ED0561F7-7B1D-4309-865E-341BAC9FB6C8}" srcOrd="2" destOrd="0" parTransId="{FEFEDF0E-C136-4E44-B66F-86666AC4933D}" sibTransId="{096FC9D2-DA6A-4296-A958-89E9E634C88B}"/>
    <dgm:cxn modelId="{6AE7F3B0-E0B2-443D-BE1D-6C18391357CA}" srcId="{D1585419-5661-4802-B17A-43EC403A0A2D}" destId="{43290B4F-5E74-4788-BABE-C20473012971}" srcOrd="1" destOrd="0" parTransId="{23548FC9-0173-470E-874E-91219CE767AD}" sibTransId="{E1A4CE76-E3B2-43D8-8B3A-3E310BB37F6C}"/>
    <dgm:cxn modelId="{A12401E5-6DA4-466A-95E8-9DCD3604BED9}" srcId="{D1585419-5661-4802-B17A-43EC403A0A2D}" destId="{45CCBD2A-AA71-4F75-A95F-BA96291DE008}" srcOrd="4" destOrd="0" parTransId="{F230B8D1-8A34-4800-A6DA-D76D62DD6693}" sibTransId="{6A8924D9-BA5E-4D73-98D4-FCC020640F96}"/>
    <dgm:cxn modelId="{DF1A1A57-4B07-4C0A-8591-2D6F70EEA736}" type="presOf" srcId="{45CCBD2A-AA71-4F75-A95F-BA96291DE008}" destId="{AB1551E9-1251-493A-A216-BC8A202E477E}" srcOrd="0" destOrd="0" presId="urn:microsoft.com/office/officeart/2005/8/layout/vList3#1"/>
    <dgm:cxn modelId="{C6E448FE-F42C-4CF3-B96C-383DDE7F7C64}" type="presOf" srcId="{1211237B-4A32-4D5A-AC29-C61F1A232957}" destId="{F8595118-97D2-40B0-A735-D4FFAEBB587F}" srcOrd="0" destOrd="0" presId="urn:microsoft.com/office/officeart/2005/8/layout/vList3#1"/>
    <dgm:cxn modelId="{2FB01814-9CD6-40AC-B6AF-C68B442F2077}" srcId="{D1585419-5661-4802-B17A-43EC403A0A2D}" destId="{E77E5B1F-3539-4DC6-BDB1-7235F7D09117}" srcOrd="0" destOrd="0" parTransId="{9BA28A50-3338-4308-BF8C-9932B3C66107}" sibTransId="{A4E9FC2A-5192-4E55-B7CA-D01AC4FCBA3D}"/>
    <dgm:cxn modelId="{463539B3-9224-4514-A283-A23F1F100388}" type="presParOf" srcId="{194493F5-6E4D-49A0-9363-FA5092D47414}" destId="{A53DE7C4-4464-402C-8B00-1E51F8198CC2}" srcOrd="0" destOrd="0" presId="urn:microsoft.com/office/officeart/2005/8/layout/vList3#1"/>
    <dgm:cxn modelId="{E9A624E3-44F9-4C70-95ED-D3AC8D734A1D}" type="presParOf" srcId="{A53DE7C4-4464-402C-8B00-1E51F8198CC2}" destId="{C4C272A9-6D75-4AA0-B132-CFB20E3CE958}" srcOrd="0" destOrd="0" presId="urn:microsoft.com/office/officeart/2005/8/layout/vList3#1"/>
    <dgm:cxn modelId="{5792EA03-2123-4C36-805D-10A3D21E2EF9}" type="presParOf" srcId="{A53DE7C4-4464-402C-8B00-1E51F8198CC2}" destId="{20657C84-CC5F-4A1C-96C2-178F8CF86846}" srcOrd="1" destOrd="0" presId="urn:microsoft.com/office/officeart/2005/8/layout/vList3#1"/>
    <dgm:cxn modelId="{51DB7C70-176A-4BFA-94DE-B71713B3B91B}" type="presParOf" srcId="{194493F5-6E4D-49A0-9363-FA5092D47414}" destId="{F151EA36-9265-4CA9-8560-DE97FC3657B5}" srcOrd="1" destOrd="0" presId="urn:microsoft.com/office/officeart/2005/8/layout/vList3#1"/>
    <dgm:cxn modelId="{F4D96A2B-7BFA-429F-ACCB-92F0DEDE3E35}" type="presParOf" srcId="{194493F5-6E4D-49A0-9363-FA5092D47414}" destId="{C8313A1D-34E3-40E8-9512-8D3EA0E9ADA1}" srcOrd="2" destOrd="0" presId="urn:microsoft.com/office/officeart/2005/8/layout/vList3#1"/>
    <dgm:cxn modelId="{8CFA155B-BB77-4805-9A4A-011A01C73DF2}" type="presParOf" srcId="{C8313A1D-34E3-40E8-9512-8D3EA0E9ADA1}" destId="{8E003B91-6FF5-43F8-A9C8-3D1BC39EC4FE}" srcOrd="0" destOrd="0" presId="urn:microsoft.com/office/officeart/2005/8/layout/vList3#1"/>
    <dgm:cxn modelId="{DA7494DF-3066-48DB-B440-7051F102A1D1}" type="presParOf" srcId="{C8313A1D-34E3-40E8-9512-8D3EA0E9ADA1}" destId="{22300D88-EECC-475B-82FE-DB1A4A8626B9}" srcOrd="1" destOrd="0" presId="urn:microsoft.com/office/officeart/2005/8/layout/vList3#1"/>
    <dgm:cxn modelId="{5FAB3771-D3D2-48AE-B57D-AD92A4F57A7F}" type="presParOf" srcId="{194493F5-6E4D-49A0-9363-FA5092D47414}" destId="{431229A5-3249-43EF-AF52-DD2F5CFADE48}" srcOrd="3" destOrd="0" presId="urn:microsoft.com/office/officeart/2005/8/layout/vList3#1"/>
    <dgm:cxn modelId="{EDB54984-4E3A-4BD6-96D0-A27557A49693}" type="presParOf" srcId="{194493F5-6E4D-49A0-9363-FA5092D47414}" destId="{3BA0C1A7-255A-4BE7-A3C1-40346AA946BE}" srcOrd="4" destOrd="0" presId="urn:microsoft.com/office/officeart/2005/8/layout/vList3#1"/>
    <dgm:cxn modelId="{78E9D9B0-D7F0-4694-98F0-91FA06F081FC}" type="presParOf" srcId="{3BA0C1A7-255A-4BE7-A3C1-40346AA946BE}" destId="{AD2AEF1D-6388-4A80-9842-86709DA6C43B}" srcOrd="0" destOrd="0" presId="urn:microsoft.com/office/officeart/2005/8/layout/vList3#1"/>
    <dgm:cxn modelId="{52B66B3D-4430-468B-AB4D-5CB61981F454}" type="presParOf" srcId="{3BA0C1A7-255A-4BE7-A3C1-40346AA946BE}" destId="{E9622C4B-F3DA-4C84-A15E-962E7E2A2DEB}" srcOrd="1" destOrd="0" presId="urn:microsoft.com/office/officeart/2005/8/layout/vList3#1"/>
    <dgm:cxn modelId="{FA3B1A2E-BC85-4C95-9432-B6A6563FE53A}" type="presParOf" srcId="{194493F5-6E4D-49A0-9363-FA5092D47414}" destId="{8AB6F482-BC56-46F4-87A3-8B54F576D14E}" srcOrd="5" destOrd="0" presId="urn:microsoft.com/office/officeart/2005/8/layout/vList3#1"/>
    <dgm:cxn modelId="{BCA368AC-2E2F-4F81-9FFE-3625747ECECF}" type="presParOf" srcId="{194493F5-6E4D-49A0-9363-FA5092D47414}" destId="{B9C7725F-349B-4295-A055-95B2C07C3625}" srcOrd="6" destOrd="0" presId="urn:microsoft.com/office/officeart/2005/8/layout/vList3#1"/>
    <dgm:cxn modelId="{4B3FDC2D-EA4D-4175-AB5A-EFCFB2BA5F68}" type="presParOf" srcId="{B9C7725F-349B-4295-A055-95B2C07C3625}" destId="{2DEADB22-6FF8-48C2-8A26-043434B68470}" srcOrd="0" destOrd="0" presId="urn:microsoft.com/office/officeart/2005/8/layout/vList3#1"/>
    <dgm:cxn modelId="{C2F48E06-775D-4AA6-871C-AAC91C08F5FA}" type="presParOf" srcId="{B9C7725F-349B-4295-A055-95B2C07C3625}" destId="{F8595118-97D2-40B0-A735-D4FFAEBB587F}" srcOrd="1" destOrd="0" presId="urn:microsoft.com/office/officeart/2005/8/layout/vList3#1"/>
    <dgm:cxn modelId="{7203AD3C-5507-4B59-94C5-029F63C6911C}" type="presParOf" srcId="{194493F5-6E4D-49A0-9363-FA5092D47414}" destId="{8087463A-9E3E-4FC6-B1B1-B54370F31A50}" srcOrd="7" destOrd="0" presId="urn:microsoft.com/office/officeart/2005/8/layout/vList3#1"/>
    <dgm:cxn modelId="{9E6A41B0-36C3-4A70-B789-73DA2D130F24}" type="presParOf" srcId="{194493F5-6E4D-49A0-9363-FA5092D47414}" destId="{27495A5C-3EE3-490D-81E0-F7352B589842}" srcOrd="8" destOrd="0" presId="urn:microsoft.com/office/officeart/2005/8/layout/vList3#1"/>
    <dgm:cxn modelId="{3C11D87D-5BC6-46C4-BDE7-47F5E0A05F10}" type="presParOf" srcId="{27495A5C-3EE3-490D-81E0-F7352B589842}" destId="{4A68EC66-9E5F-4520-B26A-28407EF7F607}" srcOrd="0" destOrd="0" presId="urn:microsoft.com/office/officeart/2005/8/layout/vList3#1"/>
    <dgm:cxn modelId="{024D7C3D-7C5F-4583-8EF7-74E69D0C5A12}" type="presParOf" srcId="{27495A5C-3EE3-490D-81E0-F7352B589842}" destId="{AB1551E9-1251-493A-A216-BC8A202E477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3FB96-EE49-42C4-B3B9-FE79E89649D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D6B64A-EDDE-4A00-9FD0-A0DC1642F352}">
      <dgm:prSet phldrT="[Текст]" custT="1"/>
      <dgm:spPr>
        <a:ln>
          <a:noFill/>
        </a:ln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Режим работы проектируемого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0822D-76EF-4A2D-88CB-1C8A1241CC5D}" type="parTrans" cxnId="{08E93BAD-7C9D-4E46-A6EB-4571DBA5BB92}">
      <dgm:prSet/>
      <dgm:spPr/>
      <dgm:t>
        <a:bodyPr/>
        <a:lstStyle/>
        <a:p>
          <a:endParaRPr lang="ru-RU"/>
        </a:p>
      </dgm:t>
    </dgm:pt>
    <dgm:pt modelId="{8BCB46D9-51E3-4DEC-991C-316BD48FF635}" type="sibTrans" cxnId="{08E93BAD-7C9D-4E46-A6EB-4571DBA5BB92}">
      <dgm:prSet/>
      <dgm:spPr/>
      <dgm:t>
        <a:bodyPr/>
        <a:lstStyle/>
        <a:p>
          <a:endParaRPr lang="ru-RU"/>
        </a:p>
      </dgm:t>
    </dgm:pt>
    <dgm:pt modelId="{7C111868-040B-4A25-B6CC-AB8D8378D487}">
      <dgm:prSet phldrT="[Текст]" custT="1"/>
      <dgm:spPr>
        <a:ln>
          <a:noFill/>
        </a:ln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потребителей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день </a:t>
          </a:r>
        </a:p>
      </dgm:t>
    </dgm:pt>
    <dgm:pt modelId="{A6ACC1AE-EEA0-4A96-A95B-D4D2DA025A8D}" type="parTrans" cxnId="{C2EF2FCF-67E2-4885-AD7B-F598398B30CB}">
      <dgm:prSet/>
      <dgm:spPr/>
      <dgm:t>
        <a:bodyPr/>
        <a:lstStyle/>
        <a:p>
          <a:endParaRPr lang="ru-RU"/>
        </a:p>
      </dgm:t>
    </dgm:pt>
    <dgm:pt modelId="{BEA8A41B-2631-4EA9-8050-56C5DE734B65}" type="sibTrans" cxnId="{C2EF2FCF-67E2-4885-AD7B-F598398B30CB}">
      <dgm:prSet/>
      <dgm:spPr/>
      <dgm:t>
        <a:bodyPr/>
        <a:lstStyle/>
        <a:p>
          <a:endParaRPr lang="ru-RU"/>
        </a:p>
      </dgm:t>
    </dgm:pt>
    <dgm:pt modelId="{2CBA36CA-EA55-4758-97E4-6F98F3293856}">
      <dgm:prSet phldrT="[Текст]" custT="1"/>
      <dgm:spPr>
        <a:ln>
          <a:noFill/>
        </a:ln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в день фирменных , горячих, холодных блюд и напитков 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864ED-CC72-45B2-AAD9-1730BB9B41D3}" type="parTrans" cxnId="{C28CF37E-25FE-402F-BFCB-876E7C6C9AEA}">
      <dgm:prSet/>
      <dgm:spPr/>
      <dgm:t>
        <a:bodyPr/>
        <a:lstStyle/>
        <a:p>
          <a:endParaRPr lang="ru-RU"/>
        </a:p>
      </dgm:t>
    </dgm:pt>
    <dgm:pt modelId="{61522828-1763-4731-BAD5-BB61C4C96BEB}" type="sibTrans" cxnId="{C28CF37E-25FE-402F-BFCB-876E7C6C9AEA}">
      <dgm:prSet/>
      <dgm:spPr/>
      <dgm:t>
        <a:bodyPr/>
        <a:lstStyle/>
        <a:p>
          <a:endParaRPr lang="ru-RU"/>
        </a:p>
      </dgm:t>
    </dgm:pt>
    <dgm:pt modelId="{0D60143A-8F1A-4356-96F6-EF70A31147C6}">
      <dgm:prSet/>
      <dgm:spPr/>
      <dgm:t>
        <a:bodyPr/>
        <a:lstStyle/>
        <a:p>
          <a:r>
            <a:rPr lang="ru-RU" dirty="0"/>
            <a:t>С </a:t>
          </a:r>
          <a:r>
            <a:rPr lang="ru-RU" dirty="0" smtClean="0"/>
            <a:t>10:00 до 22:00</a:t>
          </a:r>
          <a:endParaRPr lang="ru-RU" dirty="0"/>
        </a:p>
      </dgm:t>
    </dgm:pt>
    <dgm:pt modelId="{1215D56A-0B3A-45B5-8966-E3B611EEE8E5}" type="parTrans" cxnId="{6390CD2C-C4B5-4469-8C20-DCF3D6060D9D}">
      <dgm:prSet/>
      <dgm:spPr/>
      <dgm:t>
        <a:bodyPr/>
        <a:lstStyle/>
        <a:p>
          <a:endParaRPr lang="ru-RU"/>
        </a:p>
      </dgm:t>
    </dgm:pt>
    <dgm:pt modelId="{220DEBC0-A589-4B2B-B6E6-22878D95B1CB}" type="sibTrans" cxnId="{6390CD2C-C4B5-4469-8C20-DCF3D6060D9D}">
      <dgm:prSet/>
      <dgm:spPr/>
      <dgm:t>
        <a:bodyPr/>
        <a:lstStyle/>
        <a:p>
          <a:endParaRPr lang="ru-RU"/>
        </a:p>
      </dgm:t>
    </dgm:pt>
    <dgm:pt modelId="{468BC528-6795-461C-A65F-CD1DE9AA8653}">
      <dgm:prSet/>
      <dgm:spPr/>
      <dgm:t>
        <a:bodyPr/>
        <a:lstStyle/>
        <a:p>
          <a:r>
            <a:rPr lang="ru-RU" dirty="0" smtClean="0"/>
            <a:t>986 человек</a:t>
          </a:r>
          <a:endParaRPr lang="ru-RU" dirty="0"/>
        </a:p>
      </dgm:t>
    </dgm:pt>
    <dgm:pt modelId="{762EF2FA-ED69-438A-9AF4-6B1AB28707D3}" type="parTrans" cxnId="{9C30611D-6F01-4789-95A0-0CA0E466A7A2}">
      <dgm:prSet/>
      <dgm:spPr/>
      <dgm:t>
        <a:bodyPr/>
        <a:lstStyle/>
        <a:p>
          <a:endParaRPr lang="ru-RU"/>
        </a:p>
      </dgm:t>
    </dgm:pt>
    <dgm:pt modelId="{6F8192A1-5C4D-4640-A7C9-69D626FF5004}" type="sibTrans" cxnId="{9C30611D-6F01-4789-95A0-0CA0E466A7A2}">
      <dgm:prSet/>
      <dgm:spPr/>
      <dgm:t>
        <a:bodyPr/>
        <a:lstStyle/>
        <a:p>
          <a:endParaRPr lang="ru-RU"/>
        </a:p>
      </dgm:t>
    </dgm:pt>
    <dgm:pt modelId="{5D4043DB-A47A-4603-BC83-CA52DB7B1B8D}">
      <dgm:prSet/>
      <dgm:spPr/>
      <dgm:t>
        <a:bodyPr/>
        <a:lstStyle/>
        <a:p>
          <a:r>
            <a:rPr lang="ru-RU" dirty="0" smtClean="0"/>
            <a:t>2465 блюд</a:t>
          </a:r>
          <a:endParaRPr lang="ru-RU" dirty="0"/>
        </a:p>
      </dgm:t>
    </dgm:pt>
    <dgm:pt modelId="{B0FF4756-52AA-4397-9BBB-4567BAE05F96}" type="parTrans" cxnId="{F3111A6D-7DCD-49EC-8B1F-170E68F9F6A3}">
      <dgm:prSet/>
      <dgm:spPr/>
      <dgm:t>
        <a:bodyPr/>
        <a:lstStyle/>
        <a:p>
          <a:endParaRPr lang="ru-RU"/>
        </a:p>
      </dgm:t>
    </dgm:pt>
    <dgm:pt modelId="{6A0EB9C4-CF4B-4A5D-92CB-99F223DE6B78}" type="sibTrans" cxnId="{F3111A6D-7DCD-49EC-8B1F-170E68F9F6A3}">
      <dgm:prSet/>
      <dgm:spPr/>
      <dgm:t>
        <a:bodyPr/>
        <a:lstStyle/>
        <a:p>
          <a:endParaRPr lang="ru-RU"/>
        </a:p>
      </dgm:t>
    </dgm:pt>
    <dgm:pt modelId="{9AD6EE2D-5F18-45AB-BA7D-AD953EEA4B70}" type="pres">
      <dgm:prSet presAssocID="{F223FB96-EE49-42C4-B3B9-FE79E89649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968D8-4422-4874-BE43-78304507FFC6}" type="pres">
      <dgm:prSet presAssocID="{C1D6B64A-EDDE-4A00-9FD0-A0DC1642F352}" presName="parentLin" presStyleCnt="0"/>
      <dgm:spPr/>
    </dgm:pt>
    <dgm:pt modelId="{F5AC2CBC-EA8E-45DE-9ED1-BCD21B8349B0}" type="pres">
      <dgm:prSet presAssocID="{C1D6B64A-EDDE-4A00-9FD0-A0DC1642F3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5D2773-A39F-4C9A-A70C-09CBB395209D}" type="pres">
      <dgm:prSet presAssocID="{C1D6B64A-EDDE-4A00-9FD0-A0DC1642F352}" presName="parentText" presStyleLbl="node1" presStyleIdx="0" presStyleCnt="3" custScaleX="86909" custScaleY="34495" custLinFactX="25845" custLinFactNeighborX="100000" custLinFactNeighborY="-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1B0DB-FB3B-4799-92E8-7082532008C5}" type="pres">
      <dgm:prSet presAssocID="{C1D6B64A-EDDE-4A00-9FD0-A0DC1642F352}" presName="negativeSpace" presStyleCnt="0"/>
      <dgm:spPr/>
    </dgm:pt>
    <dgm:pt modelId="{6BBDE0CC-1A40-4B7B-862D-D71E6F2E4321}" type="pres">
      <dgm:prSet presAssocID="{C1D6B64A-EDDE-4A00-9FD0-A0DC1642F352}" presName="childText" presStyleLbl="conFgAcc1" presStyleIdx="0" presStyleCnt="3" custScaleX="66667" custScaleY="20045" custLinFactY="45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B39DA-26E6-4F96-AF1A-8702D5D6EFF3}" type="pres">
      <dgm:prSet presAssocID="{8BCB46D9-51E3-4DEC-991C-316BD48FF635}" presName="spaceBetweenRectangles" presStyleCnt="0"/>
      <dgm:spPr/>
    </dgm:pt>
    <dgm:pt modelId="{2C7216B6-86A4-4F6D-819C-6A659AF76770}" type="pres">
      <dgm:prSet presAssocID="{7C111868-040B-4A25-B6CC-AB8D8378D487}" presName="parentLin" presStyleCnt="0"/>
      <dgm:spPr/>
    </dgm:pt>
    <dgm:pt modelId="{22CF0080-5DCD-456D-BBD9-35BEDA3E3C04}" type="pres">
      <dgm:prSet presAssocID="{7C111868-040B-4A25-B6CC-AB8D8378D4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9654D6-C314-4E91-BAFE-909F09BD4ECB}" type="pres">
      <dgm:prSet presAssocID="{7C111868-040B-4A25-B6CC-AB8D8378D487}" presName="parentText" presStyleLbl="node1" presStyleIdx="1" presStyleCnt="3" custScaleX="89815" custScaleY="35068" custLinFactX="25845" custLinFactNeighborX="100000" custLinFactNeighborY="8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15172-D379-4B28-89C4-FC2EB9E8CAB5}" type="pres">
      <dgm:prSet presAssocID="{7C111868-040B-4A25-B6CC-AB8D8378D487}" presName="negativeSpace" presStyleCnt="0"/>
      <dgm:spPr/>
    </dgm:pt>
    <dgm:pt modelId="{96BEAC1E-403D-4EA6-96A0-6FF047276E66}" type="pres">
      <dgm:prSet presAssocID="{7C111868-040B-4A25-B6CC-AB8D8378D487}" presName="childText" presStyleLbl="conFgAcc1" presStyleIdx="1" presStyleCnt="3" custScaleX="66667" custScaleY="23532" custLinFactY="17393" custLinFactNeighborX="-4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EB04F-33F3-4EC6-A00B-B1B75B1BB78C}" type="pres">
      <dgm:prSet presAssocID="{BEA8A41B-2631-4EA9-8050-56C5DE734B65}" presName="spaceBetweenRectangles" presStyleCnt="0"/>
      <dgm:spPr/>
    </dgm:pt>
    <dgm:pt modelId="{CFED1C68-6461-4E84-90A8-DA010C009224}" type="pres">
      <dgm:prSet presAssocID="{2CBA36CA-EA55-4758-97E4-6F98F3293856}" presName="parentLin" presStyleCnt="0"/>
      <dgm:spPr/>
    </dgm:pt>
    <dgm:pt modelId="{715669A4-7B26-42AC-8B92-CDEED0FB8AAF}" type="pres">
      <dgm:prSet presAssocID="{2CBA36CA-EA55-4758-97E4-6F98F329385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A17109-B5CE-45AB-A00A-01DCAFD0291C}" type="pres">
      <dgm:prSet presAssocID="{2CBA36CA-EA55-4758-97E4-6F98F3293856}" presName="parentText" presStyleLbl="node1" presStyleIdx="2" presStyleCnt="3" custScaleX="89582" custScaleY="35977" custLinFactX="27482" custLinFactNeighborX="100000" custLinFactNeighborY="25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949C-B98B-4989-B9C9-F292F9AD4449}" type="pres">
      <dgm:prSet presAssocID="{2CBA36CA-EA55-4758-97E4-6F98F3293856}" presName="negativeSpace" presStyleCnt="0"/>
      <dgm:spPr/>
    </dgm:pt>
    <dgm:pt modelId="{C2D3E3AA-5DC0-4FB4-AD17-DF02E8A883F2}" type="pres">
      <dgm:prSet presAssocID="{2CBA36CA-EA55-4758-97E4-6F98F3293856}" presName="childText" presStyleLbl="conFgAcc1" presStyleIdx="2" presStyleCnt="3" custScaleX="66667" custScaleY="20800" custLinFactY="84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718F0-B647-4F86-B6F2-5A857994DCFD}" type="presOf" srcId="{468BC528-6795-461C-A65F-CD1DE9AA8653}" destId="{96BEAC1E-403D-4EA6-96A0-6FF047276E66}" srcOrd="0" destOrd="0" presId="urn:microsoft.com/office/officeart/2005/8/layout/list1"/>
    <dgm:cxn modelId="{3E290FC6-5C75-4C7F-B95D-05406E024617}" type="presOf" srcId="{2CBA36CA-EA55-4758-97E4-6F98F3293856}" destId="{5DA17109-B5CE-45AB-A00A-01DCAFD0291C}" srcOrd="1" destOrd="0" presId="urn:microsoft.com/office/officeart/2005/8/layout/list1"/>
    <dgm:cxn modelId="{14CB7C7A-B234-4C6B-8E35-78E1D61B5ED9}" type="presOf" srcId="{0D60143A-8F1A-4356-96F6-EF70A31147C6}" destId="{6BBDE0CC-1A40-4B7B-862D-D71E6F2E4321}" srcOrd="0" destOrd="0" presId="urn:microsoft.com/office/officeart/2005/8/layout/list1"/>
    <dgm:cxn modelId="{4D32AED7-CA2F-4FEC-A847-968F2D6A9A45}" type="presOf" srcId="{C1D6B64A-EDDE-4A00-9FD0-A0DC1642F352}" destId="{F5AC2CBC-EA8E-45DE-9ED1-BCD21B8349B0}" srcOrd="0" destOrd="0" presId="urn:microsoft.com/office/officeart/2005/8/layout/list1"/>
    <dgm:cxn modelId="{08E93BAD-7C9D-4E46-A6EB-4571DBA5BB92}" srcId="{F223FB96-EE49-42C4-B3B9-FE79E89649DA}" destId="{C1D6B64A-EDDE-4A00-9FD0-A0DC1642F352}" srcOrd="0" destOrd="0" parTransId="{9090822D-76EF-4A2D-88CB-1C8A1241CC5D}" sibTransId="{8BCB46D9-51E3-4DEC-991C-316BD48FF635}"/>
    <dgm:cxn modelId="{6390CD2C-C4B5-4469-8C20-DCF3D6060D9D}" srcId="{C1D6B64A-EDDE-4A00-9FD0-A0DC1642F352}" destId="{0D60143A-8F1A-4356-96F6-EF70A31147C6}" srcOrd="0" destOrd="0" parTransId="{1215D56A-0B3A-45B5-8966-E3B611EEE8E5}" sibTransId="{220DEBC0-A589-4B2B-B6E6-22878D95B1CB}"/>
    <dgm:cxn modelId="{C28CF37E-25FE-402F-BFCB-876E7C6C9AEA}" srcId="{F223FB96-EE49-42C4-B3B9-FE79E89649DA}" destId="{2CBA36CA-EA55-4758-97E4-6F98F3293856}" srcOrd="2" destOrd="0" parTransId="{4C2864ED-CC72-45B2-AAD9-1730BB9B41D3}" sibTransId="{61522828-1763-4731-BAD5-BB61C4C96BEB}"/>
    <dgm:cxn modelId="{9C30611D-6F01-4789-95A0-0CA0E466A7A2}" srcId="{7C111868-040B-4A25-B6CC-AB8D8378D487}" destId="{468BC528-6795-461C-A65F-CD1DE9AA8653}" srcOrd="0" destOrd="0" parTransId="{762EF2FA-ED69-438A-9AF4-6B1AB28707D3}" sibTransId="{6F8192A1-5C4D-4640-A7C9-69D626FF5004}"/>
    <dgm:cxn modelId="{E05D3300-E7A9-42BA-A9CA-B0064806962F}" type="presOf" srcId="{2CBA36CA-EA55-4758-97E4-6F98F3293856}" destId="{715669A4-7B26-42AC-8B92-CDEED0FB8AAF}" srcOrd="0" destOrd="0" presId="urn:microsoft.com/office/officeart/2005/8/layout/list1"/>
    <dgm:cxn modelId="{7537F777-E71D-4199-84C6-03C7C95AA414}" type="presOf" srcId="{7C111868-040B-4A25-B6CC-AB8D8378D487}" destId="{439654D6-C314-4E91-BAFE-909F09BD4ECB}" srcOrd="1" destOrd="0" presId="urn:microsoft.com/office/officeart/2005/8/layout/list1"/>
    <dgm:cxn modelId="{F3111A6D-7DCD-49EC-8B1F-170E68F9F6A3}" srcId="{2CBA36CA-EA55-4758-97E4-6F98F3293856}" destId="{5D4043DB-A47A-4603-BC83-CA52DB7B1B8D}" srcOrd="0" destOrd="0" parTransId="{B0FF4756-52AA-4397-9BBB-4567BAE05F96}" sibTransId="{6A0EB9C4-CF4B-4A5D-92CB-99F223DE6B78}"/>
    <dgm:cxn modelId="{C2EF2FCF-67E2-4885-AD7B-F598398B30CB}" srcId="{F223FB96-EE49-42C4-B3B9-FE79E89649DA}" destId="{7C111868-040B-4A25-B6CC-AB8D8378D487}" srcOrd="1" destOrd="0" parTransId="{A6ACC1AE-EEA0-4A96-A95B-D4D2DA025A8D}" sibTransId="{BEA8A41B-2631-4EA9-8050-56C5DE734B65}"/>
    <dgm:cxn modelId="{1BBE4564-02BA-4352-BFD9-5C304F7630CD}" type="presOf" srcId="{5D4043DB-A47A-4603-BC83-CA52DB7B1B8D}" destId="{C2D3E3AA-5DC0-4FB4-AD17-DF02E8A883F2}" srcOrd="0" destOrd="0" presId="urn:microsoft.com/office/officeart/2005/8/layout/list1"/>
    <dgm:cxn modelId="{292A1DD4-C6E4-4427-8381-D8B70A15A522}" type="presOf" srcId="{F223FB96-EE49-42C4-B3B9-FE79E89649DA}" destId="{9AD6EE2D-5F18-45AB-BA7D-AD953EEA4B70}" srcOrd="0" destOrd="0" presId="urn:microsoft.com/office/officeart/2005/8/layout/list1"/>
    <dgm:cxn modelId="{4FFAA150-0EB5-4D81-A2F3-17F31C424F12}" type="presOf" srcId="{7C111868-040B-4A25-B6CC-AB8D8378D487}" destId="{22CF0080-5DCD-456D-BBD9-35BEDA3E3C04}" srcOrd="0" destOrd="0" presId="urn:microsoft.com/office/officeart/2005/8/layout/list1"/>
    <dgm:cxn modelId="{9CCFACCC-C297-4784-A986-34BDB26D03F7}" type="presOf" srcId="{C1D6B64A-EDDE-4A00-9FD0-A0DC1642F352}" destId="{075D2773-A39F-4C9A-A70C-09CBB395209D}" srcOrd="1" destOrd="0" presId="urn:microsoft.com/office/officeart/2005/8/layout/list1"/>
    <dgm:cxn modelId="{500A7F1E-DDD2-46C8-8F0A-C92F35C417EB}" type="presParOf" srcId="{9AD6EE2D-5F18-45AB-BA7D-AD953EEA4B70}" destId="{372968D8-4422-4874-BE43-78304507FFC6}" srcOrd="0" destOrd="0" presId="urn:microsoft.com/office/officeart/2005/8/layout/list1"/>
    <dgm:cxn modelId="{F9E15EF3-7EE5-4753-A1EA-F095D482ABD2}" type="presParOf" srcId="{372968D8-4422-4874-BE43-78304507FFC6}" destId="{F5AC2CBC-EA8E-45DE-9ED1-BCD21B8349B0}" srcOrd="0" destOrd="0" presId="urn:microsoft.com/office/officeart/2005/8/layout/list1"/>
    <dgm:cxn modelId="{27E1C455-13B3-4919-B469-2B69685573BD}" type="presParOf" srcId="{372968D8-4422-4874-BE43-78304507FFC6}" destId="{075D2773-A39F-4C9A-A70C-09CBB395209D}" srcOrd="1" destOrd="0" presId="urn:microsoft.com/office/officeart/2005/8/layout/list1"/>
    <dgm:cxn modelId="{E1EBE261-490E-46AB-9518-E3605FD251DA}" type="presParOf" srcId="{9AD6EE2D-5F18-45AB-BA7D-AD953EEA4B70}" destId="{FE51B0DB-FB3B-4799-92E8-7082532008C5}" srcOrd="1" destOrd="0" presId="urn:microsoft.com/office/officeart/2005/8/layout/list1"/>
    <dgm:cxn modelId="{B032B50B-C871-4718-82B3-CC9A0FE26BF0}" type="presParOf" srcId="{9AD6EE2D-5F18-45AB-BA7D-AD953EEA4B70}" destId="{6BBDE0CC-1A40-4B7B-862D-D71E6F2E4321}" srcOrd="2" destOrd="0" presId="urn:microsoft.com/office/officeart/2005/8/layout/list1"/>
    <dgm:cxn modelId="{35DE0B4B-4DC1-447D-9F28-9DC458018288}" type="presParOf" srcId="{9AD6EE2D-5F18-45AB-BA7D-AD953EEA4B70}" destId="{EB0B39DA-26E6-4F96-AF1A-8702D5D6EFF3}" srcOrd="3" destOrd="0" presId="urn:microsoft.com/office/officeart/2005/8/layout/list1"/>
    <dgm:cxn modelId="{880BC992-A2D7-427C-BCA9-1B65D08B278C}" type="presParOf" srcId="{9AD6EE2D-5F18-45AB-BA7D-AD953EEA4B70}" destId="{2C7216B6-86A4-4F6D-819C-6A659AF76770}" srcOrd="4" destOrd="0" presId="urn:microsoft.com/office/officeart/2005/8/layout/list1"/>
    <dgm:cxn modelId="{CE50873A-BB1D-400C-903C-5FC3A03E9B87}" type="presParOf" srcId="{2C7216B6-86A4-4F6D-819C-6A659AF76770}" destId="{22CF0080-5DCD-456D-BBD9-35BEDA3E3C04}" srcOrd="0" destOrd="0" presId="urn:microsoft.com/office/officeart/2005/8/layout/list1"/>
    <dgm:cxn modelId="{539DD696-FCC8-4410-830F-A1A2D1E9F030}" type="presParOf" srcId="{2C7216B6-86A4-4F6D-819C-6A659AF76770}" destId="{439654D6-C314-4E91-BAFE-909F09BD4ECB}" srcOrd="1" destOrd="0" presId="urn:microsoft.com/office/officeart/2005/8/layout/list1"/>
    <dgm:cxn modelId="{220D071C-6F39-4FAF-9351-1BA2A046EDA6}" type="presParOf" srcId="{9AD6EE2D-5F18-45AB-BA7D-AD953EEA4B70}" destId="{CFB15172-D379-4B28-89C4-FC2EB9E8CAB5}" srcOrd="5" destOrd="0" presId="urn:microsoft.com/office/officeart/2005/8/layout/list1"/>
    <dgm:cxn modelId="{3CE2229B-60A6-429A-ABF9-ABF2DA3A7313}" type="presParOf" srcId="{9AD6EE2D-5F18-45AB-BA7D-AD953EEA4B70}" destId="{96BEAC1E-403D-4EA6-96A0-6FF047276E66}" srcOrd="6" destOrd="0" presId="urn:microsoft.com/office/officeart/2005/8/layout/list1"/>
    <dgm:cxn modelId="{D606F03A-58A6-45DA-AFF4-23F777775D72}" type="presParOf" srcId="{9AD6EE2D-5F18-45AB-BA7D-AD953EEA4B70}" destId="{B29EB04F-33F3-4EC6-A00B-B1B75B1BB78C}" srcOrd="7" destOrd="0" presId="urn:microsoft.com/office/officeart/2005/8/layout/list1"/>
    <dgm:cxn modelId="{1B0C6E80-D3AA-40CA-9396-2D0C27ED9B67}" type="presParOf" srcId="{9AD6EE2D-5F18-45AB-BA7D-AD953EEA4B70}" destId="{CFED1C68-6461-4E84-90A8-DA010C009224}" srcOrd="8" destOrd="0" presId="urn:microsoft.com/office/officeart/2005/8/layout/list1"/>
    <dgm:cxn modelId="{AEA4A6CF-2076-4B24-B3AF-60DB670F7FDA}" type="presParOf" srcId="{CFED1C68-6461-4E84-90A8-DA010C009224}" destId="{715669A4-7B26-42AC-8B92-CDEED0FB8AAF}" srcOrd="0" destOrd="0" presId="urn:microsoft.com/office/officeart/2005/8/layout/list1"/>
    <dgm:cxn modelId="{C508E571-52A2-41DF-9701-3F7E13D927FC}" type="presParOf" srcId="{CFED1C68-6461-4E84-90A8-DA010C009224}" destId="{5DA17109-B5CE-45AB-A00A-01DCAFD0291C}" srcOrd="1" destOrd="0" presId="urn:microsoft.com/office/officeart/2005/8/layout/list1"/>
    <dgm:cxn modelId="{EFFEF258-DDF8-4820-A8F5-98B238695244}" type="presParOf" srcId="{9AD6EE2D-5F18-45AB-BA7D-AD953EEA4B70}" destId="{33CB949C-B98B-4989-B9C9-F292F9AD4449}" srcOrd="9" destOrd="0" presId="urn:microsoft.com/office/officeart/2005/8/layout/list1"/>
    <dgm:cxn modelId="{0D243A06-7492-4A2B-9423-A3BEB36DE32F}" type="presParOf" srcId="{9AD6EE2D-5F18-45AB-BA7D-AD953EEA4B70}" destId="{C2D3E3AA-5DC0-4FB4-AD17-DF02E8A883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7C84-CC5F-4A1C-96C2-178F8CF86846}">
      <dsp:nvSpPr>
        <dsp:cNvPr id="0" name=""/>
        <dsp:cNvSpPr/>
      </dsp:nvSpPr>
      <dsp:spPr>
        <a:xfrm rot="10800000">
          <a:off x="1689262" y="321"/>
          <a:ext cx="5748258" cy="6878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Исследовать рынок услуг общественного питания в </a:t>
          </a:r>
          <a:r>
            <a:rPr lang="ru-RU" sz="2000" kern="1200" dirty="0" smtClean="0"/>
            <a:t>Трубчевске</a:t>
          </a:r>
          <a:endParaRPr lang="ru-RU" sz="2000" kern="1200" dirty="0"/>
        </a:p>
      </dsp:txBody>
      <dsp:txXfrm rot="10800000">
        <a:off x="1861232" y="321"/>
        <a:ext cx="5576288" cy="687879"/>
      </dsp:txXfrm>
    </dsp:sp>
    <dsp:sp modelId="{C4C272A9-6D75-4AA0-B132-CFB20E3CE958}">
      <dsp:nvSpPr>
        <dsp:cNvPr id="0" name=""/>
        <dsp:cNvSpPr/>
      </dsp:nvSpPr>
      <dsp:spPr>
        <a:xfrm>
          <a:off x="1206477" y="321"/>
          <a:ext cx="965569" cy="6878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00D88-EECC-475B-82FE-DB1A4A8626B9}">
      <dsp:nvSpPr>
        <dsp:cNvPr id="0" name=""/>
        <dsp:cNvSpPr/>
      </dsp:nvSpPr>
      <dsp:spPr>
        <a:xfrm rot="10800000">
          <a:off x="1689262" y="988162"/>
          <a:ext cx="5748258" cy="498630"/>
        </a:xfrm>
        <a:prstGeom prst="homePlat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Проработать концепцию </a:t>
          </a:r>
          <a:r>
            <a:rPr lang="ru-RU" sz="2000" kern="1200" dirty="0" smtClean="0"/>
            <a:t>кафе</a:t>
          </a:r>
          <a:endParaRPr lang="ru-RU" sz="2000" kern="1200" dirty="0"/>
        </a:p>
      </dsp:txBody>
      <dsp:txXfrm rot="10800000">
        <a:off x="1813919" y="988162"/>
        <a:ext cx="5623601" cy="498630"/>
      </dsp:txXfrm>
    </dsp:sp>
    <dsp:sp modelId="{8E003B91-6FF5-43F8-A9C8-3D1BC39EC4FE}">
      <dsp:nvSpPr>
        <dsp:cNvPr id="0" name=""/>
        <dsp:cNvSpPr/>
      </dsp:nvSpPr>
      <dsp:spPr>
        <a:xfrm>
          <a:off x="1206477" y="893538"/>
          <a:ext cx="965569" cy="6878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22C4B-F3DA-4C84-A15E-962E7E2A2DEB}">
      <dsp:nvSpPr>
        <dsp:cNvPr id="0" name=""/>
        <dsp:cNvSpPr/>
      </dsp:nvSpPr>
      <dsp:spPr>
        <a:xfrm rot="10800000">
          <a:off x="1659758" y="1786754"/>
          <a:ext cx="5748258" cy="1697260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технико-экономического обоснования необходимости строительства предприятия общественного питания заданной пропускной способности в соответствии с расчетными нормами развития сети</a:t>
          </a:r>
          <a:endParaRPr lang="ru-RU" sz="2000" kern="1200" dirty="0"/>
        </a:p>
      </dsp:txBody>
      <dsp:txXfrm rot="10800000">
        <a:off x="2084073" y="1786754"/>
        <a:ext cx="5323943" cy="1697260"/>
      </dsp:txXfrm>
    </dsp:sp>
    <dsp:sp modelId="{AD2AEF1D-6388-4A80-9842-86709DA6C43B}">
      <dsp:nvSpPr>
        <dsp:cNvPr id="0" name=""/>
        <dsp:cNvSpPr/>
      </dsp:nvSpPr>
      <dsp:spPr>
        <a:xfrm>
          <a:off x="1235980" y="2291445"/>
          <a:ext cx="847556" cy="6878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95118-97D2-40B0-A735-D4FFAEBB587F}">
      <dsp:nvSpPr>
        <dsp:cNvPr id="0" name=""/>
        <dsp:cNvSpPr/>
      </dsp:nvSpPr>
      <dsp:spPr>
        <a:xfrm rot="10800000">
          <a:off x="1649024" y="3689352"/>
          <a:ext cx="5748258" cy="943956"/>
        </a:xfrm>
        <a:prstGeom prst="homePlat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производственной программы кафе, расчет расхода сырья, оснащения и площадей помещений предприятия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1885013" y="3689352"/>
        <a:ext cx="5512269" cy="943956"/>
      </dsp:txXfrm>
    </dsp:sp>
    <dsp:sp modelId="{2DEADB22-6FF8-48C2-8A26-043434B68470}">
      <dsp:nvSpPr>
        <dsp:cNvPr id="0" name=""/>
        <dsp:cNvSpPr/>
      </dsp:nvSpPr>
      <dsp:spPr>
        <a:xfrm>
          <a:off x="1246714" y="3817390"/>
          <a:ext cx="804619" cy="68787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551E9-1251-493A-A216-BC8A202E477E}">
      <dsp:nvSpPr>
        <dsp:cNvPr id="0" name=""/>
        <dsp:cNvSpPr/>
      </dsp:nvSpPr>
      <dsp:spPr>
        <a:xfrm rot="10800000">
          <a:off x="1649024" y="4861304"/>
          <a:ext cx="5748258" cy="68787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Рассчитать экономическую эффективность </a:t>
          </a:r>
          <a:r>
            <a:rPr lang="ru-RU" sz="2000" kern="1200" dirty="0" smtClean="0"/>
            <a:t>деятельности кафе</a:t>
          </a:r>
          <a:endParaRPr lang="ru-RU" sz="2000" kern="1200" dirty="0"/>
        </a:p>
      </dsp:txBody>
      <dsp:txXfrm rot="10800000">
        <a:off x="1820994" y="4861304"/>
        <a:ext cx="5576288" cy="687879"/>
      </dsp:txXfrm>
    </dsp:sp>
    <dsp:sp modelId="{4A68EC66-9E5F-4520-B26A-28407EF7F607}">
      <dsp:nvSpPr>
        <dsp:cNvPr id="0" name=""/>
        <dsp:cNvSpPr/>
      </dsp:nvSpPr>
      <dsp:spPr>
        <a:xfrm>
          <a:off x="1246714" y="4838645"/>
          <a:ext cx="804619" cy="73319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DE0CC-1A40-4B7B-862D-D71E6F2E4321}">
      <dsp:nvSpPr>
        <dsp:cNvPr id="0" name=""/>
        <dsp:cNvSpPr/>
      </dsp:nvSpPr>
      <dsp:spPr>
        <a:xfrm>
          <a:off x="0" y="1148563"/>
          <a:ext cx="4191050" cy="7273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906" tIns="270764" rIns="4879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С </a:t>
          </a:r>
          <a:r>
            <a:rPr lang="ru-RU" sz="1300" kern="1200" dirty="0" smtClean="0"/>
            <a:t>10:00 до 22:00</a:t>
          </a:r>
          <a:endParaRPr lang="ru-RU" sz="1300" kern="1200" dirty="0"/>
        </a:p>
      </dsp:txBody>
      <dsp:txXfrm>
        <a:off x="0" y="1148563"/>
        <a:ext cx="4191050" cy="727392"/>
      </dsp:txXfrm>
    </dsp:sp>
    <dsp:sp modelId="{075D2773-A39F-4C9A-A70C-09CBB395209D}">
      <dsp:nvSpPr>
        <dsp:cNvPr id="0" name=""/>
        <dsp:cNvSpPr/>
      </dsp:nvSpPr>
      <dsp:spPr>
        <a:xfrm>
          <a:off x="1765984" y="844950"/>
          <a:ext cx="3824500" cy="6517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31" tIns="0" rIns="1663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Режим работы проектируемого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7798" y="876764"/>
        <a:ext cx="3760872" cy="588079"/>
      </dsp:txXfrm>
    </dsp:sp>
    <dsp:sp modelId="{96BEAC1E-403D-4EA6-96A0-6FF047276E66}">
      <dsp:nvSpPr>
        <dsp:cNvPr id="0" name=""/>
        <dsp:cNvSpPr/>
      </dsp:nvSpPr>
      <dsp:spPr>
        <a:xfrm>
          <a:off x="0" y="2247852"/>
          <a:ext cx="4191050" cy="6404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906" tIns="270764" rIns="4879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986 человек</a:t>
          </a:r>
          <a:endParaRPr lang="ru-RU" sz="1300" kern="1200" dirty="0"/>
        </a:p>
      </dsp:txBody>
      <dsp:txXfrm>
        <a:off x="0" y="2247852"/>
        <a:ext cx="4191050" cy="640446"/>
      </dsp:txXfrm>
    </dsp:sp>
    <dsp:sp modelId="{439654D6-C314-4E91-BAFE-909F09BD4ECB}">
      <dsp:nvSpPr>
        <dsp:cNvPr id="0" name=""/>
        <dsp:cNvSpPr/>
      </dsp:nvSpPr>
      <dsp:spPr>
        <a:xfrm>
          <a:off x="1765984" y="1878060"/>
          <a:ext cx="3952381" cy="66253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31" tIns="0" rIns="1663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потребителей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день </a:t>
          </a:r>
        </a:p>
      </dsp:txBody>
      <dsp:txXfrm>
        <a:off x="1798326" y="1910402"/>
        <a:ext cx="3887697" cy="597848"/>
      </dsp:txXfrm>
    </dsp:sp>
    <dsp:sp modelId="{C2D3E3AA-5DC0-4FB4-AD17-DF02E8A883F2}">
      <dsp:nvSpPr>
        <dsp:cNvPr id="0" name=""/>
        <dsp:cNvSpPr/>
      </dsp:nvSpPr>
      <dsp:spPr>
        <a:xfrm>
          <a:off x="0" y="3166543"/>
          <a:ext cx="4191050" cy="56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906" tIns="270764" rIns="4879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2465 блюд</a:t>
          </a:r>
          <a:endParaRPr lang="ru-RU" sz="1300" kern="1200" dirty="0"/>
        </a:p>
      </dsp:txBody>
      <dsp:txXfrm>
        <a:off x="0" y="3166543"/>
        <a:ext cx="4191050" cy="566092"/>
      </dsp:txXfrm>
    </dsp:sp>
    <dsp:sp modelId="{5DA17109-B5CE-45AB-A00A-01DCAFD0291C}">
      <dsp:nvSpPr>
        <dsp:cNvPr id="0" name=""/>
        <dsp:cNvSpPr/>
      </dsp:nvSpPr>
      <dsp:spPr>
        <a:xfrm>
          <a:off x="1838022" y="2895922"/>
          <a:ext cx="3942128" cy="67970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331" tIns="0" rIns="1663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в день фирменных , горячих, холодных блюд и напитков в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1203" y="2929103"/>
        <a:ext cx="3875766" cy="61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F585C-CAD0-4288-8BB9-BC1D96121F9F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400A9-1141-43D7-93D8-70C5EEFE7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400A9-1141-43D7-93D8-70C5EEFE71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400A9-1141-43D7-93D8-70C5EEFE71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400A9-1141-43D7-93D8-70C5EEFE71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7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400A9-1141-43D7-93D8-70C5EEFE71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088D-4371-421B-9BC1-561C189A51D2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0351-97B1-46D3-A608-D6A2CD7030B3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ED9A-997E-4881-8560-B460023EAFB1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9FE2-102A-4511-B9DA-E224ADED1B08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99F3-FC7D-4D56-8C1C-38F174F97A40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95E-DB3F-44AA-A586-CCCC83813B0A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A3F-1ED7-4B9E-98AA-432BB8DCFB0F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D9B2-F24D-4896-860F-A03BFB2FB109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20C9-5559-435E-8DB7-ACFEE72DDAD7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0776-A61B-4A5B-9530-740059CE93DB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A531-A204-44AD-A5BD-AB470035DF25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1">
                <a:lumMod val="50000"/>
              </a:schemeClr>
            </a:gs>
            <a:gs pos="100000">
              <a:srgbClr val="85C2FF"/>
            </a:gs>
            <a:gs pos="100000">
              <a:schemeClr val="tx2">
                <a:lumMod val="60000"/>
                <a:lumOff val="40000"/>
              </a:schemeClr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4AEC-0E49-405D-BD54-973D9024C1EF}" type="datetime1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7429552" cy="1285884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 Black" pitchFamily="34" charset="0"/>
              </a:rPr>
              <a:t>БРЯНСКИЙ ФИЛИАЛ </a:t>
            </a:r>
            <a:r>
              <a:rPr lang="ru-RU" sz="2000" b="1" dirty="0" smtClean="0">
                <a:solidFill>
                  <a:prstClr val="white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prstClr val="white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РОССИЙСКИЙ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ЭКОНОМИЧЕСКИЙ УНИВЕРСИТЕТ </a:t>
            </a:r>
            <a:b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имени Г.В.ПЛЕХАНОВА</a:t>
            </a:r>
            <a:b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</a:b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2357454"/>
          </a:xfrm>
          <a:solidFill>
            <a:schemeClr val="bg1">
              <a:alpha val="17000"/>
            </a:schemeClr>
          </a:solidFill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bg1"/>
                </a:solidFill>
                <a:latin typeface="Arial Black" pitchFamily="34" charset="0"/>
              </a:rPr>
              <a:t>Выпускная квалификационная </a:t>
            </a:r>
            <a:r>
              <a:rPr lang="ru-RU" sz="2000" u="sng" dirty="0" smtClean="0">
                <a:solidFill>
                  <a:schemeClr val="bg1"/>
                </a:solidFill>
                <a:latin typeface="Arial Black" pitchFamily="34" charset="0"/>
              </a:rPr>
              <a:t>работа </a:t>
            </a:r>
          </a:p>
          <a:p>
            <a:r>
              <a:rPr lang="ru-RU" sz="2000" u="sng" dirty="0" smtClean="0">
                <a:solidFill>
                  <a:schemeClr val="bg1"/>
                </a:solidFill>
                <a:latin typeface="Arial Black" pitchFamily="34" charset="0"/>
              </a:rPr>
              <a:t>в формате </a:t>
            </a:r>
            <a:r>
              <a:rPr lang="ru-RU" sz="2000" u="sng" dirty="0" err="1" smtClean="0">
                <a:solidFill>
                  <a:schemeClr val="bg1"/>
                </a:solidFill>
                <a:latin typeface="Arial Black" pitchFamily="34" charset="0"/>
              </a:rPr>
              <a:t>стартапа</a:t>
            </a:r>
            <a:endParaRPr lang="ru-RU" sz="2000" u="sng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Тема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Проектное решение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кафе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120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мест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с интернет залом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в городе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Трубчевске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7572396" y="0"/>
            <a:ext cx="1463388" cy="15106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15404" y="6357958"/>
            <a:ext cx="276212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214950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Выполнил: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Шубин Д.А.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defRPr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Научный руководитель:            Галичева Т.А.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621508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400024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Однодневное расчетное меню(продолжение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)</a:t>
            </a: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44214"/>
              </p:ext>
            </p:extLst>
          </p:nvPr>
        </p:nvGraphicFramePr>
        <p:xfrm>
          <a:off x="827585" y="4507155"/>
          <a:ext cx="7560839" cy="2367327"/>
        </p:xfrm>
        <a:graphic>
          <a:graphicData uri="http://schemas.openxmlformats.org/drawingml/2006/table">
            <a:tbl>
              <a:tblPr firstRow="1" firstCol="1" bandRow="1"/>
              <a:tblGrid>
                <a:gridCol w="977573">
                  <a:extLst>
                    <a:ext uri="{9D8B030D-6E8A-4147-A177-3AD203B41FA5}">
                      <a16:colId xmlns:a16="http://schemas.microsoft.com/office/drawing/2014/main" val="2216164569"/>
                    </a:ext>
                  </a:extLst>
                </a:gridCol>
                <a:gridCol w="4436070">
                  <a:extLst>
                    <a:ext uri="{9D8B030D-6E8A-4147-A177-3AD203B41FA5}">
                      <a16:colId xmlns:a16="http://schemas.microsoft.com/office/drawing/2014/main" val="3508138981"/>
                    </a:ext>
                  </a:extLst>
                </a:gridCol>
                <a:gridCol w="1031095">
                  <a:extLst>
                    <a:ext uri="{9D8B030D-6E8A-4147-A177-3AD203B41FA5}">
                      <a16:colId xmlns:a16="http://schemas.microsoft.com/office/drawing/2014/main" val="1505769058"/>
                    </a:ext>
                  </a:extLst>
                </a:gridCol>
                <a:gridCol w="1116101">
                  <a:extLst>
                    <a:ext uri="{9D8B030D-6E8A-4147-A177-3AD203B41FA5}">
                      <a16:colId xmlns:a16="http://schemas.microsoft.com/office/drawing/2014/main" val="1315803211"/>
                    </a:ext>
                  </a:extLst>
                </a:gridCol>
              </a:tblGrid>
              <a:tr h="2145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Салаты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73684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Коктебель с ветчиной и сыром (огурец, сладкий перец, яйца, майонез со сметаной)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76218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из белокочанной капусты с яблоком и сельдереем (масляная заправка)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45206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Цезарь с креветками (салат зеленый Айсберг, Романо, черри, базилик)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48320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греческий (огурец, сладкий перец, помидоры, маслины, сок лимона, оливковое масло)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26313"/>
                  </a:ext>
                </a:extLst>
              </a:tr>
              <a:tr h="582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Оливье по старинному рецепту (рябчик жареный, раковые шейки, картофель, свежий огурец, оливки, салат зеленый, яйца перепелиные, майонез Провансаль)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3026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0429"/>
              </p:ext>
            </p:extLst>
          </p:nvPr>
        </p:nvGraphicFramePr>
        <p:xfrm>
          <a:off x="827584" y="692694"/>
          <a:ext cx="7560840" cy="3868506"/>
        </p:xfrm>
        <a:graphic>
          <a:graphicData uri="http://schemas.openxmlformats.org/drawingml/2006/table">
            <a:tbl>
              <a:tblPr firstRow="1" firstCol="1" bandRow="1"/>
              <a:tblGrid>
                <a:gridCol w="977572">
                  <a:extLst>
                    <a:ext uri="{9D8B030D-6E8A-4147-A177-3AD203B41FA5}">
                      <a16:colId xmlns:a16="http://schemas.microsoft.com/office/drawing/2014/main" val="2057551362"/>
                    </a:ext>
                  </a:extLst>
                </a:gridCol>
                <a:gridCol w="4436070">
                  <a:extLst>
                    <a:ext uri="{9D8B030D-6E8A-4147-A177-3AD203B41FA5}">
                      <a16:colId xmlns:a16="http://schemas.microsoft.com/office/drawing/2014/main" val="2136870441"/>
                    </a:ext>
                  </a:extLst>
                </a:gridCol>
                <a:gridCol w="1031096">
                  <a:extLst>
                    <a:ext uri="{9D8B030D-6E8A-4147-A177-3AD203B41FA5}">
                      <a16:colId xmlns:a16="http://schemas.microsoft.com/office/drawing/2014/main" val="3257070696"/>
                    </a:ext>
                  </a:extLst>
                </a:gridCol>
                <a:gridCol w="1116102">
                  <a:extLst>
                    <a:ext uri="{9D8B030D-6E8A-4147-A177-3AD203B41FA5}">
                      <a16:colId xmlns:a16="http://schemas.microsoft.com/office/drawing/2014/main" val="2522396975"/>
                    </a:ext>
                  </a:extLst>
                </a:gridCol>
              </a:tblGrid>
              <a:tr h="17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00350"/>
                  </a:ext>
                </a:extLst>
              </a:tr>
              <a:tr h="1757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Супы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16183"/>
                  </a:ext>
                </a:extLst>
              </a:tr>
              <a:tr h="21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 картофельный с рыбными </a:t>
                      </a:r>
                      <a:r>
                        <a:rPr lang="ru-RU" sz="11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вареничками</a:t>
                      </a: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 трески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250/50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570846"/>
                  </a:ext>
                </a:extLst>
              </a:tr>
              <a:tr h="215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Бульон из индеек прозрачный с овощами ( морковь, репа, капуста, лук 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40937"/>
                  </a:ext>
                </a:extLst>
              </a:tr>
              <a:tr h="1757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Горячие блюда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248659"/>
                  </a:ext>
                </a:extLst>
              </a:tr>
              <a:tr h="21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Судак паровой с картофельным пюре, лисичками и шпинатом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53594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Мясо по-деревенски (жареные картофель, лук,  помидоры, шампиньоны, говядина )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02724"/>
                  </a:ext>
                </a:extLst>
              </a:tr>
              <a:tr h="20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Стейк из свинины с томатным соусом с баклажанами и </a:t>
                      </a:r>
                      <a:r>
                        <a:rPr lang="ru-RU" sz="11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цукини</a:t>
                      </a: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гриль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200/50/100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27834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Цыплята тушеные с морковью и репой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43130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Котлеты рубленные из мякоти кролика «Пожарские», с рисом припущенным с томатом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100/100/8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59071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Рататуй (запеченные в сливках баклажаны, перец сладкий, цукини, помидоры)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68916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№21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Бабка по-слуцки картофельная, фаршированная пармезаном с соусом «Эспума Пармезан»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/50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54591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Плов с сухофруктами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06475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№20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Яичница с помидорами и беконом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79140"/>
                  </a:ext>
                </a:extLst>
              </a:tr>
              <a:tr h="17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Блинчики с творогом и сахарной пудрой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140/5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45325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Запеканка из творога 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карамельным топингом и красной смородиной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150/25/20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371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400024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11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Однодневное расчётное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меню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" name="Рисунок 26" descr="3.jpg"/>
          <p:cNvPicPr>
            <a:picLocks noChangeAspect="1"/>
          </p:cNvPicPr>
          <p:nvPr/>
        </p:nvPicPr>
        <p:blipFill>
          <a:blip r:embed="rId3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29628"/>
              </p:ext>
            </p:extLst>
          </p:nvPr>
        </p:nvGraphicFramePr>
        <p:xfrm>
          <a:off x="539551" y="846929"/>
          <a:ext cx="8104416" cy="5645942"/>
        </p:xfrm>
        <a:graphic>
          <a:graphicData uri="http://schemas.openxmlformats.org/drawingml/2006/table">
            <a:tbl>
              <a:tblPr firstRow="1" firstCol="1" bandRow="1"/>
              <a:tblGrid>
                <a:gridCol w="1047853">
                  <a:extLst>
                    <a:ext uri="{9D8B030D-6E8A-4147-A177-3AD203B41FA5}">
                      <a16:colId xmlns:a16="http://schemas.microsoft.com/office/drawing/2014/main" val="2329208207"/>
                    </a:ext>
                  </a:extLst>
                </a:gridCol>
                <a:gridCol w="4754995">
                  <a:extLst>
                    <a:ext uri="{9D8B030D-6E8A-4147-A177-3AD203B41FA5}">
                      <a16:colId xmlns:a16="http://schemas.microsoft.com/office/drawing/2014/main" val="891793305"/>
                    </a:ext>
                  </a:extLst>
                </a:gridCol>
                <a:gridCol w="1105226">
                  <a:extLst>
                    <a:ext uri="{9D8B030D-6E8A-4147-A177-3AD203B41FA5}">
                      <a16:colId xmlns:a16="http://schemas.microsoft.com/office/drawing/2014/main" val="2761732703"/>
                    </a:ext>
                  </a:extLst>
                </a:gridCol>
                <a:gridCol w="1196342">
                  <a:extLst>
                    <a:ext uri="{9D8B030D-6E8A-4147-A177-3AD203B41FA5}">
                      <a16:colId xmlns:a16="http://schemas.microsoft.com/office/drawing/2014/main" val="3944298868"/>
                    </a:ext>
                  </a:extLst>
                </a:gridCol>
              </a:tblGrid>
              <a:tr h="2521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Сладкие блюда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51542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Компот малиновый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68613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Клубника со взбитыми сливками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42960"/>
                  </a:ext>
                </a:extLst>
              </a:tr>
              <a:tr h="272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№21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Гранатовое желе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74497"/>
                  </a:ext>
                </a:extLst>
              </a:tr>
              <a:tr h="259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Пломбир с бисквитным печеньем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100/25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3666"/>
                  </a:ext>
                </a:extLst>
              </a:tr>
              <a:tr h="504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№22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Шоколадный чизкейк запеченный с творожным сыром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120/35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31554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Виноград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2987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Груша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53144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Яблоко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41365"/>
                  </a:ext>
                </a:extLst>
              </a:tr>
              <a:tr h="2830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Мучные кулинарные и кондитерские изделия</a:t>
                      </a: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24528"/>
                  </a:ext>
                </a:extLst>
              </a:tr>
              <a:tr h="28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Пончики с сахарной пудрой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90/3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22820"/>
                  </a:ext>
                </a:extLst>
              </a:tr>
              <a:tr h="28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Шоколадный </a:t>
                      </a:r>
                      <a:r>
                        <a:rPr lang="ru-RU" sz="12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маффин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46526"/>
                  </a:ext>
                </a:extLst>
              </a:tr>
              <a:tr h="504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Пирожное «Трубочка» вафельная со сливочным кремом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41390"/>
                  </a:ext>
                </a:extLst>
              </a:tr>
              <a:tr h="23110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52062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«Бородинский»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84362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«Пшеничный»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95137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Покупные товары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01140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Шоколадный батончик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89844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Десерт «Птица дивная»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53122"/>
                  </a:ext>
                </a:extLst>
              </a:tr>
              <a:tr h="2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Печенье Яшкино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8354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2538" y="6357958"/>
            <a:ext cx="471462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12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Организационная структура управления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кафе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2" name="Рисунок 31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323554" y="0"/>
            <a:ext cx="820446" cy="846928"/>
          </a:xfrm>
          <a:prstGeom prst="rect">
            <a:avLst/>
          </a:prstGeom>
        </p:spPr>
      </p:pic>
      <p:pic>
        <p:nvPicPr>
          <p:cNvPr id="41" name="Рисунок 40" descr="d464e286-3e91-4673-b7e1-66ac65ba0437-15668894128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786190"/>
            <a:ext cx="2786058" cy="2786058"/>
          </a:xfrm>
          <a:prstGeom prst="rect">
            <a:avLst/>
          </a:prstGeom>
        </p:spPr>
      </p:pic>
      <p:pic>
        <p:nvPicPr>
          <p:cNvPr id="49" name="Рисунок 48" descr="8007267945.jpg"/>
          <p:cNvPicPr>
            <a:picLocks noChangeAspect="1"/>
          </p:cNvPicPr>
          <p:nvPr/>
        </p:nvPicPr>
        <p:blipFill>
          <a:blip r:embed="rId4" cstate="print"/>
          <a:srcRect l="5468" r="12500" b="10191"/>
          <a:stretch>
            <a:fillRect/>
          </a:stretch>
        </p:blipFill>
        <p:spPr>
          <a:xfrm>
            <a:off x="6286512" y="1214422"/>
            <a:ext cx="273974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14422"/>
            <a:ext cx="5964702" cy="473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2538" y="6572272"/>
            <a:ext cx="471462" cy="285728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13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2538" y="6635751"/>
            <a:ext cx="471462" cy="222249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14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928"/>
            <a:ext cx="9144000" cy="5750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3976" y="6492875"/>
            <a:ext cx="400024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15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3.jpg"/>
          <p:cNvPicPr>
            <a:picLocks noChangeAspect="1"/>
          </p:cNvPicPr>
          <p:nvPr/>
        </p:nvPicPr>
        <p:blipFill>
          <a:blip r:embed="rId3" cstate="print"/>
          <a:srcRect r="24573" b="1572"/>
          <a:stretch>
            <a:fillRect/>
          </a:stretch>
        </p:blipFill>
        <p:spPr>
          <a:xfrm>
            <a:off x="8323554" y="0"/>
            <a:ext cx="820446" cy="846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928"/>
            <a:ext cx="9144000" cy="5750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7477"/>
              </p:ext>
            </p:extLst>
          </p:nvPr>
        </p:nvGraphicFramePr>
        <p:xfrm>
          <a:off x="1187624" y="1700807"/>
          <a:ext cx="7135930" cy="4655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24032">
                  <a:extLst>
                    <a:ext uri="{9D8B030D-6E8A-4147-A177-3AD203B41FA5}">
                      <a16:colId xmlns:a16="http://schemas.microsoft.com/office/drawing/2014/main" val="555641861"/>
                    </a:ext>
                  </a:extLst>
                </a:gridCol>
                <a:gridCol w="1708369">
                  <a:extLst>
                    <a:ext uri="{9D8B030D-6E8A-4147-A177-3AD203B41FA5}">
                      <a16:colId xmlns:a16="http://schemas.microsoft.com/office/drawing/2014/main" val="1791000063"/>
                    </a:ext>
                  </a:extLst>
                </a:gridCol>
                <a:gridCol w="1603529">
                  <a:extLst>
                    <a:ext uri="{9D8B030D-6E8A-4147-A177-3AD203B41FA5}">
                      <a16:colId xmlns:a16="http://schemas.microsoft.com/office/drawing/2014/main" val="1124494120"/>
                    </a:ext>
                  </a:extLst>
                </a:gridCol>
              </a:tblGrid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сырья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брутто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нетто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79573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51203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Соль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936911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 пармезан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5123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Яйца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0,5шт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31640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сливочное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53759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Мука пшеничная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29291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 репчатый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77939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Шпик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80122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 20%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86017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Соус Эспума пармезан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67879"/>
                  </a:ext>
                </a:extLst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ВЫХОД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180/50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3863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Рецептура блюда «Бабка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по-слуцки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картофельная, фаршированная пармезаном»</a:t>
            </a: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323554" y="-54708"/>
            <a:ext cx="820446" cy="84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8075240" cy="56886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4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2538" y="6357958"/>
            <a:ext cx="471462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18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348654" y="0"/>
            <a:ext cx="795346" cy="857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32"/>
            <a:ext cx="9144000" cy="559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637358"/>
            <a:ext cx="561964" cy="220642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19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6840760" cy="652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328586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62" y="1071546"/>
            <a:ext cx="7215238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Уникальность </a:t>
            </a:r>
            <a:r>
              <a:rPr lang="ru-RU" sz="2400" b="1" dirty="0" err="1">
                <a:solidFill>
                  <a:schemeClr val="bg1"/>
                </a:solidFill>
              </a:rPr>
              <a:t>стартап</a:t>
            </a:r>
            <a:r>
              <a:rPr lang="ru-RU" sz="2400" b="1" dirty="0">
                <a:solidFill>
                  <a:schemeClr val="bg1"/>
                </a:solidFill>
              </a:rPr>
              <a:t>-проекта кафе с интернет-залом заключается в том, что проектирование предприятия такого формата актуально в современных условиях и будет </a:t>
            </a:r>
            <a:r>
              <a:rPr lang="ru-RU" sz="2400" b="1" dirty="0" smtClean="0">
                <a:solidFill>
                  <a:schemeClr val="bg1"/>
                </a:solidFill>
              </a:rPr>
              <a:t>актуально </a:t>
            </a:r>
            <a:r>
              <a:rPr lang="ru-RU" sz="2400" b="1" dirty="0">
                <a:solidFill>
                  <a:schemeClr val="bg1"/>
                </a:solidFill>
              </a:rPr>
              <a:t>в городе Трубчевске, так как предприятий такого формата в городе нет.</a:t>
            </a: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066948" y="0"/>
            <a:ext cx="968836" cy="1000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4000504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 Black" pitchFamily="34" charset="0"/>
              </a:rPr>
              <a:t>Значимость темы </a:t>
            </a:r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также </a:t>
            </a:r>
            <a:r>
              <a:rPr lang="ru-RU" sz="2400" b="1" dirty="0">
                <a:solidFill>
                  <a:srgbClr val="FFC000"/>
                </a:solidFill>
                <a:latin typeface="Arial Black" pitchFamily="34" charset="0"/>
              </a:rPr>
              <a:t>обусловлена потребностью в формировании результативной модели кафе, способного не только удовлетворять гастрономические запросы потребителей, но и обеспечивать им комфортные условия для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png-transparent-translation-language-interpretation-resume-experience-cover-letter-assess.png"/>
          <p:cNvPicPr>
            <a:picLocks noChangeAspect="1"/>
          </p:cNvPicPr>
          <p:nvPr/>
        </p:nvPicPr>
        <p:blipFill>
          <a:blip r:embed="rId3" cstate="print"/>
          <a:srcRect l="17391" r="17391"/>
          <a:stretch>
            <a:fillRect/>
          </a:stretch>
        </p:blipFill>
        <p:spPr>
          <a:xfrm>
            <a:off x="142844" y="1357298"/>
            <a:ext cx="1574271" cy="1571636"/>
          </a:xfrm>
          <a:prstGeom prst="ellipse">
            <a:avLst/>
          </a:prstGeom>
        </p:spPr>
      </p:pic>
      <p:pic>
        <p:nvPicPr>
          <p:cNvPr id="13" name="Рисунок 12" descr="64-647918_cartoon-clip-art-new-york-times-app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43380"/>
            <a:ext cx="1725117" cy="139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357958"/>
            <a:ext cx="542900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20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51"/>
            <a:ext cx="83486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Основные технико-экономические показатели предприятия</a:t>
            </a: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348654" y="0"/>
            <a:ext cx="795346" cy="857232"/>
          </a:xfrm>
          <a:prstGeom prst="rect">
            <a:avLst/>
          </a:prstGeom>
        </p:spPr>
      </p:pic>
      <p:pic>
        <p:nvPicPr>
          <p:cNvPr id="8" name="Рисунок 7" descr="568-5687753_real-time-statistics-icon-png-image-with-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7" y="3973456"/>
            <a:ext cx="3071833" cy="2771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072074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Уровень рентабельности </a:t>
            </a:r>
            <a:r>
              <a:rPr lang="ru-RU" sz="2400" b="1" dirty="0">
                <a:solidFill>
                  <a:schemeClr val="bg1"/>
                </a:solidFill>
              </a:rPr>
              <a:t>предприятия составит </a:t>
            </a:r>
            <a:r>
              <a:rPr lang="ru-RU" sz="2400" b="1" dirty="0" smtClean="0">
                <a:solidFill>
                  <a:srgbClr val="FFC000"/>
                </a:solidFill>
              </a:rPr>
              <a:t>16,22 </a:t>
            </a:r>
            <a:r>
              <a:rPr lang="ru-RU" sz="2400" b="1" dirty="0">
                <a:solidFill>
                  <a:srgbClr val="FFC000"/>
                </a:solidFill>
              </a:rPr>
              <a:t>%</a:t>
            </a:r>
            <a:r>
              <a:rPr lang="ru-RU" sz="2400" b="1" dirty="0">
                <a:solidFill>
                  <a:schemeClr val="bg1"/>
                </a:solidFill>
              </a:rPr>
              <a:t>, а </a:t>
            </a:r>
            <a:r>
              <a:rPr lang="ru-RU" sz="2400" b="1" dirty="0">
                <a:solidFill>
                  <a:srgbClr val="8BD8FF"/>
                </a:solidFill>
              </a:rPr>
              <a:t>срок окупаемости</a:t>
            </a:r>
            <a:r>
              <a:rPr lang="ru-RU" sz="2400" b="1" dirty="0">
                <a:solidFill>
                  <a:schemeClr val="bg1"/>
                </a:solidFill>
              </a:rPr>
              <a:t> составит </a:t>
            </a:r>
            <a:r>
              <a:rPr lang="ru-RU" sz="2400" b="1" dirty="0">
                <a:solidFill>
                  <a:srgbClr val="8BD8FF"/>
                </a:solidFill>
              </a:rPr>
              <a:t>1,9 года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629"/>
              </p:ext>
            </p:extLst>
          </p:nvPr>
        </p:nvGraphicFramePr>
        <p:xfrm>
          <a:off x="827584" y="940792"/>
          <a:ext cx="6912768" cy="3032664"/>
        </p:xfrm>
        <a:graphic>
          <a:graphicData uri="http://schemas.openxmlformats.org/drawingml/2006/table">
            <a:tbl>
              <a:tblPr firstRow="1" firstCol="1" bandRow="1"/>
              <a:tblGrid>
                <a:gridCol w="5517873">
                  <a:extLst>
                    <a:ext uri="{9D8B030D-6E8A-4147-A177-3AD203B41FA5}">
                      <a16:colId xmlns:a16="http://schemas.microsoft.com/office/drawing/2014/main" val="2378908167"/>
                    </a:ext>
                  </a:extLst>
                </a:gridCol>
                <a:gridCol w="1394895">
                  <a:extLst>
                    <a:ext uri="{9D8B030D-6E8A-4147-A177-3AD203B41FA5}">
                      <a16:colId xmlns:a16="http://schemas.microsoft.com/office/drawing/2014/main" val="1838146288"/>
                    </a:ext>
                  </a:extLst>
                </a:gridCol>
              </a:tblGrid>
              <a:tr h="252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67628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843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Выручка от прибыли продукции, </a:t>
                      </a:r>
                      <a:r>
                        <a:rPr lang="ru-RU" sz="1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230657,07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80425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Валовый доход, </a:t>
                      </a:r>
                      <a:r>
                        <a:rPr lang="ru-RU" sz="1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122381,67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2698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Издержки обращения производства, </a:t>
                      </a:r>
                      <a:r>
                        <a:rPr lang="ru-RU" sz="1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74398,2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1580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Прибыль от реализации продукции, тыс.руб.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47983,47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54941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Балансовая прибыль, тыс.руб.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47983,47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17821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Чистая прибыль, тыс.руб.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37413,66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1684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Среднесписочная численность работающих, чел.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25256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Среднемесячная зарплата на 1 работающего, тыс.руб.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57,46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76835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Уровень рентабельности, 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5111"/>
                  </a:ext>
                </a:extLst>
              </a:tr>
              <a:tr h="252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Срок окупаемости, лет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09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357958"/>
            <a:ext cx="614338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21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144000" cy="1938992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357958"/>
            <a:ext cx="257148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Задачи выпускной квалификационной работы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2649529"/>
              </p:ext>
            </p:extLst>
          </p:nvPr>
        </p:nvGraphicFramePr>
        <p:xfrm>
          <a:off x="214282" y="928670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7" cstate="print"/>
          <a:srcRect r="24573" b="1572"/>
          <a:stretch>
            <a:fillRect/>
          </a:stretch>
        </p:blipFill>
        <p:spPr>
          <a:xfrm>
            <a:off x="8066948" y="0"/>
            <a:ext cx="968836" cy="100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Позиционирование деятельности </a:t>
            </a:r>
            <a:r>
              <a:rPr lang="ru-RU" dirty="0">
                <a:solidFill>
                  <a:srgbClr val="FFC000"/>
                </a:solidFill>
                <a:latin typeface="Arial Black" pitchFamily="34" charset="0"/>
              </a:rPr>
              <a:t>проектируемого </a:t>
            </a: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кафе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52" y="0"/>
            <a:ext cx="969348" cy="9998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27868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«Цифровая Гавань» — это современное кафе, которое объединяет уютную атмосферу, вкусные блюда и высокоскоростной интернет. Здесь гости могут наслаждаться не только кулинарными изысками, но и работать, учиться или общаться в комфортной обстановке, используя современные технологии</a:t>
            </a:r>
            <a:r>
              <a:rPr 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4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Предполагаемыми </a:t>
            </a:r>
            <a:r>
              <a:rPr lang="ru-RU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посетителями кафе будут «студенты» и «работающая молодежь», посещающие кафе в вечернее время.</a:t>
            </a:r>
            <a: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6842" y="6357958"/>
            <a:ext cx="257148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Логотип кафе с интернет </a:t>
            </a:r>
            <a:r>
              <a:rPr lang="ru-RU" dirty="0">
                <a:solidFill>
                  <a:srgbClr val="FFC000"/>
                </a:solidFill>
                <a:latin typeface="Arial Black" pitchFamily="34" charset="0"/>
              </a:rPr>
              <a:t>залом «Цифровая Гавань»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752527" cy="3888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42" y="-19951"/>
            <a:ext cx="969348" cy="9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066948" y="0"/>
            <a:ext cx="968836" cy="1000108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6148614"/>
              </p:ext>
            </p:extLst>
          </p:nvPr>
        </p:nvGraphicFramePr>
        <p:xfrm>
          <a:off x="285720" y="3125364"/>
          <a:ext cx="6286544" cy="373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1200px-Oxygen480-apps-preferences-system-time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1140" y="4112042"/>
            <a:ext cx="2714644" cy="2714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7781228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Услуги кафе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устроить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эффектное открытие — разыграть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годовой абонемент на кофе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 размещение новости об открытии кафе к себе на страничку в социальный сети для привлечения новых посетителей.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Кафе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скидку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клиентам через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скидочную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карту. Для новых посетителей есть специальная акция на выбор. Постоянные акции на какие-то блюда в меню, различные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скидочные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наборы продукции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Изюминкой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предоставлении услуг в кафе будут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киберспортивные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турниры по современным играм с призовыми местами и наградами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предпраздничные, субботние и воскресные дни кафе организует семейные обеды, дегустации блюд, тематические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скидки для студентов при предоставлении студенческого билета. Счастливые часы со скидкой 50% на напитки для посетителей интернет зала в кафе.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Источники снабжения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кафе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да-требуется-доста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1214446" cy="731337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5974"/>
              </p:ext>
            </p:extLst>
          </p:nvPr>
        </p:nvGraphicFramePr>
        <p:xfrm>
          <a:off x="683568" y="940788"/>
          <a:ext cx="7848872" cy="544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1763">
                  <a:extLst>
                    <a:ext uri="{9D8B030D-6E8A-4147-A177-3AD203B41FA5}">
                      <a16:colId xmlns:a16="http://schemas.microsoft.com/office/drawing/2014/main" val="647308783"/>
                    </a:ext>
                  </a:extLst>
                </a:gridCol>
                <a:gridCol w="2615441">
                  <a:extLst>
                    <a:ext uri="{9D8B030D-6E8A-4147-A177-3AD203B41FA5}">
                      <a16:colId xmlns:a16="http://schemas.microsoft.com/office/drawing/2014/main" val="4103639576"/>
                    </a:ext>
                  </a:extLst>
                </a:gridCol>
                <a:gridCol w="1771668">
                  <a:extLst>
                    <a:ext uri="{9D8B030D-6E8A-4147-A177-3AD203B41FA5}">
                      <a16:colId xmlns:a16="http://schemas.microsoft.com/office/drawing/2014/main" val="3926932084"/>
                    </a:ext>
                  </a:extLst>
                </a:gridCol>
              </a:tblGrid>
              <a:tr h="482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Наименование источников снабжения (адрес)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Наименование групп товаров и полуфабрикатов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Периодичность поставки 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33198"/>
                  </a:ext>
                </a:extLst>
              </a:tr>
              <a:tr h="235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10041"/>
                  </a:ext>
                </a:extLst>
              </a:tr>
              <a:tr h="482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«Океан», Брянск, ул. Объездная, д. 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Рыба, морепродукты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2 раза в неделю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15116"/>
                  </a:ext>
                </a:extLst>
              </a:tr>
              <a:tr h="72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ООО «</a:t>
                      </a:r>
                      <a:r>
                        <a:rPr lang="ru-RU" sz="1200" kern="0" dirty="0" err="1">
                          <a:solidFill>
                            <a:schemeClr val="tx1"/>
                          </a:solidFill>
                          <a:effectLst/>
                        </a:rPr>
                        <a:t>Мираторг</a:t>
                      </a: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», Брянская область, </a:t>
                      </a:r>
                      <a:r>
                        <a:rPr lang="ru-RU" sz="1200" kern="0" dirty="0" err="1">
                          <a:solidFill>
                            <a:schemeClr val="tx1"/>
                          </a:solidFill>
                          <a:effectLst/>
                        </a:rPr>
                        <a:t>Выгоничский</a:t>
                      </a: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 район, 39 км трассы М-13, стр. №1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Мясо и мясопродукты (говядина, свинина)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2 раза в неделю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29541"/>
                  </a:ext>
                </a:extLst>
              </a:tr>
              <a:tr h="597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ООО "Деснянский пищекомбинат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г Трубчевск, ул Брянская, д. 118.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Мясная продукция (птица, дичь)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2 раза в неделю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05636"/>
                  </a:ext>
                </a:extLst>
              </a:tr>
              <a:tr h="72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ООО "ТРУБЧЕВСКИЙ МОЛОЧНЫЙ КОМБИНАТ" </a:t>
                      </a:r>
                      <a:r>
                        <a:rPr lang="ru-RU" sz="1200" kern="0" dirty="0" err="1">
                          <a:solidFill>
                            <a:schemeClr val="tx1"/>
                          </a:solidFill>
                          <a:effectLst/>
                        </a:rPr>
                        <a:t>Новоленинская</a:t>
                      </a: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 ул., 7, Трубчевск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Молоко, молочные продукты, сыр, яйцо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1 раз в неделю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758"/>
                  </a:ext>
                </a:extLst>
              </a:tr>
              <a:tr h="975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КФХ Козлов Р. Д. 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Брянская область, Погарский район, Витемлянское сельское поселение, посёлок Запесочье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Фрукты, зелень, овощи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3 раза в неделю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0330"/>
                  </a:ext>
                </a:extLst>
              </a:tr>
              <a:tr h="482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ОАО «Трубчевскхлеб»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Трубчевск, Новоленинская улица, 5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Хлеб и мучные кондитерские изделия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2 раза в неделю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71465"/>
                  </a:ext>
                </a:extLst>
              </a:tr>
              <a:tr h="72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ООО "ТРУБЧЕВСКИЙ АГРОХОЛДИНГ"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</a:rPr>
                        <a:t>БРЯНСКАЯ ОБЛ.,ТРУБЧЕВСКИЙ Р-Н,Д САГУТЬЕВО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Бакалея и специи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1 раз в неделю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94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2">
                <a:lumMod val="75000"/>
              </a:schemeClr>
            </a:gs>
            <a:gs pos="100000">
              <a:srgbClr val="85C2FF"/>
            </a:gs>
            <a:gs pos="100000">
              <a:schemeClr val="tx2">
                <a:lumMod val="60000"/>
                <a:lumOff val="40000"/>
              </a:schemeClr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6842" y="6357958"/>
            <a:ext cx="257148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Интерьер проектируемого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кафе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3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860032" cy="3940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700808"/>
            <a:ext cx="4283968" cy="3940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700809"/>
            <a:ext cx="4283968" cy="3940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6852" y="6357958"/>
            <a:ext cx="257148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bg1"/>
                </a:solidFill>
              </a:rPr>
              <a:pPr/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1429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Однодневное расчетное меню</a:t>
            </a:r>
          </a:p>
        </p:txBody>
      </p:sp>
      <p:pic>
        <p:nvPicPr>
          <p:cNvPr id="28" name="Рисунок 27" descr="3.jpg"/>
          <p:cNvPicPr>
            <a:picLocks noChangeAspect="1"/>
          </p:cNvPicPr>
          <p:nvPr/>
        </p:nvPicPr>
        <p:blipFill>
          <a:blip r:embed="rId2" cstate="print"/>
          <a:srcRect r="24573" b="1572"/>
          <a:stretch>
            <a:fillRect/>
          </a:stretch>
        </p:blipFill>
        <p:spPr>
          <a:xfrm>
            <a:off x="8215338" y="0"/>
            <a:ext cx="820446" cy="8469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11415"/>
              </p:ext>
            </p:extLst>
          </p:nvPr>
        </p:nvGraphicFramePr>
        <p:xfrm>
          <a:off x="755576" y="692697"/>
          <a:ext cx="8023060" cy="6030386"/>
        </p:xfrm>
        <a:graphic>
          <a:graphicData uri="http://schemas.openxmlformats.org/drawingml/2006/table">
            <a:tbl>
              <a:tblPr firstRow="1" firstCol="1" bandRow="1"/>
              <a:tblGrid>
                <a:gridCol w="1037333">
                  <a:extLst>
                    <a:ext uri="{9D8B030D-6E8A-4147-A177-3AD203B41FA5}">
                      <a16:colId xmlns:a16="http://schemas.microsoft.com/office/drawing/2014/main" val="884490418"/>
                    </a:ext>
                  </a:extLst>
                </a:gridCol>
                <a:gridCol w="4707263">
                  <a:extLst>
                    <a:ext uri="{9D8B030D-6E8A-4147-A177-3AD203B41FA5}">
                      <a16:colId xmlns:a16="http://schemas.microsoft.com/office/drawing/2014/main" val="1144090185"/>
                    </a:ext>
                  </a:extLst>
                </a:gridCol>
                <a:gridCol w="1094131">
                  <a:extLst>
                    <a:ext uri="{9D8B030D-6E8A-4147-A177-3AD203B41FA5}">
                      <a16:colId xmlns:a16="http://schemas.microsoft.com/office/drawing/2014/main" val="3947153556"/>
                    </a:ext>
                  </a:extLst>
                </a:gridCol>
                <a:gridCol w="1184333">
                  <a:extLst>
                    <a:ext uri="{9D8B030D-6E8A-4147-A177-3AD203B41FA5}">
                      <a16:colId xmlns:a16="http://schemas.microsoft.com/office/drawing/2014/main" val="2437158545"/>
                    </a:ext>
                  </a:extLst>
                </a:gridCol>
              </a:tblGrid>
              <a:tr h="33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Рец</a:t>
                      </a: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Выход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порций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37309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92360"/>
                  </a:ext>
                </a:extLst>
              </a:tr>
              <a:tr h="16957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Горячие напитки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514955"/>
                  </a:ext>
                </a:extLst>
              </a:tr>
              <a:tr h="278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Эспрессо</a:t>
                      </a: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крепкий черный кофе )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59595"/>
                  </a:ext>
                </a:extLst>
              </a:tr>
              <a:tr h="43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Капучино ( итальянский кофе на основе </a:t>
                      </a:r>
                      <a:r>
                        <a:rPr lang="ru-RU" sz="9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эспрессо</a:t>
                      </a: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добавлением горячего молока )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201517"/>
                  </a:ext>
                </a:extLst>
              </a:tr>
              <a:tr h="363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Латте ( эспрессо с горячим молоком и глянцевой пенкой )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14557"/>
                  </a:ext>
                </a:extLst>
              </a:tr>
              <a:tr h="34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 ( взбитые паром смеси из порций эспрессо и сливок )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98066"/>
                  </a:ext>
                </a:extLst>
              </a:tr>
              <a:tr h="355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Фраппе</a:t>
                      </a: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ледяная крошка, молоко, </a:t>
                      </a:r>
                      <a:r>
                        <a:rPr lang="ru-RU" sz="90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эспрессо</a:t>
                      </a: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подается со сливками )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04068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Ахмат с сахаром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200/15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69727"/>
                  </a:ext>
                </a:extLst>
              </a:tr>
              <a:tr h="177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с вишневым джемом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200/30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85555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с лимоном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200/15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31669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Горячий шоколад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20994"/>
                  </a:ext>
                </a:extLst>
              </a:tr>
              <a:tr h="16957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Холодные </a:t>
                      </a:r>
                      <a:r>
                        <a:rPr lang="ru-RU" sz="8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напитки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39338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Квас клюквенный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66939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Соковый Айс-крим ( мороженное, сок ананасовый )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9996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Лимонад лимон-лайм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41527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Минеральная вода Нарзан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33314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Фруктовая вода «Кола Добрый»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64480"/>
                  </a:ext>
                </a:extLst>
              </a:tr>
              <a:tr h="16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 «Добрый» яблочный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59206"/>
                  </a:ext>
                </a:extLst>
              </a:tr>
              <a:tr h="16957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Холодные блюда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70405"/>
                  </a:ext>
                </a:extLst>
              </a:tr>
              <a:tr h="171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Тар-тар из лосося с  авокадо на сливочном креме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41487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Карпаччо из сибаса с лимоном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80/40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01166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Куриный паштет с пшеничной чиабаттой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46103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Свежая стратчателла с рукколой и личи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99466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ТТК №1</a:t>
                      </a:r>
                      <a:r>
                        <a:rPr lang="en-US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Сырные конвертики с творожным муссом и зеленью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7" marR="4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188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1377</Words>
  <Application>Microsoft Office PowerPoint</Application>
  <PresentationFormat>Экран (4:3)</PresentationFormat>
  <Paragraphs>401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Тема Office</vt:lpstr>
      <vt:lpstr>БРЯНСКИЙ ФИЛИАЛ  РОССИЙСКИЙ ЭКОНОМИЧЕСКИЙ УНИВЕРСИТЕТ  имени Г.В.ПЛЕХАНОВА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Шубин Даниил</cp:lastModifiedBy>
  <cp:revision>81</cp:revision>
  <dcterms:created xsi:type="dcterms:W3CDTF">2021-06-24T18:47:02Z</dcterms:created>
  <dcterms:modified xsi:type="dcterms:W3CDTF">2025-06-30T11:18:21Z</dcterms:modified>
</cp:coreProperties>
</file>