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6" r:id="rId4"/>
    <p:sldId id="280" r:id="rId5"/>
    <p:sldId id="281" r:id="rId6"/>
    <p:sldId id="262" r:id="rId7"/>
    <p:sldId id="263" r:id="rId8"/>
    <p:sldId id="264" r:id="rId9"/>
    <p:sldId id="265" r:id="rId10"/>
    <p:sldId id="266" r:id="rId11"/>
    <p:sldId id="282" r:id="rId12"/>
    <p:sldId id="269" r:id="rId13"/>
    <p:sldId id="284" r:id="rId14"/>
    <p:sldId id="279" r:id="rId15"/>
    <p:sldId id="277" r:id="rId16"/>
    <p:sldId id="278" r:id="rId17"/>
    <p:sldId id="273" r:id="rId18"/>
    <p:sldId id="275" r:id="rId19"/>
    <p:sldId id="285" r:id="rId20"/>
    <p:sldId id="283" r:id="rId21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352"/>
    <a:srgbClr val="9CC281"/>
    <a:srgbClr val="3665AE"/>
    <a:srgbClr val="CF1F1F"/>
    <a:srgbClr val="EC3C3C"/>
    <a:srgbClr val="93C571"/>
    <a:srgbClr val="3E5F27"/>
    <a:srgbClr val="60AEFE"/>
    <a:srgbClr val="C7D2F9"/>
    <a:srgbClr val="EBEC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6BB14-038F-4560-B2F0-3D599A87EBE6}" type="datetimeFigureOut">
              <a:rPr lang="ru-RU" smtClean="0"/>
              <a:t>25.06.2024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6CCBA-F25A-4C89-B390-F2BD94CBE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795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6CCBA-F25A-4C89-B390-F2BD94CBE00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078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6CCBA-F25A-4C89-B390-F2BD94CBE00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389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6CCBA-F25A-4C89-B390-F2BD94CBE00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075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66CCBA-F25A-4C89-B390-F2BD94CBE00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244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B7A7-A67E-42FD-97BE-50B350BCE6D3}" type="datetime1">
              <a:rPr lang="ru-RU" smtClean="0"/>
              <a:t>25.06.2024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1A6E-AF78-4C80-9EE2-D423068DF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758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0373-3D21-410F-9488-6EDE0D981D1D}" type="datetime1">
              <a:rPr lang="ru-RU" smtClean="0"/>
              <a:t>25.06.2024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1A6E-AF78-4C80-9EE2-D423068DF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346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46297-FA83-4378-B822-BBF6775F2CA2}" type="datetime1">
              <a:rPr lang="ru-RU" smtClean="0"/>
              <a:t>25.06.2024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1A6E-AF78-4C80-9EE2-D423068DF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42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9C5A-BE14-4622-985C-618B67A1A5DB}" type="datetime1">
              <a:rPr lang="ru-RU" smtClean="0"/>
              <a:t>25.06.2024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1A6E-AF78-4C80-9EE2-D423068DF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72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0FC29-EE57-48A2-B182-A832086C7EA7}" type="datetime1">
              <a:rPr lang="ru-RU" smtClean="0"/>
              <a:t>25.06.2024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1A6E-AF78-4C80-9EE2-D423068DF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02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C9D6-415F-40BA-B23E-E8E92E9F38B0}" type="datetime1">
              <a:rPr lang="ru-RU" smtClean="0"/>
              <a:t>25.06.2024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1A6E-AF78-4C80-9EE2-D423068DF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442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CE02-7D62-47EB-881F-C80FF3ECC06C}" type="datetime1">
              <a:rPr lang="ru-RU" smtClean="0"/>
              <a:t>25.06.2024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1A6E-AF78-4C80-9EE2-D423068DF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66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D7369-5D8A-4EE7-A904-1AE249357075}" type="datetime1">
              <a:rPr lang="ru-RU" smtClean="0"/>
              <a:t>25.06.2024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1A6E-AF78-4C80-9EE2-D423068DF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89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A148-13B6-4206-9D0A-E04C7D974BF8}" type="datetime1">
              <a:rPr lang="ru-RU" smtClean="0"/>
              <a:t>25.06.2024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1A6E-AF78-4C80-9EE2-D423068DF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215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61659-763F-4893-9521-5FEC1AEABC8D}" type="datetime1">
              <a:rPr lang="ru-RU" smtClean="0"/>
              <a:t>25.06.2024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1A6E-AF78-4C80-9EE2-D423068DF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93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A024-F83B-45EC-BE64-829905EE17DB}" type="datetime1">
              <a:rPr lang="ru-RU" smtClean="0"/>
              <a:t>25.06.2024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1A6E-AF78-4C80-9EE2-D423068DF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9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0A20C-1797-4DA9-BFF0-9A721197D516}" type="datetime1">
              <a:rPr lang="ru-RU" smtClean="0"/>
              <a:t>25.06.2024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51A6E-AF78-4C80-9EE2-D423068DF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29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86318" y="388608"/>
            <a:ext cx="68193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Министерство науки и высшего образования Российской Федерации </a:t>
            </a:r>
          </a:p>
          <a:p>
            <a:pPr algn="ctr">
              <a:spcAft>
                <a:spcPts val="0"/>
              </a:spcAft>
            </a:pP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Брянский филиал федерального государственного бюджетного образовательного учреждения высшего образования </a:t>
            </a:r>
          </a:p>
          <a:p>
            <a:pPr algn="ctr">
              <a:spcAft>
                <a:spcPts val="0"/>
              </a:spcAft>
            </a:pP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«Российский экономический университет имени Г.В. Плеханова»</a:t>
            </a:r>
          </a:p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Кафедра 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экономики, таможенного дела, информационных технологий </a:t>
            </a:r>
            <a:endParaRPr lang="ru-RU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дисциплин естественнонаучного цикла</a:t>
            </a:r>
            <a:endParaRPr lang="ru-RU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43448" y="3062565"/>
            <a:ext cx="81051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192352"/>
                </a:solidFill>
                <a:latin typeface="Arial Black" panose="020B0A04020102020204" pitchFamily="34" charset="0"/>
              </a:rPr>
              <a:t>Проектирование учетно-аналитической системы </a:t>
            </a:r>
            <a:r>
              <a:rPr lang="ru-RU" sz="2400" dirty="0" err="1" smtClean="0">
                <a:solidFill>
                  <a:srgbClr val="192352"/>
                </a:solidFill>
                <a:latin typeface="Arial Black" panose="020B0A04020102020204" pitchFamily="34" charset="0"/>
              </a:rPr>
              <a:t>стартапа</a:t>
            </a:r>
            <a:r>
              <a:rPr lang="ru-RU" sz="2400" dirty="0" smtClean="0">
                <a:solidFill>
                  <a:srgbClr val="192352"/>
                </a:solidFill>
                <a:latin typeface="Arial Black" panose="020B0A04020102020204" pitchFamily="34" charset="0"/>
              </a:rPr>
              <a:t> «</a:t>
            </a:r>
            <a:r>
              <a:rPr lang="en-US" sz="2400" dirty="0" smtClean="0">
                <a:solidFill>
                  <a:srgbClr val="192352"/>
                </a:solidFill>
                <a:latin typeface="Arial Black" panose="020B0A04020102020204" pitchFamily="34" charset="0"/>
              </a:rPr>
              <a:t>Share</a:t>
            </a:r>
            <a:r>
              <a:rPr lang="ru-RU" sz="2400" dirty="0" smtClean="0">
                <a:solidFill>
                  <a:srgbClr val="192352"/>
                </a:solidFill>
                <a:latin typeface="Arial Black" panose="020B0A04020102020204" pitchFamily="34" charset="0"/>
              </a:rPr>
              <a:t>!» по управлению сырьевыми потоками в сфере общественного питания</a:t>
            </a:r>
            <a:endParaRPr lang="ru-RU" sz="2400" dirty="0">
              <a:solidFill>
                <a:srgbClr val="192352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77682" y="4836849"/>
            <a:ext cx="354173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Выполнила студентка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Мелешенко Александра Александровна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Группа Э-403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Научный руководитель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Дмитриев Сергей Геннадьевич,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к.э.н., доцент кафедры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8058" y="2170925"/>
            <a:ext cx="831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Выпускная квалификационная работа в форме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стартапа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3921" y="3045898"/>
            <a:ext cx="99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Тема: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29138" y="1379794"/>
            <a:ext cx="58367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аправление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38.03.01 «Экономика», профиль «Бухгалтерский учет, анализ и аудит»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20" y="388608"/>
            <a:ext cx="2760964" cy="9911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89295" y="6437287"/>
            <a:ext cx="1213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Брянск 2024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15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2" y="710261"/>
            <a:ext cx="5760637" cy="57606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12327" y="6356350"/>
            <a:ext cx="89132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Рисунок 7 – TRL (методика определения уровня готовности технологии,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readiness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7000" y="142455"/>
            <a:ext cx="50818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6A55D8"/>
                </a:solidFill>
                <a:latin typeface="Arial Black" panose="020B0A04020102020204" pitchFamily="34" charset="0"/>
              </a:rPr>
              <a:t>Организационный план</a:t>
            </a:r>
            <a:endParaRPr lang="ru-RU" sz="2800" dirty="0">
              <a:solidFill>
                <a:srgbClr val="6A55D8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1A6E-AF78-4C80-9EE2-D423068DFE52}" type="slidenum">
              <a:rPr lang="ru-RU" sz="3600" smtClean="0">
                <a:solidFill>
                  <a:srgbClr val="6954D7"/>
                </a:solidFill>
                <a:latin typeface="Arial Black" panose="020B0A04020102020204" pitchFamily="34" charset="0"/>
              </a:rPr>
              <a:t>10</a:t>
            </a:fld>
            <a:endParaRPr lang="ru-RU" sz="3600" dirty="0">
              <a:solidFill>
                <a:srgbClr val="6954D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68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9034" y="232075"/>
            <a:ext cx="8973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60AEFE"/>
                </a:solidFill>
                <a:latin typeface="Arial Black" panose="020B0A04020102020204" pitchFamily="34" charset="0"/>
              </a:rPr>
              <a:t>Скрытые затраты на создание платформы</a:t>
            </a:r>
            <a:endParaRPr lang="ru-RU" sz="2800" dirty="0">
              <a:solidFill>
                <a:srgbClr val="60AEFE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927544" y="1182054"/>
            <a:ext cx="8588055" cy="4742208"/>
            <a:chOff x="1543475" y="1161475"/>
            <a:chExt cx="6239513" cy="3445375"/>
          </a:xfrm>
        </p:grpSpPr>
        <p:sp>
          <p:nvSpPr>
            <p:cNvPr id="6" name="Google Shape;1012;p36"/>
            <p:cNvSpPr/>
            <p:nvPr/>
          </p:nvSpPr>
          <p:spPr>
            <a:xfrm>
              <a:off x="3092475" y="2709750"/>
              <a:ext cx="21750" cy="21750"/>
            </a:xfrm>
            <a:custGeom>
              <a:avLst/>
              <a:gdLst/>
              <a:ahLst/>
              <a:cxnLst/>
              <a:rect l="l" t="t" r="r" b="b"/>
              <a:pathLst>
                <a:path w="870" h="870" extrusionOk="0">
                  <a:moveTo>
                    <a:pt x="441" y="0"/>
                  </a:moveTo>
                  <a:lnTo>
                    <a:pt x="1" y="441"/>
                  </a:lnTo>
                  <a:lnTo>
                    <a:pt x="441" y="869"/>
                  </a:lnTo>
                  <a:lnTo>
                    <a:pt x="870" y="441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13;p36"/>
            <p:cNvSpPr/>
            <p:nvPr/>
          </p:nvSpPr>
          <p:spPr>
            <a:xfrm>
              <a:off x="2962400" y="2840125"/>
              <a:ext cx="21750" cy="21750"/>
            </a:xfrm>
            <a:custGeom>
              <a:avLst/>
              <a:gdLst/>
              <a:ahLst/>
              <a:cxnLst/>
              <a:rect l="l" t="t" r="r" b="b"/>
              <a:pathLst>
                <a:path w="870" h="870" extrusionOk="0">
                  <a:moveTo>
                    <a:pt x="429" y="0"/>
                  </a:moveTo>
                  <a:lnTo>
                    <a:pt x="1" y="429"/>
                  </a:lnTo>
                  <a:lnTo>
                    <a:pt x="429" y="869"/>
                  </a:lnTo>
                  <a:lnTo>
                    <a:pt x="870" y="429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14;p36"/>
            <p:cNvSpPr/>
            <p:nvPr/>
          </p:nvSpPr>
          <p:spPr>
            <a:xfrm>
              <a:off x="3060025" y="2720750"/>
              <a:ext cx="21775" cy="21750"/>
            </a:xfrm>
            <a:custGeom>
              <a:avLst/>
              <a:gdLst/>
              <a:ahLst/>
              <a:cxnLst/>
              <a:rect l="l" t="t" r="r" b="b"/>
              <a:pathLst>
                <a:path w="871" h="870" extrusionOk="0">
                  <a:moveTo>
                    <a:pt x="430" y="1"/>
                  </a:moveTo>
                  <a:lnTo>
                    <a:pt x="1" y="429"/>
                  </a:lnTo>
                  <a:lnTo>
                    <a:pt x="430" y="870"/>
                  </a:lnTo>
                  <a:lnTo>
                    <a:pt x="870" y="429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15;p36"/>
            <p:cNvSpPr/>
            <p:nvPr/>
          </p:nvSpPr>
          <p:spPr>
            <a:xfrm>
              <a:off x="3081775" y="2742475"/>
              <a:ext cx="21750" cy="21775"/>
            </a:xfrm>
            <a:custGeom>
              <a:avLst/>
              <a:gdLst/>
              <a:ahLst/>
              <a:cxnLst/>
              <a:rect l="l" t="t" r="r" b="b"/>
              <a:pathLst>
                <a:path w="870" h="871" extrusionOk="0">
                  <a:moveTo>
                    <a:pt x="429" y="1"/>
                  </a:moveTo>
                  <a:lnTo>
                    <a:pt x="0" y="430"/>
                  </a:lnTo>
                  <a:lnTo>
                    <a:pt x="429" y="870"/>
                  </a:lnTo>
                  <a:lnTo>
                    <a:pt x="869" y="430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16;p36"/>
            <p:cNvSpPr/>
            <p:nvPr/>
          </p:nvSpPr>
          <p:spPr>
            <a:xfrm>
              <a:off x="2973125" y="2807675"/>
              <a:ext cx="21750" cy="21450"/>
            </a:xfrm>
            <a:custGeom>
              <a:avLst/>
              <a:gdLst/>
              <a:ahLst/>
              <a:cxnLst/>
              <a:rect l="l" t="t" r="r" b="b"/>
              <a:pathLst>
                <a:path w="870" h="858" extrusionOk="0">
                  <a:moveTo>
                    <a:pt x="441" y="0"/>
                  </a:moveTo>
                  <a:lnTo>
                    <a:pt x="0" y="429"/>
                  </a:lnTo>
                  <a:lnTo>
                    <a:pt x="441" y="858"/>
                  </a:lnTo>
                  <a:lnTo>
                    <a:pt x="869" y="429"/>
                  </a:lnTo>
                  <a:lnTo>
                    <a:pt x="4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17;p36"/>
            <p:cNvSpPr/>
            <p:nvPr/>
          </p:nvSpPr>
          <p:spPr>
            <a:xfrm>
              <a:off x="2994850" y="2829400"/>
              <a:ext cx="21750" cy="21450"/>
            </a:xfrm>
            <a:custGeom>
              <a:avLst/>
              <a:gdLst/>
              <a:ahLst/>
              <a:cxnLst/>
              <a:rect l="l" t="t" r="r" b="b"/>
              <a:pathLst>
                <a:path w="870" h="858" extrusionOk="0">
                  <a:moveTo>
                    <a:pt x="441" y="1"/>
                  </a:moveTo>
                  <a:lnTo>
                    <a:pt x="0" y="429"/>
                  </a:lnTo>
                  <a:lnTo>
                    <a:pt x="441" y="858"/>
                  </a:lnTo>
                  <a:lnTo>
                    <a:pt x="870" y="429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18;p36"/>
            <p:cNvSpPr/>
            <p:nvPr/>
          </p:nvSpPr>
          <p:spPr>
            <a:xfrm>
              <a:off x="3005875" y="2774925"/>
              <a:ext cx="43175" cy="43500"/>
            </a:xfrm>
            <a:custGeom>
              <a:avLst/>
              <a:gdLst/>
              <a:ahLst/>
              <a:cxnLst/>
              <a:rect l="l" t="t" r="r" b="b"/>
              <a:pathLst>
                <a:path w="1727" h="1740" extrusionOk="0">
                  <a:moveTo>
                    <a:pt x="429" y="1"/>
                  </a:moveTo>
                  <a:lnTo>
                    <a:pt x="0" y="441"/>
                  </a:lnTo>
                  <a:lnTo>
                    <a:pt x="1298" y="1739"/>
                  </a:lnTo>
                  <a:lnTo>
                    <a:pt x="1726" y="1310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19;p36"/>
            <p:cNvSpPr/>
            <p:nvPr/>
          </p:nvSpPr>
          <p:spPr>
            <a:xfrm>
              <a:off x="3027300" y="2753200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441" y="1"/>
                  </a:moveTo>
                  <a:lnTo>
                    <a:pt x="0" y="441"/>
                  </a:lnTo>
                  <a:lnTo>
                    <a:pt x="1310" y="1739"/>
                  </a:lnTo>
                  <a:lnTo>
                    <a:pt x="1739" y="1310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20;p36"/>
            <p:cNvSpPr/>
            <p:nvPr/>
          </p:nvSpPr>
          <p:spPr>
            <a:xfrm>
              <a:off x="3049025" y="3307725"/>
              <a:ext cx="14600" cy="14925"/>
            </a:xfrm>
            <a:custGeom>
              <a:avLst/>
              <a:gdLst/>
              <a:ahLst/>
              <a:cxnLst/>
              <a:rect l="l" t="t" r="r" b="b"/>
              <a:pathLst>
                <a:path w="584" h="597" extrusionOk="0">
                  <a:moveTo>
                    <a:pt x="0" y="1"/>
                  </a:moveTo>
                  <a:lnTo>
                    <a:pt x="0" y="596"/>
                  </a:lnTo>
                  <a:lnTo>
                    <a:pt x="584" y="596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21;p36"/>
            <p:cNvSpPr/>
            <p:nvPr/>
          </p:nvSpPr>
          <p:spPr>
            <a:xfrm>
              <a:off x="3034450" y="3381850"/>
              <a:ext cx="44075" cy="44075"/>
            </a:xfrm>
            <a:custGeom>
              <a:avLst/>
              <a:gdLst/>
              <a:ahLst/>
              <a:cxnLst/>
              <a:rect l="l" t="t" r="r" b="b"/>
              <a:pathLst>
                <a:path w="1763" h="1763" extrusionOk="0">
                  <a:moveTo>
                    <a:pt x="583" y="1"/>
                  </a:moveTo>
                  <a:lnTo>
                    <a:pt x="583" y="596"/>
                  </a:lnTo>
                  <a:lnTo>
                    <a:pt x="0" y="596"/>
                  </a:lnTo>
                  <a:lnTo>
                    <a:pt x="0" y="1179"/>
                  </a:lnTo>
                  <a:lnTo>
                    <a:pt x="583" y="1179"/>
                  </a:lnTo>
                  <a:lnTo>
                    <a:pt x="583" y="1763"/>
                  </a:lnTo>
                  <a:lnTo>
                    <a:pt x="1167" y="1763"/>
                  </a:lnTo>
                  <a:lnTo>
                    <a:pt x="1167" y="1179"/>
                  </a:lnTo>
                  <a:lnTo>
                    <a:pt x="1762" y="1179"/>
                  </a:lnTo>
                  <a:lnTo>
                    <a:pt x="1762" y="596"/>
                  </a:lnTo>
                  <a:lnTo>
                    <a:pt x="1167" y="596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22;p36"/>
            <p:cNvSpPr/>
            <p:nvPr/>
          </p:nvSpPr>
          <p:spPr>
            <a:xfrm>
              <a:off x="2695400" y="3945600"/>
              <a:ext cx="17900" cy="17900"/>
            </a:xfrm>
            <a:custGeom>
              <a:avLst/>
              <a:gdLst/>
              <a:ahLst/>
              <a:cxnLst/>
              <a:rect l="l" t="t" r="r" b="b"/>
              <a:pathLst>
                <a:path w="716" h="716" extrusionOk="0">
                  <a:moveTo>
                    <a:pt x="1" y="1"/>
                  </a:moveTo>
                  <a:lnTo>
                    <a:pt x="1" y="715"/>
                  </a:lnTo>
                  <a:lnTo>
                    <a:pt x="715" y="71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" name="Google Shape;1023;p36"/>
            <p:cNvGrpSpPr/>
            <p:nvPr/>
          </p:nvGrpSpPr>
          <p:grpSpPr>
            <a:xfrm>
              <a:off x="2214100" y="1161475"/>
              <a:ext cx="4864685" cy="1951625"/>
              <a:chOff x="2214100" y="1140750"/>
              <a:chExt cx="4864685" cy="1951625"/>
            </a:xfrm>
          </p:grpSpPr>
          <p:grpSp>
            <p:nvGrpSpPr>
              <p:cNvPr id="34" name="Google Shape;1024;p36"/>
              <p:cNvGrpSpPr/>
              <p:nvPr/>
            </p:nvGrpSpPr>
            <p:grpSpPr>
              <a:xfrm>
                <a:off x="2290300" y="1140750"/>
                <a:ext cx="4788485" cy="1236475"/>
                <a:chOff x="2290300" y="1140750"/>
                <a:chExt cx="4788485" cy="1236475"/>
              </a:xfrm>
            </p:grpSpPr>
            <p:sp>
              <p:nvSpPr>
                <p:cNvPr id="36" name="Google Shape;1025;p36"/>
                <p:cNvSpPr txBox="1"/>
                <p:nvPr/>
              </p:nvSpPr>
              <p:spPr>
                <a:xfrm>
                  <a:off x="5682124" y="1273650"/>
                  <a:ext cx="1396661" cy="429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-RU" sz="1700" b="1" dirty="0" smtClean="0">
                      <a:solidFill>
                        <a:srgbClr val="60AEFE"/>
                      </a:solidFill>
                      <a:latin typeface="Arial" panose="020B0604020202020204" pitchFamily="34" charset="0"/>
                      <a:ea typeface="Fira Sans Extra Condensed Medium"/>
                      <a:cs typeface="Arial" panose="020B0604020202020204" pitchFamily="34" charset="0"/>
                      <a:sym typeface="Fira Sans Extra Condensed Medium"/>
                    </a:rPr>
                    <a:t>Обслуживание</a:t>
                  </a:r>
                  <a:endParaRPr sz="1700" b="1" dirty="0">
                    <a:solidFill>
                      <a:srgbClr val="60AEFE"/>
                    </a:solidFill>
                    <a:latin typeface="Arial" panose="020B0604020202020204" pitchFamily="34" charset="0"/>
                    <a:ea typeface="Fira Sans Extra Condensed Medium"/>
                    <a:cs typeface="Arial" panose="020B0604020202020204" pitchFamily="34" charset="0"/>
                    <a:sym typeface="Fira Sans Extra Condensed Medium"/>
                  </a:endParaRPr>
                </a:p>
              </p:txBody>
            </p:sp>
            <p:sp>
              <p:nvSpPr>
                <p:cNvPr id="37" name="Google Shape;1026;p36"/>
                <p:cNvSpPr/>
                <p:nvPr/>
              </p:nvSpPr>
              <p:spPr>
                <a:xfrm>
                  <a:off x="3271075" y="1145593"/>
                  <a:ext cx="2182450" cy="65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98" h="26255" extrusionOk="0">
                      <a:moveTo>
                        <a:pt x="14979" y="1"/>
                      </a:moveTo>
                      <a:cubicBezTo>
                        <a:pt x="6704" y="1"/>
                        <a:pt x="1" y="6716"/>
                        <a:pt x="1" y="14979"/>
                      </a:cubicBezTo>
                      <a:lnTo>
                        <a:pt x="1" y="26254"/>
                      </a:lnTo>
                      <a:lnTo>
                        <a:pt x="78356" y="26254"/>
                      </a:lnTo>
                      <a:lnTo>
                        <a:pt x="87297" y="13419"/>
                      </a:lnTo>
                      <a:lnTo>
                        <a:pt x="78356" y="1"/>
                      </a:ln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274300" bIns="137150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-RU" sz="1400" dirty="0" smtClean="0">
                      <a:solidFill>
                        <a:srgbClr val="434343"/>
                      </a:solidFill>
                      <a:latin typeface="Arial" panose="020B0604020202020204" pitchFamily="34" charset="0"/>
                      <a:ea typeface="Roboto"/>
                      <a:cs typeface="Arial" panose="020B0604020202020204" pitchFamily="34" charset="0"/>
                      <a:sym typeface="Roboto"/>
                    </a:rPr>
                    <a:t>Исправление ошибок</a:t>
                  </a:r>
                </a:p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-RU" sz="1400" dirty="0" smtClean="0">
                      <a:solidFill>
                        <a:srgbClr val="434343"/>
                      </a:solidFill>
                      <a:latin typeface="Arial" panose="020B0604020202020204" pitchFamily="34" charset="0"/>
                      <a:ea typeface="Roboto"/>
                      <a:cs typeface="Arial" panose="020B0604020202020204" pitchFamily="34" charset="0"/>
                      <a:sym typeface="Roboto"/>
                    </a:rPr>
                    <a:t>Обновление платформы</a:t>
                  </a:r>
                </a:p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-RU" sz="1400" dirty="0" smtClean="0">
                      <a:solidFill>
                        <a:srgbClr val="434343"/>
                      </a:solidFill>
                      <a:latin typeface="Arial" panose="020B0604020202020204" pitchFamily="34" charset="0"/>
                      <a:ea typeface="Roboto"/>
                      <a:cs typeface="Arial" panose="020B0604020202020204" pitchFamily="34" charset="0"/>
                      <a:sym typeface="Roboto"/>
                    </a:rPr>
                    <a:t>Разработка новых функций</a:t>
                  </a:r>
                </a:p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dirty="0">
                    <a:solidFill>
                      <a:srgbClr val="434343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endParaRPr>
                </a:p>
              </p:txBody>
            </p:sp>
            <p:sp>
              <p:nvSpPr>
                <p:cNvPr id="38" name="Google Shape;1027;p36"/>
                <p:cNvSpPr/>
                <p:nvPr/>
              </p:nvSpPr>
              <p:spPr>
                <a:xfrm>
                  <a:off x="2290300" y="1140750"/>
                  <a:ext cx="3163225" cy="123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529" h="49459" extrusionOk="0">
                      <a:moveTo>
                        <a:pt x="112896" y="0"/>
                      </a:moveTo>
                      <a:lnTo>
                        <a:pt x="121992" y="13347"/>
                      </a:lnTo>
                      <a:lnTo>
                        <a:pt x="115634" y="22467"/>
                      </a:lnTo>
                      <a:lnTo>
                        <a:pt x="24396" y="22467"/>
                      </a:lnTo>
                      <a:lnTo>
                        <a:pt x="24396" y="22432"/>
                      </a:lnTo>
                      <a:lnTo>
                        <a:pt x="24373" y="22432"/>
                      </a:lnTo>
                      <a:lnTo>
                        <a:pt x="0" y="46804"/>
                      </a:lnTo>
                      <a:lnTo>
                        <a:pt x="2644" y="49459"/>
                      </a:lnTo>
                      <a:lnTo>
                        <a:pt x="25897" y="26194"/>
                      </a:lnTo>
                      <a:lnTo>
                        <a:pt x="117587" y="26194"/>
                      </a:lnTo>
                      <a:lnTo>
                        <a:pt x="126528" y="13383"/>
                      </a:lnTo>
                      <a:lnTo>
                        <a:pt x="117587" y="0"/>
                      </a:lnTo>
                      <a:close/>
                    </a:path>
                  </a:pathLst>
                </a:custGeom>
                <a:solidFill>
                  <a:srgbClr val="98CBFE"/>
                </a:solidFill>
                <a:ln>
                  <a:solidFill>
                    <a:srgbClr val="98CBFE"/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5" name="Google Shape;1028;p36"/>
              <p:cNvSpPr/>
              <p:nvPr/>
            </p:nvSpPr>
            <p:spPr>
              <a:xfrm>
                <a:off x="2214100" y="1939525"/>
                <a:ext cx="809950" cy="1152850"/>
              </a:xfrm>
              <a:custGeom>
                <a:avLst/>
                <a:gdLst/>
                <a:ahLst/>
                <a:cxnLst/>
                <a:rect l="l" t="t" r="r" b="b"/>
                <a:pathLst>
                  <a:path w="32398" h="46114" extrusionOk="0">
                    <a:moveTo>
                      <a:pt x="0" y="0"/>
                    </a:moveTo>
                    <a:lnTo>
                      <a:pt x="0" y="46113"/>
                    </a:lnTo>
                    <a:lnTo>
                      <a:pt x="23384" y="22729"/>
                    </a:lnTo>
                    <a:lnTo>
                      <a:pt x="25754" y="20372"/>
                    </a:lnTo>
                    <a:lnTo>
                      <a:pt x="32397" y="13728"/>
                    </a:lnTo>
                    <a:cubicBezTo>
                      <a:pt x="24158" y="5299"/>
                      <a:pt x="12692" y="60"/>
                      <a:pt x="0" y="0"/>
                    </a:cubicBezTo>
                    <a:close/>
                  </a:path>
                </a:pathLst>
              </a:custGeom>
              <a:solidFill>
                <a:srgbClr val="98CBFE"/>
              </a:solidFill>
              <a:ln>
                <a:solidFill>
                  <a:srgbClr val="98CBFE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031;p36"/>
            <p:cNvGrpSpPr/>
            <p:nvPr/>
          </p:nvGrpSpPr>
          <p:grpSpPr>
            <a:xfrm>
              <a:off x="2290600" y="3931750"/>
              <a:ext cx="4649725" cy="675100"/>
              <a:chOff x="2290600" y="3911025"/>
              <a:chExt cx="4649725" cy="675100"/>
            </a:xfrm>
          </p:grpSpPr>
          <p:sp>
            <p:nvSpPr>
              <p:cNvPr id="31" name="Google Shape;1032;p36"/>
              <p:cNvSpPr txBox="1"/>
              <p:nvPr/>
            </p:nvSpPr>
            <p:spPr>
              <a:xfrm>
                <a:off x="5682125" y="4074600"/>
                <a:ext cx="12582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700" b="1" dirty="0" smtClean="0">
                    <a:solidFill>
                      <a:srgbClr val="60AEFE"/>
                    </a:solidFill>
                    <a:latin typeface="Arial" panose="020B0604020202020204" pitchFamily="34" charset="0"/>
                    <a:ea typeface="Fira Sans Extra Condensed Medium"/>
                    <a:cs typeface="Arial" panose="020B0604020202020204" pitchFamily="34" charset="0"/>
                    <a:sym typeface="Fira Sans Extra Condensed Medium"/>
                  </a:rPr>
                  <a:t>Маркетинг</a:t>
                </a:r>
                <a:endParaRPr sz="1700" b="1" dirty="0">
                  <a:solidFill>
                    <a:srgbClr val="60AEFE"/>
                  </a:solidFill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  <a:sym typeface="Fira Sans Extra Condensed Medium"/>
                </a:endParaRPr>
              </a:p>
            </p:txBody>
          </p:sp>
          <p:sp>
            <p:nvSpPr>
              <p:cNvPr id="32" name="Google Shape;1033;p36"/>
              <p:cNvSpPr/>
              <p:nvPr/>
            </p:nvSpPr>
            <p:spPr>
              <a:xfrm>
                <a:off x="3271075" y="3929175"/>
                <a:ext cx="2182450" cy="656375"/>
              </a:xfrm>
              <a:custGeom>
                <a:avLst/>
                <a:gdLst/>
                <a:ahLst/>
                <a:cxnLst/>
                <a:rect l="l" t="t" r="r" b="b"/>
                <a:pathLst>
                  <a:path w="87298" h="26255" extrusionOk="0">
                    <a:moveTo>
                      <a:pt x="14979" y="1"/>
                    </a:moveTo>
                    <a:cubicBezTo>
                      <a:pt x="6704" y="1"/>
                      <a:pt x="1" y="6704"/>
                      <a:pt x="1" y="14979"/>
                    </a:cubicBezTo>
                    <a:lnTo>
                      <a:pt x="1" y="26254"/>
                    </a:lnTo>
                    <a:lnTo>
                      <a:pt x="78356" y="26254"/>
                    </a:lnTo>
                    <a:lnTo>
                      <a:pt x="87297" y="13419"/>
                    </a:lnTo>
                    <a:lnTo>
                      <a:pt x="78356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274300" bIns="13715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400" dirty="0" smtClean="0">
                    <a:solidFill>
                      <a:srgbClr val="434343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Маркетинговые компании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400" dirty="0" smtClean="0">
                    <a:solidFill>
                      <a:srgbClr val="434343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Сотрудничество с </a:t>
                </a:r>
                <a:r>
                  <a:rPr lang="en-US" sz="1400" dirty="0" smtClean="0">
                    <a:solidFill>
                      <a:srgbClr val="434343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PR</a:t>
                </a:r>
                <a:r>
                  <a:rPr lang="ru-RU" sz="1400" dirty="0" smtClean="0">
                    <a:solidFill>
                      <a:srgbClr val="434343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-компаниями </a:t>
                </a:r>
                <a:endParaRPr sz="1400" dirty="0">
                  <a:solidFill>
                    <a:srgbClr val="434343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33" name="Google Shape;1034;p36"/>
              <p:cNvSpPr/>
              <p:nvPr/>
            </p:nvSpPr>
            <p:spPr>
              <a:xfrm>
                <a:off x="2290600" y="3911025"/>
                <a:ext cx="3162925" cy="675100"/>
              </a:xfrm>
              <a:custGeom>
                <a:avLst/>
                <a:gdLst/>
                <a:ahLst/>
                <a:cxnLst/>
                <a:rect l="l" t="t" r="r" b="b"/>
                <a:pathLst>
                  <a:path w="126517" h="27004" extrusionOk="0">
                    <a:moveTo>
                      <a:pt x="2632" y="1"/>
                    </a:moveTo>
                    <a:lnTo>
                      <a:pt x="0" y="2632"/>
                    </a:lnTo>
                    <a:lnTo>
                      <a:pt x="24384" y="26968"/>
                    </a:lnTo>
                    <a:lnTo>
                      <a:pt x="24384" y="27004"/>
                    </a:lnTo>
                    <a:lnTo>
                      <a:pt x="117575" y="27004"/>
                    </a:lnTo>
                    <a:lnTo>
                      <a:pt x="126516" y="14193"/>
                    </a:lnTo>
                    <a:lnTo>
                      <a:pt x="117575" y="810"/>
                    </a:lnTo>
                    <a:lnTo>
                      <a:pt x="112884" y="810"/>
                    </a:lnTo>
                    <a:lnTo>
                      <a:pt x="121980" y="14157"/>
                    </a:lnTo>
                    <a:lnTo>
                      <a:pt x="115622" y="23277"/>
                    </a:lnTo>
                    <a:lnTo>
                      <a:pt x="25885" y="23277"/>
                    </a:lnTo>
                    <a:lnTo>
                      <a:pt x="2632" y="1"/>
                    </a:lnTo>
                    <a:close/>
                  </a:path>
                </a:pathLst>
              </a:custGeom>
              <a:solidFill>
                <a:srgbClr val="60AEFE"/>
              </a:solidFill>
              <a:ln>
                <a:noFill/>
              </a:ln>
            </p:spPr>
            <p:txBody>
              <a:bodyPr spcFirstLastPara="1" wrap="square" lIns="91425" tIns="91425" rIns="274300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" name="Google Shape;1035;p36"/>
            <p:cNvSpPr/>
            <p:nvPr/>
          </p:nvSpPr>
          <p:spPr>
            <a:xfrm>
              <a:off x="2214100" y="3113075"/>
              <a:ext cx="797450" cy="1127525"/>
            </a:xfrm>
            <a:custGeom>
              <a:avLst/>
              <a:gdLst/>
              <a:ahLst/>
              <a:cxnLst/>
              <a:rect l="l" t="t" r="r" b="b"/>
              <a:pathLst>
                <a:path w="31898" h="45101" extrusionOk="0">
                  <a:moveTo>
                    <a:pt x="0" y="0"/>
                  </a:moveTo>
                  <a:lnTo>
                    <a:pt x="0" y="45101"/>
                  </a:lnTo>
                  <a:cubicBezTo>
                    <a:pt x="12431" y="45041"/>
                    <a:pt x="23694" y="40017"/>
                    <a:pt x="31897" y="3189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0A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" name="Google Shape;1038;p36"/>
            <p:cNvGrpSpPr/>
            <p:nvPr/>
          </p:nvGrpSpPr>
          <p:grpSpPr>
            <a:xfrm>
              <a:off x="3035625" y="2029125"/>
              <a:ext cx="4564900" cy="656075"/>
              <a:chOff x="3035625" y="2008400"/>
              <a:chExt cx="4564900" cy="656075"/>
            </a:xfrm>
          </p:grpSpPr>
          <p:sp>
            <p:nvSpPr>
              <p:cNvPr id="28" name="Google Shape;1039;p36"/>
              <p:cNvSpPr txBox="1"/>
              <p:nvPr/>
            </p:nvSpPr>
            <p:spPr>
              <a:xfrm>
                <a:off x="6342325" y="2162900"/>
                <a:ext cx="12582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700" b="1" dirty="0" smtClean="0">
                    <a:solidFill>
                      <a:srgbClr val="60AEFE"/>
                    </a:solidFill>
                    <a:latin typeface="Arial" panose="020B0604020202020204" pitchFamily="34" charset="0"/>
                    <a:ea typeface="Fira Sans Extra Condensed Medium"/>
                    <a:cs typeface="Arial" panose="020B0604020202020204" pitchFamily="34" charset="0"/>
                    <a:sym typeface="Fira Sans Extra Condensed Medium"/>
                  </a:rPr>
                  <a:t>Подписка на сервисы</a:t>
                </a:r>
                <a:endParaRPr sz="1700" b="1" dirty="0">
                  <a:solidFill>
                    <a:srgbClr val="60AEFE"/>
                  </a:solidFill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  <a:sym typeface="Fira Sans Extra Condensed Medium"/>
                </a:endParaRPr>
              </a:p>
            </p:txBody>
          </p:sp>
          <p:sp>
            <p:nvSpPr>
              <p:cNvPr id="29" name="Google Shape;1040;p36"/>
              <p:cNvSpPr/>
              <p:nvPr/>
            </p:nvSpPr>
            <p:spPr>
              <a:xfrm>
                <a:off x="3931275" y="2008400"/>
                <a:ext cx="2182450" cy="656075"/>
              </a:xfrm>
              <a:custGeom>
                <a:avLst/>
                <a:gdLst/>
                <a:ahLst/>
                <a:cxnLst/>
                <a:rect l="l" t="t" r="r" b="b"/>
                <a:pathLst>
                  <a:path w="87298" h="26243" extrusionOk="0">
                    <a:moveTo>
                      <a:pt x="14979" y="1"/>
                    </a:moveTo>
                    <a:cubicBezTo>
                      <a:pt x="6704" y="1"/>
                      <a:pt x="1" y="6704"/>
                      <a:pt x="1" y="14979"/>
                    </a:cubicBezTo>
                    <a:lnTo>
                      <a:pt x="1" y="26242"/>
                    </a:lnTo>
                    <a:lnTo>
                      <a:pt x="78356" y="26242"/>
                    </a:lnTo>
                    <a:lnTo>
                      <a:pt x="87297" y="13407"/>
                    </a:lnTo>
                    <a:lnTo>
                      <a:pt x="78356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274300" bIns="13715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400" dirty="0" smtClean="0">
                    <a:solidFill>
                      <a:srgbClr val="434343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Отправка </a:t>
                </a:r>
                <a:r>
                  <a:rPr lang="en-US" sz="1400" dirty="0" smtClean="0">
                    <a:solidFill>
                      <a:srgbClr val="434343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E-mail </a:t>
                </a:r>
                <a:r>
                  <a:rPr lang="ru-RU" sz="1400" dirty="0" smtClean="0">
                    <a:solidFill>
                      <a:srgbClr val="434343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и </a:t>
                </a:r>
                <a:r>
                  <a:rPr lang="en-US" sz="1400" dirty="0" smtClean="0">
                    <a:solidFill>
                      <a:srgbClr val="434343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SMS</a:t>
                </a:r>
                <a:endParaRPr lang="ru-RU" sz="1400" dirty="0" smtClean="0">
                  <a:solidFill>
                    <a:srgbClr val="434343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400" dirty="0" smtClean="0">
                    <a:solidFill>
                      <a:srgbClr val="434343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Чат-боты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dirty="0" smtClean="0">
                    <a:solidFill>
                      <a:srgbClr val="434343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Push</a:t>
                </a:r>
                <a:r>
                  <a:rPr lang="ru-RU" sz="1400" dirty="0" smtClean="0">
                    <a:solidFill>
                      <a:srgbClr val="434343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-уведомления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>
                  <a:solidFill>
                    <a:srgbClr val="434343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30" name="Google Shape;1041;p36"/>
              <p:cNvSpPr/>
              <p:nvPr/>
            </p:nvSpPr>
            <p:spPr>
              <a:xfrm>
                <a:off x="3035625" y="2008400"/>
                <a:ext cx="3078100" cy="656075"/>
              </a:xfrm>
              <a:custGeom>
                <a:avLst/>
                <a:gdLst/>
                <a:ahLst/>
                <a:cxnLst/>
                <a:rect l="l" t="t" r="r" b="b"/>
                <a:pathLst>
                  <a:path w="123124" h="26243" extrusionOk="0">
                    <a:moveTo>
                      <a:pt x="109491" y="1"/>
                    </a:moveTo>
                    <a:lnTo>
                      <a:pt x="118599" y="13360"/>
                    </a:lnTo>
                    <a:lnTo>
                      <a:pt x="112229" y="22504"/>
                    </a:lnTo>
                    <a:lnTo>
                      <a:pt x="1" y="22504"/>
                    </a:lnTo>
                    <a:lnTo>
                      <a:pt x="1" y="26242"/>
                    </a:lnTo>
                    <a:lnTo>
                      <a:pt x="114182" y="26242"/>
                    </a:lnTo>
                    <a:lnTo>
                      <a:pt x="123123" y="13407"/>
                    </a:lnTo>
                    <a:lnTo>
                      <a:pt x="114182" y="1"/>
                    </a:lnTo>
                    <a:close/>
                  </a:path>
                </a:pathLst>
              </a:custGeom>
              <a:solidFill>
                <a:srgbClr val="60A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" name="Google Shape;1042;p36"/>
            <p:cNvSpPr/>
            <p:nvPr/>
          </p:nvSpPr>
          <p:spPr>
            <a:xfrm>
              <a:off x="2214100" y="2303150"/>
              <a:ext cx="1134975" cy="809950"/>
            </a:xfrm>
            <a:custGeom>
              <a:avLst/>
              <a:gdLst/>
              <a:ahLst/>
              <a:cxnLst/>
              <a:rect l="l" t="t" r="r" b="b"/>
              <a:pathLst>
                <a:path w="45399" h="32398" extrusionOk="0">
                  <a:moveTo>
                    <a:pt x="32397" y="0"/>
                  </a:moveTo>
                  <a:lnTo>
                    <a:pt x="0" y="32397"/>
                  </a:lnTo>
                  <a:lnTo>
                    <a:pt x="45387" y="32397"/>
                  </a:lnTo>
                  <a:cubicBezTo>
                    <a:pt x="45399" y="32231"/>
                    <a:pt x="45399" y="32064"/>
                    <a:pt x="45399" y="31897"/>
                  </a:cubicBezTo>
                  <a:cubicBezTo>
                    <a:pt x="45399" y="19479"/>
                    <a:pt x="40434" y="8228"/>
                    <a:pt x="32397" y="0"/>
                  </a:cubicBezTo>
                  <a:close/>
                </a:path>
              </a:pathLst>
            </a:custGeom>
            <a:solidFill>
              <a:srgbClr val="60A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" name="Google Shape;1045;p36"/>
            <p:cNvGrpSpPr/>
            <p:nvPr/>
          </p:nvGrpSpPr>
          <p:grpSpPr>
            <a:xfrm>
              <a:off x="3035625" y="3051575"/>
              <a:ext cx="4747363" cy="656075"/>
              <a:chOff x="3035625" y="3030850"/>
              <a:chExt cx="4747363" cy="656075"/>
            </a:xfrm>
          </p:grpSpPr>
          <p:sp>
            <p:nvSpPr>
              <p:cNvPr id="25" name="Google Shape;1046;p36"/>
              <p:cNvSpPr txBox="1"/>
              <p:nvPr/>
            </p:nvSpPr>
            <p:spPr>
              <a:xfrm>
                <a:off x="6342324" y="3165379"/>
                <a:ext cx="1440664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700" b="1" dirty="0" smtClean="0">
                    <a:solidFill>
                      <a:srgbClr val="60AEFE"/>
                    </a:solidFill>
                    <a:latin typeface="Arial" panose="020B0604020202020204" pitchFamily="34" charset="0"/>
                    <a:ea typeface="Fira Sans Extra Condensed Medium"/>
                    <a:cs typeface="Arial" panose="020B0604020202020204" pitchFamily="34" charset="0"/>
                    <a:sym typeface="Fira Sans Extra Condensed Medium"/>
                  </a:rPr>
                  <a:t>Инфраструктура</a:t>
                </a:r>
                <a:endParaRPr sz="1700" b="1" dirty="0">
                  <a:solidFill>
                    <a:srgbClr val="60AEFE"/>
                  </a:solidFill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  <a:sym typeface="Fira Sans Extra Condensed Medium"/>
                </a:endParaRPr>
              </a:p>
            </p:txBody>
          </p:sp>
          <p:sp>
            <p:nvSpPr>
              <p:cNvPr id="26" name="Google Shape;1047;p36"/>
              <p:cNvSpPr/>
              <p:nvPr/>
            </p:nvSpPr>
            <p:spPr>
              <a:xfrm>
                <a:off x="3931275" y="3030850"/>
                <a:ext cx="2182450" cy="656075"/>
              </a:xfrm>
              <a:custGeom>
                <a:avLst/>
                <a:gdLst/>
                <a:ahLst/>
                <a:cxnLst/>
                <a:rect l="l" t="t" r="r" b="b"/>
                <a:pathLst>
                  <a:path w="87298" h="26243" extrusionOk="0">
                    <a:moveTo>
                      <a:pt x="14979" y="1"/>
                    </a:moveTo>
                    <a:cubicBezTo>
                      <a:pt x="6704" y="1"/>
                      <a:pt x="1" y="6704"/>
                      <a:pt x="1" y="14979"/>
                    </a:cubicBezTo>
                    <a:lnTo>
                      <a:pt x="1" y="26242"/>
                    </a:lnTo>
                    <a:lnTo>
                      <a:pt x="78356" y="26242"/>
                    </a:lnTo>
                    <a:lnTo>
                      <a:pt x="87297" y="13407"/>
                    </a:lnTo>
                    <a:lnTo>
                      <a:pt x="78356" y="1"/>
                    </a:ln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274300" bIns="137150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400" dirty="0" smtClean="0">
                    <a:solidFill>
                      <a:srgbClr val="434343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Хостинг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400" dirty="0" smtClean="0">
                    <a:solidFill>
                      <a:srgbClr val="434343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Серверы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400" dirty="0" smtClean="0">
                    <a:solidFill>
                      <a:srgbClr val="434343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Хранение данных</a:t>
                </a:r>
                <a:endParaRPr sz="1400" dirty="0">
                  <a:solidFill>
                    <a:srgbClr val="434343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27" name="Google Shape;1048;p36"/>
              <p:cNvSpPr/>
              <p:nvPr/>
            </p:nvSpPr>
            <p:spPr>
              <a:xfrm>
                <a:off x="3035625" y="3030850"/>
                <a:ext cx="3078100" cy="656075"/>
              </a:xfrm>
              <a:custGeom>
                <a:avLst/>
                <a:gdLst/>
                <a:ahLst/>
                <a:cxnLst/>
                <a:rect l="l" t="t" r="r" b="b"/>
                <a:pathLst>
                  <a:path w="123124" h="26243" extrusionOk="0">
                    <a:moveTo>
                      <a:pt x="109491" y="1"/>
                    </a:moveTo>
                    <a:lnTo>
                      <a:pt x="118599" y="13360"/>
                    </a:lnTo>
                    <a:lnTo>
                      <a:pt x="112229" y="22504"/>
                    </a:lnTo>
                    <a:lnTo>
                      <a:pt x="1" y="22504"/>
                    </a:lnTo>
                    <a:lnTo>
                      <a:pt x="1" y="26242"/>
                    </a:lnTo>
                    <a:lnTo>
                      <a:pt x="114182" y="26242"/>
                    </a:lnTo>
                    <a:lnTo>
                      <a:pt x="123123" y="13407"/>
                    </a:lnTo>
                    <a:lnTo>
                      <a:pt x="114182" y="1"/>
                    </a:lnTo>
                    <a:close/>
                  </a:path>
                </a:pathLst>
              </a:custGeom>
              <a:solidFill>
                <a:srgbClr val="98CB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" name="Google Shape;1049;p36"/>
            <p:cNvSpPr/>
            <p:nvPr/>
          </p:nvSpPr>
          <p:spPr>
            <a:xfrm>
              <a:off x="2214100" y="3113075"/>
              <a:ext cx="1134675" cy="797425"/>
            </a:xfrm>
            <a:custGeom>
              <a:avLst/>
              <a:gdLst/>
              <a:ahLst/>
              <a:cxnLst/>
              <a:rect l="l" t="t" r="r" b="b"/>
              <a:pathLst>
                <a:path w="45387" h="31897" extrusionOk="0">
                  <a:moveTo>
                    <a:pt x="0" y="0"/>
                  </a:moveTo>
                  <a:lnTo>
                    <a:pt x="31897" y="31897"/>
                  </a:lnTo>
                  <a:cubicBezTo>
                    <a:pt x="40124" y="23741"/>
                    <a:pt x="45256" y="12478"/>
                    <a:pt x="45387" y="0"/>
                  </a:cubicBezTo>
                  <a:close/>
                </a:path>
              </a:pathLst>
            </a:custGeom>
            <a:solidFill>
              <a:srgbClr val="98CB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51;p36"/>
            <p:cNvSpPr/>
            <p:nvPr/>
          </p:nvSpPr>
          <p:spPr>
            <a:xfrm>
              <a:off x="1543475" y="2435000"/>
              <a:ext cx="1330850" cy="1330850"/>
            </a:xfrm>
            <a:custGeom>
              <a:avLst/>
              <a:gdLst/>
              <a:ahLst/>
              <a:cxnLst/>
              <a:rect l="l" t="t" r="r" b="b"/>
              <a:pathLst>
                <a:path w="53234" h="53234" extrusionOk="0">
                  <a:moveTo>
                    <a:pt x="26611" y="1"/>
                  </a:moveTo>
                  <a:cubicBezTo>
                    <a:pt x="11919" y="1"/>
                    <a:pt x="1" y="11919"/>
                    <a:pt x="1" y="26623"/>
                  </a:cubicBezTo>
                  <a:cubicBezTo>
                    <a:pt x="1" y="40756"/>
                    <a:pt x="11002" y="52317"/>
                    <a:pt x="24920" y="53186"/>
                  </a:cubicBezTo>
                  <a:cubicBezTo>
                    <a:pt x="25480" y="53222"/>
                    <a:pt x="26051" y="53234"/>
                    <a:pt x="26611" y="53234"/>
                  </a:cubicBezTo>
                  <a:cubicBezTo>
                    <a:pt x="41315" y="53234"/>
                    <a:pt x="53233" y="41315"/>
                    <a:pt x="53233" y="26623"/>
                  </a:cubicBezTo>
                  <a:cubicBezTo>
                    <a:pt x="53233" y="17098"/>
                    <a:pt x="48245" y="8740"/>
                    <a:pt x="40732" y="4037"/>
                  </a:cubicBezTo>
                  <a:cubicBezTo>
                    <a:pt x="36636" y="1477"/>
                    <a:pt x="31802" y="1"/>
                    <a:pt x="2661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60AEF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2000" dirty="0" smtClean="0">
                  <a:solidFill>
                    <a:srgbClr val="434343"/>
                  </a:solidFill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  <a:sym typeface="Fira Sans Extra Condensed Medium"/>
                </a:rPr>
                <a:t>Скрытые затраты</a:t>
              </a:r>
              <a:endParaRPr sz="2000" dirty="0">
                <a:solidFill>
                  <a:srgbClr val="434343"/>
                </a:solidFill>
                <a:latin typeface="Arial" panose="020B0604020202020204" pitchFamily="34" charset="0"/>
                <a:ea typeface="Fira Sans Extra Condensed Medium"/>
                <a:cs typeface="Arial" panose="020B0604020202020204" pitchFamily="34" charset="0"/>
                <a:sym typeface="Fira Sans Extra Condensed Medium"/>
              </a:endParaRPr>
            </a:p>
          </p:txBody>
        </p:sp>
      </p:grp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1A6E-AF78-4C80-9EE2-D423068DFE52}" type="slidenum">
              <a:rPr lang="ru-RU" sz="3600" smtClean="0">
                <a:solidFill>
                  <a:srgbClr val="60AEFE"/>
                </a:solidFill>
                <a:latin typeface="Arial Black" panose="020B0A04020102020204" pitchFamily="34" charset="0"/>
              </a:rPr>
              <a:t>11</a:t>
            </a:fld>
            <a:endParaRPr lang="ru-RU" sz="3600" dirty="0">
              <a:solidFill>
                <a:srgbClr val="60AEF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4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037071"/>
              </p:ext>
            </p:extLst>
          </p:nvPr>
        </p:nvGraphicFramePr>
        <p:xfrm>
          <a:off x="769620" y="1043275"/>
          <a:ext cx="10652760" cy="5665089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721832">
                  <a:extLst>
                    <a:ext uri="{9D8B030D-6E8A-4147-A177-3AD203B41FA5}">
                      <a16:colId xmlns:a16="http://schemas.microsoft.com/office/drawing/2014/main" xmlns="" val="3220899009"/>
                    </a:ext>
                  </a:extLst>
                </a:gridCol>
                <a:gridCol w="4235587">
                  <a:extLst>
                    <a:ext uri="{9D8B030D-6E8A-4147-A177-3AD203B41FA5}">
                      <a16:colId xmlns:a16="http://schemas.microsoft.com/office/drawing/2014/main" xmlns="" val="4033770576"/>
                    </a:ext>
                  </a:extLst>
                </a:gridCol>
                <a:gridCol w="3032151">
                  <a:extLst>
                    <a:ext uri="{9D8B030D-6E8A-4147-A177-3AD203B41FA5}">
                      <a16:colId xmlns:a16="http://schemas.microsoft.com/office/drawing/2014/main" xmlns="" val="3605861640"/>
                    </a:ext>
                  </a:extLst>
                </a:gridCol>
                <a:gridCol w="2663190">
                  <a:extLst>
                    <a:ext uri="{9D8B030D-6E8A-4147-A177-3AD203B41FA5}">
                      <a16:colId xmlns:a16="http://schemas.microsoft.com/office/drawing/2014/main" xmlns="" val="6015952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68580" marR="68580" marT="0" marB="0">
                    <a:solidFill>
                      <a:srgbClr val="60AE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Статья расхода</a:t>
                      </a:r>
                    </a:p>
                  </a:txBody>
                  <a:tcPr marL="68580" marR="68580" marT="0" marB="0">
                    <a:solidFill>
                      <a:srgbClr val="60AE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</a:p>
                  </a:txBody>
                  <a:tcPr marL="68580" marR="68580" marT="0" marB="0">
                    <a:solidFill>
                      <a:srgbClr val="60AE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</a:p>
                  </a:txBody>
                  <a:tcPr marL="68580" marR="68580" marT="0" marB="0">
                    <a:solidFill>
                      <a:srgbClr val="60A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82618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Регистрация и открытие ООО (в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уставный капитал)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25 000 руб.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589650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Создание платформы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 том числе: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Затраты на создание приложения:</a:t>
                      </a:r>
                    </a:p>
                    <a:p>
                      <a:pPr indent="1104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Анализ проекта</a:t>
                      </a:r>
                    </a:p>
                    <a:p>
                      <a:pPr indent="1104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UI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UX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дизайн</a:t>
                      </a:r>
                    </a:p>
                    <a:p>
                      <a:pPr indent="1104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Разработка</a:t>
                      </a:r>
                    </a:p>
                    <a:p>
                      <a:pPr indent="1104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Тестирование</a:t>
                      </a:r>
                    </a:p>
                    <a:p>
                      <a:pPr indent="1104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Управление проектом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Затраты на создание сайта: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1 000 000 руб.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5 000 руб.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55 000 руб.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300 000 руб.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90 000 руб.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50 000 руб.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500 000 руб.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800032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Дальнейшая поддержка и обслуживание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приложения (в 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т.ч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Битрикс24)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250 000 руб./мес.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59955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Заработная плата работникам, в том числе: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руководитель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служба поддержки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служба грузоперевозок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60 000 руб./мес.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50 000 руб./мес.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80 000 руб./мес.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22168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Лицензия 1С (1С:предприятие 8</a:t>
                      </a:r>
                      <a:b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сервер мини</a:t>
                      </a:r>
                      <a:b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5 подключений)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15 900 руб.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11825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Рекламные затраты, в том числе: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Яндекс Бизнес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-компании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3 200 руб./мес.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75 000 руб./мес.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54930235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1 035 900 руб. + 518 200 руб./мес.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2938396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11697" y="296220"/>
            <a:ext cx="3759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60AEFE"/>
                </a:solidFill>
                <a:latin typeface="Arial Black" panose="020B0A04020102020204" pitchFamily="34" charset="0"/>
              </a:rPr>
              <a:t>Затраты </a:t>
            </a:r>
            <a:r>
              <a:rPr lang="ru-RU" sz="2800" dirty="0" err="1" smtClean="0">
                <a:solidFill>
                  <a:srgbClr val="60AEFE"/>
                </a:solidFill>
                <a:latin typeface="Arial Black" panose="020B0A04020102020204" pitchFamily="34" charset="0"/>
              </a:rPr>
              <a:t>стартапа</a:t>
            </a:r>
            <a:endParaRPr lang="ru-RU" sz="2800" dirty="0">
              <a:solidFill>
                <a:srgbClr val="60AEFE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406902" y="6402070"/>
            <a:ext cx="2743200" cy="365125"/>
          </a:xfrm>
        </p:spPr>
        <p:txBody>
          <a:bodyPr/>
          <a:lstStyle/>
          <a:p>
            <a:fld id="{6EE51A6E-AF78-4C80-9EE2-D423068DFE52}" type="slidenum">
              <a:rPr lang="ru-RU" sz="3600" smtClean="0">
                <a:solidFill>
                  <a:srgbClr val="60AEFE"/>
                </a:solidFill>
                <a:latin typeface="Arial Black" panose="020B0A04020102020204" pitchFamily="34" charset="0"/>
              </a:rPr>
              <a:t>12</a:t>
            </a:fld>
            <a:endParaRPr lang="ru-RU" sz="3600" dirty="0">
              <a:solidFill>
                <a:srgbClr val="60AEFE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5192" y="686752"/>
            <a:ext cx="34932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Таблица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Затраты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стартапа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!»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66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77907"/>
              </p:ext>
            </p:extLst>
          </p:nvPr>
        </p:nvGraphicFramePr>
        <p:xfrm>
          <a:off x="774192" y="2977425"/>
          <a:ext cx="10643615" cy="1228662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404342">
                  <a:extLst>
                    <a:ext uri="{9D8B030D-6E8A-4147-A177-3AD203B41FA5}">
                      <a16:colId xmlns:a16="http://schemas.microsoft.com/office/drawing/2014/main" xmlns="" val="904706449"/>
                    </a:ext>
                  </a:extLst>
                </a:gridCol>
                <a:gridCol w="5337184">
                  <a:extLst>
                    <a:ext uri="{9D8B030D-6E8A-4147-A177-3AD203B41FA5}">
                      <a16:colId xmlns:a16="http://schemas.microsoft.com/office/drawing/2014/main" xmlns="" val="1884990939"/>
                    </a:ext>
                  </a:extLst>
                </a:gridCol>
                <a:gridCol w="3902089">
                  <a:extLst>
                    <a:ext uri="{9D8B030D-6E8A-4147-A177-3AD203B41FA5}">
                      <a16:colId xmlns:a16="http://schemas.microsoft.com/office/drawing/2014/main" xmlns="" val="6114259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60AE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Категория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60AE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60A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9027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Стартовые (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единоразовые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1 035 900 руб.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98403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Постоянные (заработная плата управленческого звена и реклама)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438 200 руб./мес.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533662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Переменные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(грузоперевозки)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80 000 руб./мес.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74691162"/>
                  </a:ext>
                </a:extLst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406902" y="6402070"/>
            <a:ext cx="2743200" cy="365125"/>
          </a:xfrm>
        </p:spPr>
        <p:txBody>
          <a:bodyPr/>
          <a:lstStyle/>
          <a:p>
            <a:fld id="{6EE51A6E-AF78-4C80-9EE2-D423068DFE52}" type="slidenum">
              <a:rPr lang="ru-RU" sz="3600" smtClean="0">
                <a:solidFill>
                  <a:srgbClr val="60AEFE"/>
                </a:solidFill>
                <a:latin typeface="Arial Black" panose="020B0A04020102020204" pitchFamily="34" charset="0"/>
              </a:rPr>
              <a:t>13</a:t>
            </a:fld>
            <a:endParaRPr lang="ru-RU" sz="3600" dirty="0">
              <a:solidFill>
                <a:srgbClr val="60AEFE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0260" y="296220"/>
            <a:ext cx="6811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60AEFE"/>
                </a:solidFill>
                <a:latin typeface="Arial Black" panose="020B0A04020102020204" pitchFamily="34" charset="0"/>
              </a:rPr>
              <a:t>Затраты </a:t>
            </a:r>
            <a:r>
              <a:rPr lang="ru-RU" sz="2800" dirty="0" err="1" smtClean="0">
                <a:solidFill>
                  <a:srgbClr val="60AEFE"/>
                </a:solidFill>
                <a:latin typeface="Arial Black" panose="020B0A04020102020204" pitchFamily="34" charset="0"/>
              </a:rPr>
              <a:t>стартапа</a:t>
            </a:r>
            <a:r>
              <a:rPr lang="ru-RU" sz="2800" dirty="0" smtClean="0">
                <a:solidFill>
                  <a:srgbClr val="60AEFE"/>
                </a:solidFill>
                <a:latin typeface="Arial Black" panose="020B0A04020102020204" pitchFamily="34" charset="0"/>
              </a:rPr>
              <a:t> по категориям</a:t>
            </a:r>
            <a:endParaRPr lang="ru-RU" sz="2800" dirty="0">
              <a:solidFill>
                <a:srgbClr val="60AEFE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5378" y="2444590"/>
            <a:ext cx="47296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Таблица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Затраты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стартапа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!» по категориям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5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21691" y="230341"/>
            <a:ext cx="3148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F1F1F"/>
                </a:solidFill>
                <a:latin typeface="Arial Black" panose="020B0A04020102020204" pitchFamily="34" charset="0"/>
              </a:rPr>
              <a:t>Риски проекта</a:t>
            </a:r>
            <a:endParaRPr lang="ru-RU" sz="2800" dirty="0">
              <a:solidFill>
                <a:srgbClr val="CF1F1F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375748" y="1692630"/>
            <a:ext cx="9645781" cy="4349811"/>
            <a:chOff x="1560053" y="1414763"/>
            <a:chExt cx="6139883" cy="2698900"/>
          </a:xfrm>
        </p:grpSpPr>
        <p:grpSp>
          <p:nvGrpSpPr>
            <p:cNvPr id="7" name="Google Shape;577;p27"/>
            <p:cNvGrpSpPr/>
            <p:nvPr/>
          </p:nvGrpSpPr>
          <p:grpSpPr>
            <a:xfrm>
              <a:off x="3056510" y="1415363"/>
              <a:ext cx="1504314" cy="2697700"/>
              <a:chOff x="3056510" y="1415363"/>
              <a:chExt cx="1504314" cy="2697700"/>
            </a:xfrm>
          </p:grpSpPr>
          <p:sp>
            <p:nvSpPr>
              <p:cNvPr id="42" name="Google Shape;578;p27"/>
              <p:cNvSpPr/>
              <p:nvPr/>
            </p:nvSpPr>
            <p:spPr>
              <a:xfrm>
                <a:off x="3098059" y="1848613"/>
                <a:ext cx="1456750" cy="2190091"/>
              </a:xfrm>
              <a:custGeom>
                <a:avLst/>
                <a:gdLst/>
                <a:ahLst/>
                <a:cxnLst/>
                <a:rect l="l" t="t" r="r" b="b"/>
                <a:pathLst>
                  <a:path w="58270" h="94953" extrusionOk="0">
                    <a:moveTo>
                      <a:pt x="1" y="0"/>
                    </a:moveTo>
                    <a:lnTo>
                      <a:pt x="1" y="94952"/>
                    </a:lnTo>
                    <a:lnTo>
                      <a:pt x="58270" y="94952"/>
                    </a:lnTo>
                    <a:lnTo>
                      <a:pt x="58270" y="0"/>
                    </a:lnTo>
                    <a:close/>
                  </a:path>
                </a:pathLst>
              </a:custGeom>
              <a:solidFill>
                <a:srgbClr val="CF1F1F"/>
              </a:solidFill>
              <a:ln>
                <a:solidFill>
                  <a:srgbClr val="EC3C3C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579;p27"/>
              <p:cNvSpPr/>
              <p:nvPr/>
            </p:nvSpPr>
            <p:spPr>
              <a:xfrm>
                <a:off x="3458038" y="1415363"/>
                <a:ext cx="725400" cy="802225"/>
              </a:xfrm>
              <a:custGeom>
                <a:avLst/>
                <a:gdLst/>
                <a:ahLst/>
                <a:cxnLst/>
                <a:rect l="l" t="t" r="r" b="b"/>
                <a:pathLst>
                  <a:path w="29016" h="32089" extrusionOk="0">
                    <a:moveTo>
                      <a:pt x="14508" y="1"/>
                    </a:moveTo>
                    <a:cubicBezTo>
                      <a:pt x="13708" y="1"/>
                      <a:pt x="12907" y="209"/>
                      <a:pt x="12192" y="626"/>
                    </a:cubicBezTo>
                    <a:lnTo>
                      <a:pt x="2310" y="6329"/>
                    </a:lnTo>
                    <a:cubicBezTo>
                      <a:pt x="882" y="7151"/>
                      <a:pt x="0" y="8686"/>
                      <a:pt x="0" y="10341"/>
                    </a:cubicBezTo>
                    <a:lnTo>
                      <a:pt x="0" y="21748"/>
                    </a:lnTo>
                    <a:cubicBezTo>
                      <a:pt x="0" y="23403"/>
                      <a:pt x="882" y="24938"/>
                      <a:pt x="2310" y="25760"/>
                    </a:cubicBezTo>
                    <a:lnTo>
                      <a:pt x="12192" y="31463"/>
                    </a:lnTo>
                    <a:cubicBezTo>
                      <a:pt x="12907" y="31880"/>
                      <a:pt x="13708" y="32088"/>
                      <a:pt x="14508" y="32088"/>
                    </a:cubicBezTo>
                    <a:cubicBezTo>
                      <a:pt x="15309" y="32088"/>
                      <a:pt x="16110" y="31880"/>
                      <a:pt x="16824" y="31463"/>
                    </a:cubicBezTo>
                    <a:lnTo>
                      <a:pt x="26706" y="25760"/>
                    </a:lnTo>
                    <a:cubicBezTo>
                      <a:pt x="28135" y="24938"/>
                      <a:pt x="29016" y="23403"/>
                      <a:pt x="29016" y="21748"/>
                    </a:cubicBezTo>
                    <a:lnTo>
                      <a:pt x="29016" y="10341"/>
                    </a:lnTo>
                    <a:cubicBezTo>
                      <a:pt x="29016" y="8686"/>
                      <a:pt x="28135" y="7151"/>
                      <a:pt x="26706" y="6329"/>
                    </a:cubicBezTo>
                    <a:lnTo>
                      <a:pt x="16824" y="626"/>
                    </a:lnTo>
                    <a:cubicBezTo>
                      <a:pt x="16110" y="209"/>
                      <a:pt x="15309" y="1"/>
                      <a:pt x="14508" y="1"/>
                    </a:cubicBezTo>
                    <a:close/>
                  </a:path>
                </a:pathLst>
              </a:custGeom>
              <a:solidFill>
                <a:srgbClr val="CF1F1F"/>
              </a:solidFill>
              <a:ln w="3720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584;p27"/>
              <p:cNvSpPr txBox="1"/>
              <p:nvPr/>
            </p:nvSpPr>
            <p:spPr>
              <a:xfrm>
                <a:off x="3104024" y="3000155"/>
                <a:ext cx="14568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342900" lvl="0" indent="-342900" rtl="0">
                  <a:spcBef>
                    <a:spcPts val="0"/>
                  </a:spcBef>
                  <a:spcAft>
                    <a:spcPts val="0"/>
                  </a:spcAft>
                  <a:buAutoNum type="arabicPeriod"/>
                </a:pPr>
                <a:r>
                  <a:rPr lang="ru-RU" sz="1400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Недобросовестность контрагентов;</a:t>
                </a:r>
              </a:p>
              <a:p>
                <a:pPr marL="342900" lvl="0" indent="-342900" rtl="0">
                  <a:spcBef>
                    <a:spcPts val="0"/>
                  </a:spcBef>
                  <a:spcAft>
                    <a:spcPts val="0"/>
                  </a:spcAft>
                  <a:buAutoNum type="arabicPeriod"/>
                </a:pPr>
                <a:r>
                  <a:rPr lang="ru-RU" sz="1400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Мошеннические схемы;</a:t>
                </a:r>
              </a:p>
              <a:p>
                <a:pPr marL="342900" lvl="0" indent="-342900" rtl="0">
                  <a:spcBef>
                    <a:spcPts val="0"/>
                  </a:spcBef>
                  <a:spcAft>
                    <a:spcPts val="0"/>
                  </a:spcAft>
                  <a:buAutoNum type="arabicPeriod"/>
                </a:pPr>
                <a:r>
                  <a:rPr lang="ru-RU" sz="1400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Проблемы логистики и транспортировки.</a:t>
                </a:r>
              </a:p>
              <a:p>
                <a:pPr marL="342900" lvl="0" indent="-342900" rtl="0">
                  <a:spcBef>
                    <a:spcPts val="0"/>
                  </a:spcBef>
                  <a:spcAft>
                    <a:spcPts val="0"/>
                  </a:spcAft>
                  <a:buAutoNum type="arabicPeriod"/>
                </a:pPr>
                <a:endParaRPr sz="14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46" name="Google Shape;585;p27"/>
              <p:cNvSpPr txBox="1"/>
              <p:nvPr/>
            </p:nvSpPr>
            <p:spPr>
              <a:xfrm>
                <a:off x="3056510" y="2201739"/>
                <a:ext cx="14568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000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Fira Sans Extra Condensed Medium"/>
                    <a:cs typeface="Arial" panose="020B0604020202020204" pitchFamily="34" charset="0"/>
                    <a:sym typeface="Fira Sans Extra Condensed Medium"/>
                  </a:rPr>
                  <a:t>Риски контрагентов</a:t>
                </a:r>
                <a:endParaRPr sz="20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  <a:sym typeface="Fira Sans Extra Condensed Medium"/>
                </a:endParaRPr>
              </a:p>
            </p:txBody>
          </p:sp>
          <p:sp>
            <p:nvSpPr>
              <p:cNvPr id="47" name="Google Shape;586;p27"/>
              <p:cNvSpPr/>
              <p:nvPr/>
            </p:nvSpPr>
            <p:spPr>
              <a:xfrm>
                <a:off x="3751625" y="3960663"/>
                <a:ext cx="152400" cy="152400"/>
              </a:xfrm>
              <a:prstGeom prst="ellipse">
                <a:avLst/>
              </a:prstGeom>
              <a:solidFill>
                <a:srgbClr val="CF1F1F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" name="Google Shape;587;p27"/>
            <p:cNvGrpSpPr/>
            <p:nvPr/>
          </p:nvGrpSpPr>
          <p:grpSpPr>
            <a:xfrm>
              <a:off x="6035261" y="1415363"/>
              <a:ext cx="1664675" cy="2697700"/>
              <a:chOff x="6035261" y="1415363"/>
              <a:chExt cx="1664675" cy="2697700"/>
            </a:xfrm>
          </p:grpSpPr>
          <p:sp>
            <p:nvSpPr>
              <p:cNvPr id="33" name="Google Shape;588;p27"/>
              <p:cNvSpPr/>
              <p:nvPr/>
            </p:nvSpPr>
            <p:spPr>
              <a:xfrm>
                <a:off x="6079678" y="1848613"/>
                <a:ext cx="1456750" cy="2190091"/>
              </a:xfrm>
              <a:custGeom>
                <a:avLst/>
                <a:gdLst/>
                <a:ahLst/>
                <a:cxnLst/>
                <a:rect l="l" t="t" r="r" b="b"/>
                <a:pathLst>
                  <a:path w="58270" h="94953" extrusionOk="0">
                    <a:moveTo>
                      <a:pt x="1" y="0"/>
                    </a:moveTo>
                    <a:lnTo>
                      <a:pt x="1" y="94952"/>
                    </a:lnTo>
                    <a:lnTo>
                      <a:pt x="58270" y="94952"/>
                    </a:lnTo>
                    <a:lnTo>
                      <a:pt x="58270" y="0"/>
                    </a:lnTo>
                    <a:close/>
                  </a:path>
                </a:pathLst>
              </a:custGeom>
              <a:solidFill>
                <a:srgbClr val="CF1F1F"/>
              </a:solidFill>
              <a:ln>
                <a:solidFill>
                  <a:srgbClr val="EC3C3C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589;p27"/>
              <p:cNvSpPr/>
              <p:nvPr/>
            </p:nvSpPr>
            <p:spPr>
              <a:xfrm>
                <a:off x="6449488" y="1415363"/>
                <a:ext cx="725700" cy="802225"/>
              </a:xfrm>
              <a:custGeom>
                <a:avLst/>
                <a:gdLst/>
                <a:ahLst/>
                <a:cxnLst/>
                <a:rect l="l" t="t" r="r" b="b"/>
                <a:pathLst>
                  <a:path w="29028" h="32089" extrusionOk="0">
                    <a:moveTo>
                      <a:pt x="14514" y="1"/>
                    </a:moveTo>
                    <a:cubicBezTo>
                      <a:pt x="13713" y="1"/>
                      <a:pt x="12913" y="209"/>
                      <a:pt x="12192" y="626"/>
                    </a:cubicBezTo>
                    <a:lnTo>
                      <a:pt x="2322" y="6329"/>
                    </a:lnTo>
                    <a:cubicBezTo>
                      <a:pt x="881" y="7151"/>
                      <a:pt x="0" y="8686"/>
                      <a:pt x="0" y="10341"/>
                    </a:cubicBezTo>
                    <a:lnTo>
                      <a:pt x="0" y="21748"/>
                    </a:lnTo>
                    <a:cubicBezTo>
                      <a:pt x="0" y="23403"/>
                      <a:pt x="881" y="24938"/>
                      <a:pt x="2322" y="25760"/>
                    </a:cubicBezTo>
                    <a:lnTo>
                      <a:pt x="12192" y="31463"/>
                    </a:lnTo>
                    <a:cubicBezTo>
                      <a:pt x="12913" y="31880"/>
                      <a:pt x="13713" y="32088"/>
                      <a:pt x="14514" y="32088"/>
                    </a:cubicBezTo>
                    <a:cubicBezTo>
                      <a:pt x="15315" y="32088"/>
                      <a:pt x="16115" y="31880"/>
                      <a:pt x="16836" y="31463"/>
                    </a:cubicBezTo>
                    <a:lnTo>
                      <a:pt x="26706" y="25760"/>
                    </a:lnTo>
                    <a:cubicBezTo>
                      <a:pt x="28147" y="24938"/>
                      <a:pt x="29028" y="23403"/>
                      <a:pt x="29028" y="21748"/>
                    </a:cubicBezTo>
                    <a:lnTo>
                      <a:pt x="29028" y="10341"/>
                    </a:lnTo>
                    <a:cubicBezTo>
                      <a:pt x="29028" y="8686"/>
                      <a:pt x="28147" y="7151"/>
                      <a:pt x="26706" y="6329"/>
                    </a:cubicBezTo>
                    <a:lnTo>
                      <a:pt x="16836" y="626"/>
                    </a:lnTo>
                    <a:cubicBezTo>
                      <a:pt x="16115" y="209"/>
                      <a:pt x="15315" y="1"/>
                      <a:pt x="14514" y="1"/>
                    </a:cubicBezTo>
                    <a:close/>
                  </a:path>
                </a:pathLst>
              </a:custGeom>
              <a:solidFill>
                <a:srgbClr val="CF1F1F"/>
              </a:solidFill>
              <a:ln w="3720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594;p27"/>
              <p:cNvSpPr txBox="1"/>
              <p:nvPr/>
            </p:nvSpPr>
            <p:spPr>
              <a:xfrm>
                <a:off x="6243136" y="2832265"/>
                <a:ext cx="14568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342900" lvl="0" indent="-342900" rtl="0">
                  <a:spcBef>
                    <a:spcPts val="0"/>
                  </a:spcBef>
                  <a:spcAft>
                    <a:spcPts val="0"/>
                  </a:spcAft>
                  <a:buAutoNum type="arabicPeriod"/>
                </a:pPr>
                <a:r>
                  <a:rPr lang="ru-RU" sz="1400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Недоверие;</a:t>
                </a:r>
              </a:p>
              <a:p>
                <a:pPr marL="342900" lvl="0" indent="-342900" rtl="0">
                  <a:spcBef>
                    <a:spcPts val="0"/>
                  </a:spcBef>
                  <a:spcAft>
                    <a:spcPts val="0"/>
                  </a:spcAft>
                  <a:buAutoNum type="arabicPeriod"/>
                </a:pPr>
                <a:r>
                  <a:rPr lang="ru-RU" sz="1400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Предрассудки.</a:t>
                </a:r>
              </a:p>
            </p:txBody>
          </p:sp>
          <p:sp>
            <p:nvSpPr>
              <p:cNvPr id="37" name="Google Shape;595;p27"/>
              <p:cNvSpPr txBox="1"/>
              <p:nvPr/>
            </p:nvSpPr>
            <p:spPr>
              <a:xfrm>
                <a:off x="6035261" y="2201739"/>
                <a:ext cx="14568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000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Fira Sans Extra Condensed Medium"/>
                    <a:cs typeface="Arial" panose="020B0604020202020204" pitchFamily="34" charset="0"/>
                    <a:sym typeface="Fira Sans Extra Condensed Medium"/>
                  </a:rPr>
                  <a:t>Социальные</a:t>
                </a:r>
                <a:endParaRPr sz="20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  <a:sym typeface="Fira Sans Extra Condensed Medium"/>
                </a:endParaRPr>
              </a:p>
            </p:txBody>
          </p:sp>
          <p:sp>
            <p:nvSpPr>
              <p:cNvPr id="38" name="Google Shape;596;p27"/>
              <p:cNvSpPr/>
              <p:nvPr/>
            </p:nvSpPr>
            <p:spPr>
              <a:xfrm>
                <a:off x="6736138" y="3960663"/>
                <a:ext cx="152400" cy="152400"/>
              </a:xfrm>
              <a:prstGeom prst="ellipse">
                <a:avLst/>
              </a:prstGeom>
              <a:solidFill>
                <a:srgbClr val="CF1F1F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597;p27"/>
            <p:cNvGrpSpPr/>
            <p:nvPr/>
          </p:nvGrpSpPr>
          <p:grpSpPr>
            <a:xfrm>
              <a:off x="1560053" y="1415363"/>
              <a:ext cx="1513014" cy="2697700"/>
              <a:chOff x="1574854" y="1415363"/>
              <a:chExt cx="1513014" cy="2697700"/>
            </a:xfrm>
          </p:grpSpPr>
          <p:sp>
            <p:nvSpPr>
              <p:cNvPr id="25" name="Google Shape;598;p27"/>
              <p:cNvSpPr/>
              <p:nvPr/>
            </p:nvSpPr>
            <p:spPr>
              <a:xfrm>
                <a:off x="1604550" y="1848613"/>
                <a:ext cx="1465375" cy="2190091"/>
              </a:xfrm>
              <a:custGeom>
                <a:avLst/>
                <a:gdLst/>
                <a:ahLst/>
                <a:cxnLst/>
                <a:rect l="l" t="t" r="r" b="b"/>
                <a:pathLst>
                  <a:path w="58615" h="94953" extrusionOk="0">
                    <a:moveTo>
                      <a:pt x="0" y="0"/>
                    </a:moveTo>
                    <a:lnTo>
                      <a:pt x="0" y="94952"/>
                    </a:lnTo>
                    <a:lnTo>
                      <a:pt x="58615" y="94952"/>
                    </a:lnTo>
                    <a:lnTo>
                      <a:pt x="58615" y="0"/>
                    </a:lnTo>
                    <a:close/>
                  </a:path>
                </a:pathLst>
              </a:custGeom>
              <a:solidFill>
                <a:srgbClr val="EC3C3C"/>
              </a:solidFill>
              <a:ln>
                <a:solidFill>
                  <a:srgbClr val="EC3C3C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599;p27"/>
              <p:cNvSpPr/>
              <p:nvPr/>
            </p:nvSpPr>
            <p:spPr>
              <a:xfrm>
                <a:off x="1960238" y="1415363"/>
                <a:ext cx="725700" cy="802225"/>
              </a:xfrm>
              <a:custGeom>
                <a:avLst/>
                <a:gdLst/>
                <a:ahLst/>
                <a:cxnLst/>
                <a:rect l="l" t="t" r="r" b="b"/>
                <a:pathLst>
                  <a:path w="29028" h="32089" extrusionOk="0">
                    <a:moveTo>
                      <a:pt x="14514" y="1"/>
                    </a:moveTo>
                    <a:cubicBezTo>
                      <a:pt x="13713" y="1"/>
                      <a:pt x="12913" y="209"/>
                      <a:pt x="12192" y="626"/>
                    </a:cubicBezTo>
                    <a:lnTo>
                      <a:pt x="2322" y="6329"/>
                    </a:lnTo>
                    <a:cubicBezTo>
                      <a:pt x="881" y="7151"/>
                      <a:pt x="0" y="8686"/>
                      <a:pt x="0" y="10341"/>
                    </a:cubicBezTo>
                    <a:lnTo>
                      <a:pt x="0" y="21748"/>
                    </a:lnTo>
                    <a:cubicBezTo>
                      <a:pt x="0" y="23403"/>
                      <a:pt x="881" y="24938"/>
                      <a:pt x="2322" y="25760"/>
                    </a:cubicBezTo>
                    <a:lnTo>
                      <a:pt x="12192" y="31463"/>
                    </a:lnTo>
                    <a:cubicBezTo>
                      <a:pt x="12913" y="31880"/>
                      <a:pt x="13713" y="32088"/>
                      <a:pt x="14514" y="32088"/>
                    </a:cubicBezTo>
                    <a:cubicBezTo>
                      <a:pt x="15315" y="32088"/>
                      <a:pt x="16115" y="31880"/>
                      <a:pt x="16836" y="31463"/>
                    </a:cubicBezTo>
                    <a:lnTo>
                      <a:pt x="26706" y="25760"/>
                    </a:lnTo>
                    <a:cubicBezTo>
                      <a:pt x="28147" y="24938"/>
                      <a:pt x="29028" y="23403"/>
                      <a:pt x="29028" y="21748"/>
                    </a:cubicBezTo>
                    <a:lnTo>
                      <a:pt x="29028" y="10341"/>
                    </a:lnTo>
                    <a:cubicBezTo>
                      <a:pt x="29028" y="8686"/>
                      <a:pt x="28147" y="7151"/>
                      <a:pt x="26706" y="6329"/>
                    </a:cubicBezTo>
                    <a:lnTo>
                      <a:pt x="16836" y="626"/>
                    </a:lnTo>
                    <a:cubicBezTo>
                      <a:pt x="16115" y="209"/>
                      <a:pt x="15315" y="1"/>
                      <a:pt x="14514" y="1"/>
                    </a:cubicBezTo>
                    <a:close/>
                  </a:path>
                </a:pathLst>
              </a:custGeom>
              <a:solidFill>
                <a:srgbClr val="EC3C3C"/>
              </a:solidFill>
              <a:ln w="3720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603;p27"/>
              <p:cNvSpPr txBox="1"/>
              <p:nvPr/>
            </p:nvSpPr>
            <p:spPr>
              <a:xfrm>
                <a:off x="1622368" y="3011734"/>
                <a:ext cx="14655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400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1. Внедрение недоработанных версий;</a:t>
                </a:r>
              </a:p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400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2. Некачественное программирование;</a:t>
                </a:r>
              </a:p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400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3. Безопасность пользователей;</a:t>
                </a:r>
              </a:p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400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4. Некачественный </a:t>
                </a:r>
                <a:r>
                  <a:rPr lang="en-US" sz="1400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UI/UX</a:t>
                </a:r>
                <a:r>
                  <a:rPr lang="ru-RU" sz="1400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 дизайн;</a:t>
                </a:r>
              </a:p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400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5. Доступность на всех устройствах.</a:t>
                </a:r>
              </a:p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400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 </a:t>
                </a:r>
                <a:endParaRPr sz="14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29" name="Google Shape;604;p27"/>
              <p:cNvSpPr txBox="1"/>
              <p:nvPr/>
            </p:nvSpPr>
            <p:spPr>
              <a:xfrm>
                <a:off x="1574854" y="2155424"/>
                <a:ext cx="14655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000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Fira Sans Extra Condensed Medium"/>
                    <a:cs typeface="Arial" panose="020B0604020202020204" pitchFamily="34" charset="0"/>
                    <a:sym typeface="Fira Sans Extra Condensed Medium"/>
                  </a:rPr>
                  <a:t>Технические</a:t>
                </a:r>
                <a:endParaRPr sz="17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  <a:sym typeface="Fira Sans Extra Condensed Medium"/>
                </a:endParaRPr>
              </a:p>
            </p:txBody>
          </p:sp>
          <p:sp>
            <p:nvSpPr>
              <p:cNvPr id="30" name="Google Shape;605;p27"/>
              <p:cNvSpPr/>
              <p:nvPr/>
            </p:nvSpPr>
            <p:spPr>
              <a:xfrm>
                <a:off x="2261038" y="3960663"/>
                <a:ext cx="152400" cy="152400"/>
              </a:xfrm>
              <a:prstGeom prst="ellipse">
                <a:avLst/>
              </a:prstGeom>
              <a:solidFill>
                <a:srgbClr val="EC3C3C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" name="Google Shape;606;p27"/>
            <p:cNvGrpSpPr/>
            <p:nvPr/>
          </p:nvGrpSpPr>
          <p:grpSpPr>
            <a:xfrm>
              <a:off x="4541336" y="1415363"/>
              <a:ext cx="1700310" cy="2697700"/>
              <a:chOff x="4541336" y="1415363"/>
              <a:chExt cx="1700310" cy="2697700"/>
            </a:xfrm>
          </p:grpSpPr>
          <p:sp>
            <p:nvSpPr>
              <p:cNvPr id="14" name="Google Shape;607;p27"/>
              <p:cNvSpPr/>
              <p:nvPr/>
            </p:nvSpPr>
            <p:spPr>
              <a:xfrm>
                <a:off x="4585756" y="1848613"/>
                <a:ext cx="1456750" cy="2190091"/>
              </a:xfrm>
              <a:custGeom>
                <a:avLst/>
                <a:gdLst/>
                <a:ahLst/>
                <a:cxnLst/>
                <a:rect l="l" t="t" r="r" b="b"/>
                <a:pathLst>
                  <a:path w="58270" h="94953" extrusionOk="0">
                    <a:moveTo>
                      <a:pt x="0" y="0"/>
                    </a:moveTo>
                    <a:lnTo>
                      <a:pt x="0" y="94952"/>
                    </a:lnTo>
                    <a:lnTo>
                      <a:pt x="58270" y="94952"/>
                    </a:lnTo>
                    <a:lnTo>
                      <a:pt x="58270" y="0"/>
                    </a:lnTo>
                    <a:close/>
                  </a:path>
                </a:pathLst>
              </a:custGeom>
              <a:solidFill>
                <a:srgbClr val="EC3C3C"/>
              </a:solidFill>
              <a:ln>
                <a:solidFill>
                  <a:srgbClr val="EC3C3C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8;p27"/>
              <p:cNvSpPr/>
              <p:nvPr/>
            </p:nvSpPr>
            <p:spPr>
              <a:xfrm>
                <a:off x="4955538" y="1415363"/>
                <a:ext cx="725725" cy="802225"/>
              </a:xfrm>
              <a:custGeom>
                <a:avLst/>
                <a:gdLst/>
                <a:ahLst/>
                <a:cxnLst/>
                <a:rect l="l" t="t" r="r" b="b"/>
                <a:pathLst>
                  <a:path w="29029" h="32089" extrusionOk="0">
                    <a:moveTo>
                      <a:pt x="14515" y="1"/>
                    </a:moveTo>
                    <a:cubicBezTo>
                      <a:pt x="13714" y="1"/>
                      <a:pt x="12913" y="209"/>
                      <a:pt x="12193" y="626"/>
                    </a:cubicBezTo>
                    <a:lnTo>
                      <a:pt x="2323" y="6329"/>
                    </a:lnTo>
                    <a:cubicBezTo>
                      <a:pt x="882" y="7151"/>
                      <a:pt x="1" y="8686"/>
                      <a:pt x="1" y="10341"/>
                    </a:cubicBezTo>
                    <a:lnTo>
                      <a:pt x="1" y="21748"/>
                    </a:lnTo>
                    <a:cubicBezTo>
                      <a:pt x="1" y="23403"/>
                      <a:pt x="882" y="24938"/>
                      <a:pt x="2323" y="25760"/>
                    </a:cubicBezTo>
                    <a:lnTo>
                      <a:pt x="12193" y="31463"/>
                    </a:lnTo>
                    <a:cubicBezTo>
                      <a:pt x="12913" y="31880"/>
                      <a:pt x="13714" y="32088"/>
                      <a:pt x="14515" y="32088"/>
                    </a:cubicBezTo>
                    <a:cubicBezTo>
                      <a:pt x="15315" y="32088"/>
                      <a:pt x="16116" y="31880"/>
                      <a:pt x="16836" y="31463"/>
                    </a:cubicBezTo>
                    <a:lnTo>
                      <a:pt x="26707" y="25760"/>
                    </a:lnTo>
                    <a:cubicBezTo>
                      <a:pt x="28147" y="24938"/>
                      <a:pt x="29028" y="23403"/>
                      <a:pt x="29028" y="21748"/>
                    </a:cubicBezTo>
                    <a:lnTo>
                      <a:pt x="29028" y="10341"/>
                    </a:lnTo>
                    <a:cubicBezTo>
                      <a:pt x="29028" y="8686"/>
                      <a:pt x="28147" y="7151"/>
                      <a:pt x="26707" y="6329"/>
                    </a:cubicBezTo>
                    <a:lnTo>
                      <a:pt x="16836" y="626"/>
                    </a:lnTo>
                    <a:cubicBezTo>
                      <a:pt x="16116" y="209"/>
                      <a:pt x="15315" y="1"/>
                      <a:pt x="14515" y="1"/>
                    </a:cubicBezTo>
                    <a:close/>
                  </a:path>
                </a:pathLst>
              </a:custGeom>
              <a:solidFill>
                <a:srgbClr val="EC3C3C"/>
              </a:solidFill>
              <a:ln w="37200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15;p27"/>
              <p:cNvSpPr txBox="1"/>
              <p:nvPr/>
            </p:nvSpPr>
            <p:spPr>
              <a:xfrm>
                <a:off x="4784846" y="2849633"/>
                <a:ext cx="1456800" cy="53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400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1. </a:t>
                </a:r>
                <a:r>
                  <a:rPr lang="ru-RU" sz="1400" dirty="0" err="1" smtClean="0">
                    <a:solidFill>
                      <a:srgbClr val="FFFFFF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Неокупаемость</a:t>
                </a:r>
                <a:r>
                  <a:rPr lang="ru-RU" sz="1400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 проекта.</a:t>
                </a:r>
                <a:endParaRPr sz="14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18" name="Google Shape;616;p27"/>
              <p:cNvSpPr txBox="1"/>
              <p:nvPr/>
            </p:nvSpPr>
            <p:spPr>
              <a:xfrm>
                <a:off x="4541336" y="2201739"/>
                <a:ext cx="1456800" cy="42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000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Fira Sans Extra Condensed Medium"/>
                    <a:cs typeface="Arial" panose="020B0604020202020204" pitchFamily="34" charset="0"/>
                    <a:sym typeface="Fira Sans Extra Condensed Medium"/>
                  </a:rPr>
                  <a:t>Финансовые</a:t>
                </a:r>
                <a:endParaRPr sz="2000" dirty="0">
                  <a:solidFill>
                    <a:srgbClr val="FFFFFF"/>
                  </a:solidFill>
                  <a:latin typeface="Arial" panose="020B0604020202020204" pitchFamily="34" charset="0"/>
                  <a:ea typeface="Fira Sans Extra Condensed Medium"/>
                  <a:cs typeface="Arial" panose="020B0604020202020204" pitchFamily="34" charset="0"/>
                  <a:sym typeface="Fira Sans Extra Condensed Medium"/>
                </a:endParaRPr>
              </a:p>
            </p:txBody>
          </p:sp>
          <p:sp>
            <p:nvSpPr>
              <p:cNvPr id="19" name="Google Shape;617;p27"/>
              <p:cNvSpPr/>
              <p:nvPr/>
            </p:nvSpPr>
            <p:spPr>
              <a:xfrm>
                <a:off x="5241038" y="3960663"/>
                <a:ext cx="152400" cy="152400"/>
              </a:xfrm>
              <a:prstGeom prst="ellipse">
                <a:avLst/>
              </a:prstGeom>
              <a:solidFill>
                <a:srgbClr val="EC3C3C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1" name="Google Shape;618;p27"/>
            <p:cNvCxnSpPr>
              <a:stCxn id="30" idx="4"/>
              <a:endCxn id="47" idx="4"/>
            </p:cNvCxnSpPr>
            <p:nvPr/>
          </p:nvCxnSpPr>
          <p:spPr>
            <a:xfrm rot="-5400000" flipH="1">
              <a:off x="3074836" y="3360663"/>
              <a:ext cx="600" cy="1505400"/>
            </a:xfrm>
            <a:prstGeom prst="bentConnector3">
              <a:avLst>
                <a:gd name="adj1" fmla="val 39687500"/>
              </a:avLst>
            </a:prstGeom>
            <a:noFill/>
            <a:ln w="9525" cap="flat" cmpd="sng">
              <a:solidFill>
                <a:srgbClr val="595959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619;p27"/>
            <p:cNvCxnSpPr/>
            <p:nvPr/>
          </p:nvCxnSpPr>
          <p:spPr>
            <a:xfrm rot="-5400000">
              <a:off x="4574574" y="669713"/>
              <a:ext cx="600" cy="1490700"/>
            </a:xfrm>
            <a:prstGeom prst="bentConnector3">
              <a:avLst>
                <a:gd name="adj1" fmla="val 39687500"/>
              </a:avLst>
            </a:prstGeom>
            <a:noFill/>
            <a:ln w="9525" cap="flat" cmpd="sng">
              <a:solidFill>
                <a:srgbClr val="595959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620;p27"/>
            <p:cNvCxnSpPr/>
            <p:nvPr/>
          </p:nvCxnSpPr>
          <p:spPr>
            <a:xfrm rot="-5400000" flipH="1">
              <a:off x="6065263" y="3368013"/>
              <a:ext cx="600" cy="1490700"/>
            </a:xfrm>
            <a:prstGeom prst="bentConnector3">
              <a:avLst>
                <a:gd name="adj1" fmla="val 39687500"/>
              </a:avLst>
            </a:prstGeom>
            <a:noFill/>
            <a:ln w="9525" cap="flat" cmpd="sng">
              <a:solidFill>
                <a:srgbClr val="595959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52" name="Google Shape;683;p29"/>
          <p:cNvSpPr/>
          <p:nvPr/>
        </p:nvSpPr>
        <p:spPr>
          <a:xfrm>
            <a:off x="2209801" y="1990567"/>
            <a:ext cx="659330" cy="659330"/>
          </a:xfrm>
          <a:custGeom>
            <a:avLst/>
            <a:gdLst/>
            <a:ahLst/>
            <a:cxnLst/>
            <a:rect l="l" t="t" r="r" b="b"/>
            <a:pathLst>
              <a:path w="13205" h="13205" extrusionOk="0">
                <a:moveTo>
                  <a:pt x="6611" y="2399"/>
                </a:moveTo>
                <a:cubicBezTo>
                  <a:pt x="7277" y="2399"/>
                  <a:pt x="7954" y="2558"/>
                  <a:pt x="8585" y="2894"/>
                </a:cubicBezTo>
                <a:cubicBezTo>
                  <a:pt x="10633" y="3977"/>
                  <a:pt x="11407" y="6525"/>
                  <a:pt x="10324" y="8585"/>
                </a:cubicBezTo>
                <a:cubicBezTo>
                  <a:pt x="9564" y="10005"/>
                  <a:pt x="8105" y="10813"/>
                  <a:pt x="6599" y="10813"/>
                </a:cubicBezTo>
                <a:cubicBezTo>
                  <a:pt x="5934" y="10813"/>
                  <a:pt x="5260" y="10655"/>
                  <a:pt x="4632" y="10323"/>
                </a:cubicBezTo>
                <a:cubicBezTo>
                  <a:pt x="2584" y="9228"/>
                  <a:pt x="1799" y="6680"/>
                  <a:pt x="2894" y="4632"/>
                </a:cubicBezTo>
                <a:cubicBezTo>
                  <a:pt x="3654" y="3212"/>
                  <a:pt x="5106" y="2399"/>
                  <a:pt x="6611" y="2399"/>
                </a:cubicBezTo>
                <a:close/>
                <a:moveTo>
                  <a:pt x="5680" y="1"/>
                </a:moveTo>
                <a:lnTo>
                  <a:pt x="3692" y="608"/>
                </a:lnTo>
                <a:lnTo>
                  <a:pt x="3977" y="1548"/>
                </a:lnTo>
                <a:cubicBezTo>
                  <a:pt x="3287" y="1918"/>
                  <a:pt x="2656" y="2418"/>
                  <a:pt x="2156" y="3061"/>
                </a:cubicBezTo>
                <a:lnTo>
                  <a:pt x="1275" y="2596"/>
                </a:lnTo>
                <a:lnTo>
                  <a:pt x="298" y="4430"/>
                </a:lnTo>
                <a:lnTo>
                  <a:pt x="1180" y="4894"/>
                </a:lnTo>
                <a:cubicBezTo>
                  <a:pt x="929" y="5668"/>
                  <a:pt x="858" y="6466"/>
                  <a:pt x="941" y="7252"/>
                </a:cubicBezTo>
                <a:lnTo>
                  <a:pt x="1" y="7537"/>
                </a:lnTo>
                <a:lnTo>
                  <a:pt x="608" y="9526"/>
                </a:lnTo>
                <a:lnTo>
                  <a:pt x="1549" y="9240"/>
                </a:lnTo>
                <a:cubicBezTo>
                  <a:pt x="1918" y="9930"/>
                  <a:pt x="2418" y="10561"/>
                  <a:pt x="3061" y="11062"/>
                </a:cubicBezTo>
                <a:lnTo>
                  <a:pt x="2596" y="11931"/>
                </a:lnTo>
                <a:lnTo>
                  <a:pt x="4430" y="12907"/>
                </a:lnTo>
                <a:lnTo>
                  <a:pt x="4894" y="12038"/>
                </a:lnTo>
                <a:cubicBezTo>
                  <a:pt x="5449" y="12217"/>
                  <a:pt x="6016" y="12305"/>
                  <a:pt x="6583" y="12305"/>
                </a:cubicBezTo>
                <a:cubicBezTo>
                  <a:pt x="6806" y="12305"/>
                  <a:pt x="7029" y="12291"/>
                  <a:pt x="7252" y="12264"/>
                </a:cubicBezTo>
                <a:lnTo>
                  <a:pt x="7537" y="13205"/>
                </a:lnTo>
                <a:lnTo>
                  <a:pt x="9526" y="12597"/>
                </a:lnTo>
                <a:lnTo>
                  <a:pt x="9240" y="11657"/>
                </a:lnTo>
                <a:cubicBezTo>
                  <a:pt x="9931" y="11300"/>
                  <a:pt x="10562" y="10788"/>
                  <a:pt x="11062" y="10157"/>
                </a:cubicBezTo>
                <a:lnTo>
                  <a:pt x="11931" y="10621"/>
                </a:lnTo>
                <a:lnTo>
                  <a:pt x="12907" y="8776"/>
                </a:lnTo>
                <a:lnTo>
                  <a:pt x="12038" y="8323"/>
                </a:lnTo>
                <a:cubicBezTo>
                  <a:pt x="12288" y="7537"/>
                  <a:pt x="12359" y="6740"/>
                  <a:pt x="12264" y="5966"/>
                </a:cubicBezTo>
                <a:lnTo>
                  <a:pt x="13205" y="5668"/>
                </a:lnTo>
                <a:lnTo>
                  <a:pt x="12598" y="3680"/>
                </a:lnTo>
                <a:lnTo>
                  <a:pt x="11657" y="3977"/>
                </a:lnTo>
                <a:cubicBezTo>
                  <a:pt x="11300" y="3275"/>
                  <a:pt x="10788" y="2656"/>
                  <a:pt x="10157" y="2144"/>
                </a:cubicBezTo>
                <a:lnTo>
                  <a:pt x="10621" y="1275"/>
                </a:lnTo>
                <a:lnTo>
                  <a:pt x="8776" y="298"/>
                </a:lnTo>
                <a:lnTo>
                  <a:pt x="8323" y="1179"/>
                </a:lnTo>
                <a:cubicBezTo>
                  <a:pt x="7745" y="995"/>
                  <a:pt x="7160" y="908"/>
                  <a:pt x="6583" y="908"/>
                </a:cubicBezTo>
                <a:cubicBezTo>
                  <a:pt x="6376" y="908"/>
                  <a:pt x="6170" y="919"/>
                  <a:pt x="5966" y="941"/>
                </a:cubicBezTo>
                <a:lnTo>
                  <a:pt x="568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712;p29"/>
          <p:cNvSpPr/>
          <p:nvPr/>
        </p:nvSpPr>
        <p:spPr>
          <a:xfrm>
            <a:off x="9358605" y="2019531"/>
            <a:ext cx="547518" cy="549945"/>
          </a:xfrm>
          <a:custGeom>
            <a:avLst/>
            <a:gdLst/>
            <a:ahLst/>
            <a:cxnLst/>
            <a:rect l="l" t="t" r="r" b="b"/>
            <a:pathLst>
              <a:path w="11955" h="12008" extrusionOk="0">
                <a:moveTo>
                  <a:pt x="5080" y="0"/>
                </a:moveTo>
                <a:cubicBezTo>
                  <a:pt x="4833" y="0"/>
                  <a:pt x="4541" y="139"/>
                  <a:pt x="4298" y="452"/>
                </a:cubicBezTo>
                <a:cubicBezTo>
                  <a:pt x="4108" y="703"/>
                  <a:pt x="3929" y="1179"/>
                  <a:pt x="3894" y="1476"/>
                </a:cubicBezTo>
                <a:cubicBezTo>
                  <a:pt x="3786" y="2405"/>
                  <a:pt x="4382" y="2953"/>
                  <a:pt x="4608" y="3286"/>
                </a:cubicBezTo>
                <a:cubicBezTo>
                  <a:pt x="4763" y="3512"/>
                  <a:pt x="4846" y="3929"/>
                  <a:pt x="4691" y="4441"/>
                </a:cubicBezTo>
                <a:lnTo>
                  <a:pt x="1096" y="4441"/>
                </a:lnTo>
                <a:cubicBezTo>
                  <a:pt x="393" y="4441"/>
                  <a:pt x="0" y="4989"/>
                  <a:pt x="238" y="5656"/>
                </a:cubicBezTo>
                <a:lnTo>
                  <a:pt x="2072" y="10728"/>
                </a:lnTo>
                <a:cubicBezTo>
                  <a:pt x="2179" y="11013"/>
                  <a:pt x="2513" y="11251"/>
                  <a:pt x="2810" y="11251"/>
                </a:cubicBezTo>
                <a:lnTo>
                  <a:pt x="7132" y="11251"/>
                </a:lnTo>
                <a:cubicBezTo>
                  <a:pt x="7430" y="11251"/>
                  <a:pt x="7858" y="11430"/>
                  <a:pt x="8073" y="11644"/>
                </a:cubicBezTo>
                <a:lnTo>
                  <a:pt x="8275" y="11847"/>
                </a:lnTo>
                <a:cubicBezTo>
                  <a:pt x="8382" y="11954"/>
                  <a:pt x="8525" y="12007"/>
                  <a:pt x="8668" y="12007"/>
                </a:cubicBezTo>
                <a:cubicBezTo>
                  <a:pt x="8811" y="12007"/>
                  <a:pt x="8954" y="11954"/>
                  <a:pt x="9061" y="11847"/>
                </a:cubicBezTo>
                <a:lnTo>
                  <a:pt x="11728" y="9168"/>
                </a:lnTo>
                <a:cubicBezTo>
                  <a:pt x="11954" y="8954"/>
                  <a:pt x="11954" y="8596"/>
                  <a:pt x="11728" y="8382"/>
                </a:cubicBezTo>
                <a:lnTo>
                  <a:pt x="9371" y="6013"/>
                </a:lnTo>
                <a:cubicBezTo>
                  <a:pt x="9144" y="5798"/>
                  <a:pt x="8978" y="5620"/>
                  <a:pt x="8978" y="5608"/>
                </a:cubicBezTo>
                <a:cubicBezTo>
                  <a:pt x="8978" y="5608"/>
                  <a:pt x="8013" y="3810"/>
                  <a:pt x="6608" y="2893"/>
                </a:cubicBezTo>
                <a:cubicBezTo>
                  <a:pt x="5215" y="1965"/>
                  <a:pt x="5608" y="1298"/>
                  <a:pt x="5608" y="548"/>
                </a:cubicBezTo>
                <a:cubicBezTo>
                  <a:pt x="5608" y="203"/>
                  <a:pt x="5377" y="0"/>
                  <a:pt x="508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789;p31"/>
          <p:cNvGrpSpPr/>
          <p:nvPr/>
        </p:nvGrpSpPr>
        <p:grpSpPr>
          <a:xfrm>
            <a:off x="6982544" y="2021158"/>
            <a:ext cx="590606" cy="591413"/>
            <a:chOff x="6391700" y="1164663"/>
            <a:chExt cx="258675" cy="259000"/>
          </a:xfrm>
        </p:grpSpPr>
        <p:sp>
          <p:nvSpPr>
            <p:cNvPr id="55" name="Google Shape;790;p31"/>
            <p:cNvSpPr/>
            <p:nvPr/>
          </p:nvSpPr>
          <p:spPr>
            <a:xfrm>
              <a:off x="6490800" y="1223613"/>
              <a:ext cx="59575" cy="137525"/>
            </a:xfrm>
            <a:custGeom>
              <a:avLst/>
              <a:gdLst/>
              <a:ahLst/>
              <a:cxnLst/>
              <a:rect l="l" t="t" r="r" b="b"/>
              <a:pathLst>
                <a:path w="2383" h="5501" extrusionOk="0">
                  <a:moveTo>
                    <a:pt x="894" y="0"/>
                  </a:moveTo>
                  <a:lnTo>
                    <a:pt x="894" y="381"/>
                  </a:lnTo>
                  <a:cubicBezTo>
                    <a:pt x="299" y="500"/>
                    <a:pt x="96" y="917"/>
                    <a:pt x="96" y="1572"/>
                  </a:cubicBezTo>
                  <a:cubicBezTo>
                    <a:pt x="96" y="2965"/>
                    <a:pt x="1584" y="3013"/>
                    <a:pt x="1584" y="4013"/>
                  </a:cubicBezTo>
                  <a:cubicBezTo>
                    <a:pt x="1584" y="4358"/>
                    <a:pt x="1406" y="4477"/>
                    <a:pt x="1168" y="4477"/>
                  </a:cubicBezTo>
                  <a:cubicBezTo>
                    <a:pt x="918" y="4477"/>
                    <a:pt x="751" y="4358"/>
                    <a:pt x="751" y="4013"/>
                  </a:cubicBezTo>
                  <a:lnTo>
                    <a:pt x="751" y="3572"/>
                  </a:lnTo>
                  <a:lnTo>
                    <a:pt x="1" y="3572"/>
                  </a:lnTo>
                  <a:lnTo>
                    <a:pt x="1" y="3953"/>
                  </a:lnTo>
                  <a:cubicBezTo>
                    <a:pt x="1" y="4620"/>
                    <a:pt x="299" y="5037"/>
                    <a:pt x="894" y="5156"/>
                  </a:cubicBezTo>
                  <a:lnTo>
                    <a:pt x="894" y="5501"/>
                  </a:lnTo>
                  <a:lnTo>
                    <a:pt x="1489" y="5501"/>
                  </a:lnTo>
                  <a:lnTo>
                    <a:pt x="1489" y="5156"/>
                  </a:lnTo>
                  <a:cubicBezTo>
                    <a:pt x="2085" y="5037"/>
                    <a:pt x="2335" y="4620"/>
                    <a:pt x="2335" y="3953"/>
                  </a:cubicBezTo>
                  <a:cubicBezTo>
                    <a:pt x="2335" y="2572"/>
                    <a:pt x="858" y="2524"/>
                    <a:pt x="858" y="1524"/>
                  </a:cubicBezTo>
                  <a:cubicBezTo>
                    <a:pt x="858" y="1179"/>
                    <a:pt x="1001" y="1048"/>
                    <a:pt x="1251" y="1048"/>
                  </a:cubicBezTo>
                  <a:cubicBezTo>
                    <a:pt x="1489" y="1048"/>
                    <a:pt x="1644" y="1179"/>
                    <a:pt x="1644" y="1524"/>
                  </a:cubicBezTo>
                  <a:lnTo>
                    <a:pt x="1644" y="1786"/>
                  </a:lnTo>
                  <a:lnTo>
                    <a:pt x="2382" y="1786"/>
                  </a:lnTo>
                  <a:lnTo>
                    <a:pt x="2382" y="1572"/>
                  </a:lnTo>
                  <a:cubicBezTo>
                    <a:pt x="2382" y="917"/>
                    <a:pt x="2085" y="500"/>
                    <a:pt x="1489" y="381"/>
                  </a:cubicBezTo>
                  <a:lnTo>
                    <a:pt x="1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91;p31"/>
            <p:cNvSpPr/>
            <p:nvPr/>
          </p:nvSpPr>
          <p:spPr>
            <a:xfrm>
              <a:off x="6391700" y="1164663"/>
              <a:ext cx="258675" cy="259000"/>
            </a:xfrm>
            <a:custGeom>
              <a:avLst/>
              <a:gdLst/>
              <a:ahLst/>
              <a:cxnLst/>
              <a:rect l="l" t="t" r="r" b="b"/>
              <a:pathLst>
                <a:path w="10347" h="10360" extrusionOk="0">
                  <a:moveTo>
                    <a:pt x="5179" y="1215"/>
                  </a:moveTo>
                  <a:cubicBezTo>
                    <a:pt x="7358" y="1215"/>
                    <a:pt x="9132" y="2989"/>
                    <a:pt x="9132" y="5180"/>
                  </a:cubicBezTo>
                  <a:cubicBezTo>
                    <a:pt x="9132" y="7371"/>
                    <a:pt x="7358" y="9145"/>
                    <a:pt x="5179" y="9145"/>
                  </a:cubicBezTo>
                  <a:cubicBezTo>
                    <a:pt x="2989" y="9145"/>
                    <a:pt x="1215" y="7371"/>
                    <a:pt x="1215" y="5180"/>
                  </a:cubicBezTo>
                  <a:cubicBezTo>
                    <a:pt x="1215" y="2989"/>
                    <a:pt x="2989" y="1215"/>
                    <a:pt x="5179" y="1215"/>
                  </a:cubicBezTo>
                  <a:close/>
                  <a:moveTo>
                    <a:pt x="5179" y="1"/>
                  </a:moveTo>
                  <a:cubicBezTo>
                    <a:pt x="2310" y="1"/>
                    <a:pt x="0" y="2323"/>
                    <a:pt x="0" y="5180"/>
                  </a:cubicBezTo>
                  <a:cubicBezTo>
                    <a:pt x="0" y="8038"/>
                    <a:pt x="2310" y="10359"/>
                    <a:pt x="5179" y="10359"/>
                  </a:cubicBezTo>
                  <a:cubicBezTo>
                    <a:pt x="8037" y="10359"/>
                    <a:pt x="10347" y="8038"/>
                    <a:pt x="10347" y="5180"/>
                  </a:cubicBezTo>
                  <a:cubicBezTo>
                    <a:pt x="10347" y="2323"/>
                    <a:pt x="8037" y="1"/>
                    <a:pt x="5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782;p31"/>
          <p:cNvSpPr/>
          <p:nvPr/>
        </p:nvSpPr>
        <p:spPr>
          <a:xfrm>
            <a:off x="4627265" y="2032851"/>
            <a:ext cx="580399" cy="579719"/>
          </a:xfrm>
          <a:custGeom>
            <a:avLst/>
            <a:gdLst/>
            <a:ahLst/>
            <a:cxnLst/>
            <a:rect l="l" t="t" r="r" b="b"/>
            <a:pathLst>
              <a:path w="9383" h="9371" extrusionOk="0">
                <a:moveTo>
                  <a:pt x="2774" y="4180"/>
                </a:moveTo>
                <a:cubicBezTo>
                  <a:pt x="3024" y="4180"/>
                  <a:pt x="3215" y="4370"/>
                  <a:pt x="3215" y="4608"/>
                </a:cubicBezTo>
                <a:cubicBezTo>
                  <a:pt x="3215" y="4858"/>
                  <a:pt x="3024" y="5049"/>
                  <a:pt x="2774" y="5049"/>
                </a:cubicBezTo>
                <a:cubicBezTo>
                  <a:pt x="2536" y="5049"/>
                  <a:pt x="2334" y="4858"/>
                  <a:pt x="2334" y="4608"/>
                </a:cubicBezTo>
                <a:cubicBezTo>
                  <a:pt x="2334" y="4370"/>
                  <a:pt x="2536" y="4180"/>
                  <a:pt x="2774" y="4180"/>
                </a:cubicBezTo>
                <a:close/>
                <a:moveTo>
                  <a:pt x="4703" y="4180"/>
                </a:moveTo>
                <a:cubicBezTo>
                  <a:pt x="4953" y="4180"/>
                  <a:pt x="5144" y="4370"/>
                  <a:pt x="5144" y="4608"/>
                </a:cubicBezTo>
                <a:cubicBezTo>
                  <a:pt x="5144" y="4858"/>
                  <a:pt x="4953" y="5049"/>
                  <a:pt x="4703" y="5049"/>
                </a:cubicBezTo>
                <a:cubicBezTo>
                  <a:pt x="4465" y="5049"/>
                  <a:pt x="4263" y="4858"/>
                  <a:pt x="4263" y="4608"/>
                </a:cubicBezTo>
                <a:cubicBezTo>
                  <a:pt x="4263" y="4370"/>
                  <a:pt x="4465" y="4180"/>
                  <a:pt x="4703" y="4180"/>
                </a:cubicBezTo>
                <a:close/>
                <a:moveTo>
                  <a:pt x="6691" y="4180"/>
                </a:moveTo>
                <a:cubicBezTo>
                  <a:pt x="6941" y="4180"/>
                  <a:pt x="7132" y="4370"/>
                  <a:pt x="7132" y="4608"/>
                </a:cubicBezTo>
                <a:cubicBezTo>
                  <a:pt x="7132" y="4858"/>
                  <a:pt x="6941" y="5049"/>
                  <a:pt x="6691" y="5049"/>
                </a:cubicBezTo>
                <a:cubicBezTo>
                  <a:pt x="6453" y="5049"/>
                  <a:pt x="6251" y="4858"/>
                  <a:pt x="6251" y="4608"/>
                </a:cubicBezTo>
                <a:cubicBezTo>
                  <a:pt x="6251" y="4370"/>
                  <a:pt x="6453" y="4180"/>
                  <a:pt x="6691" y="4180"/>
                </a:cubicBezTo>
                <a:close/>
                <a:moveTo>
                  <a:pt x="4691" y="1"/>
                </a:moveTo>
                <a:cubicBezTo>
                  <a:pt x="2108" y="1"/>
                  <a:pt x="0" y="2096"/>
                  <a:pt x="0" y="4692"/>
                </a:cubicBezTo>
                <a:cubicBezTo>
                  <a:pt x="0" y="5894"/>
                  <a:pt x="464" y="7002"/>
                  <a:pt x="1215" y="7835"/>
                </a:cubicBezTo>
                <a:lnTo>
                  <a:pt x="310" y="9252"/>
                </a:lnTo>
                <a:lnTo>
                  <a:pt x="2179" y="8645"/>
                </a:lnTo>
                <a:cubicBezTo>
                  <a:pt x="2905" y="9109"/>
                  <a:pt x="3763" y="9371"/>
                  <a:pt x="4691" y="9371"/>
                </a:cubicBezTo>
                <a:cubicBezTo>
                  <a:pt x="7287" y="9371"/>
                  <a:pt x="9382" y="7275"/>
                  <a:pt x="9382" y="4692"/>
                </a:cubicBezTo>
                <a:cubicBezTo>
                  <a:pt x="9382" y="2096"/>
                  <a:pt x="7287" y="1"/>
                  <a:pt x="469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Номер слайда 57"/>
          <p:cNvSpPr>
            <a:spLocks noGrp="1"/>
          </p:cNvSpPr>
          <p:nvPr>
            <p:ph type="sldNum" sz="quarter" idx="12"/>
          </p:nvPr>
        </p:nvSpPr>
        <p:spPr>
          <a:xfrm>
            <a:off x="9057070" y="6313151"/>
            <a:ext cx="2743200" cy="365125"/>
          </a:xfrm>
        </p:spPr>
        <p:txBody>
          <a:bodyPr/>
          <a:lstStyle/>
          <a:p>
            <a:fld id="{6EE51A6E-AF78-4C80-9EE2-D423068DFE52}" type="slidenum">
              <a:rPr lang="ru-RU" sz="3600" smtClean="0">
                <a:solidFill>
                  <a:srgbClr val="FF0000"/>
                </a:solidFill>
                <a:latin typeface="Arial Black" panose="020B0A04020102020204" pitchFamily="34" charset="0"/>
              </a:rPr>
              <a:t>14</a:t>
            </a:fld>
            <a:endParaRPr lang="ru-RU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85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8030" y="232075"/>
            <a:ext cx="5775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3665AE"/>
                </a:solidFill>
                <a:latin typeface="Arial Black" panose="020B0A04020102020204" pitchFamily="34" charset="0"/>
              </a:rPr>
              <a:t>Источник финансирования</a:t>
            </a:r>
            <a:endParaRPr lang="ru-RU" sz="2800" dirty="0">
              <a:solidFill>
                <a:srgbClr val="3665AE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2873029" y="1984248"/>
            <a:ext cx="6445942" cy="4489042"/>
            <a:chOff x="6707412" y="3092558"/>
            <a:chExt cx="3922250" cy="2731508"/>
          </a:xfrm>
        </p:grpSpPr>
        <p:grpSp>
          <p:nvGrpSpPr>
            <p:cNvPr id="24" name="Google Shape;92;p16"/>
            <p:cNvGrpSpPr/>
            <p:nvPr/>
          </p:nvGrpSpPr>
          <p:grpSpPr>
            <a:xfrm>
              <a:off x="6707412" y="3996750"/>
              <a:ext cx="3860738" cy="923350"/>
              <a:chOff x="2610900" y="1837425"/>
              <a:chExt cx="3860738" cy="923350"/>
            </a:xfrm>
          </p:grpSpPr>
          <p:sp>
            <p:nvSpPr>
              <p:cNvPr id="25" name="Google Shape;93;p16"/>
              <p:cNvSpPr txBox="1"/>
              <p:nvPr/>
            </p:nvSpPr>
            <p:spPr>
              <a:xfrm>
                <a:off x="5682938" y="2058500"/>
                <a:ext cx="788700" cy="48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500" dirty="0">
                    <a:solidFill>
                      <a:srgbClr val="3665AE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02</a:t>
                </a:r>
                <a:endParaRPr sz="3500" dirty="0">
                  <a:solidFill>
                    <a:srgbClr val="3665AE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6" name="Google Shape;94;p16"/>
              <p:cNvSpPr/>
              <p:nvPr/>
            </p:nvSpPr>
            <p:spPr>
              <a:xfrm>
                <a:off x="5111825" y="1837425"/>
                <a:ext cx="565850" cy="923350"/>
              </a:xfrm>
              <a:custGeom>
                <a:avLst/>
                <a:gdLst/>
                <a:ahLst/>
                <a:cxnLst/>
                <a:rect l="l" t="t" r="r" b="b"/>
                <a:pathLst>
                  <a:path w="22634" h="36934" extrusionOk="0">
                    <a:moveTo>
                      <a:pt x="18766" y="1"/>
                    </a:moveTo>
                    <a:cubicBezTo>
                      <a:pt x="17967" y="1"/>
                      <a:pt x="17169" y="304"/>
                      <a:pt x="16562" y="912"/>
                    </a:cubicBezTo>
                    <a:lnTo>
                      <a:pt x="1215" y="16259"/>
                    </a:lnTo>
                    <a:cubicBezTo>
                      <a:pt x="0" y="17473"/>
                      <a:pt x="0" y="19462"/>
                      <a:pt x="1215" y="20676"/>
                    </a:cubicBezTo>
                    <a:lnTo>
                      <a:pt x="16562" y="36023"/>
                    </a:lnTo>
                    <a:cubicBezTo>
                      <a:pt x="17169" y="36630"/>
                      <a:pt x="17967" y="36934"/>
                      <a:pt x="18766" y="36934"/>
                    </a:cubicBezTo>
                    <a:cubicBezTo>
                      <a:pt x="19565" y="36934"/>
                      <a:pt x="20366" y="36630"/>
                      <a:pt x="20979" y="36023"/>
                    </a:cubicBezTo>
                    <a:lnTo>
                      <a:pt x="22634" y="34368"/>
                    </a:lnTo>
                    <a:lnTo>
                      <a:pt x="8942" y="20676"/>
                    </a:lnTo>
                    <a:cubicBezTo>
                      <a:pt x="7716" y="19462"/>
                      <a:pt x="7716" y="17473"/>
                      <a:pt x="8942" y="16259"/>
                    </a:cubicBezTo>
                    <a:lnTo>
                      <a:pt x="22634" y="2567"/>
                    </a:lnTo>
                    <a:lnTo>
                      <a:pt x="20979" y="912"/>
                    </a:lnTo>
                    <a:cubicBezTo>
                      <a:pt x="20366" y="304"/>
                      <a:pt x="19565" y="1"/>
                      <a:pt x="18766" y="1"/>
                    </a:cubicBezTo>
                    <a:close/>
                  </a:path>
                </a:pathLst>
              </a:custGeom>
              <a:solidFill>
                <a:srgbClr val="3665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95;p16"/>
              <p:cNvSpPr/>
              <p:nvPr/>
            </p:nvSpPr>
            <p:spPr>
              <a:xfrm>
                <a:off x="5438650" y="2149825"/>
                <a:ext cx="171775" cy="298575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11943" extrusionOk="0">
                    <a:moveTo>
                      <a:pt x="5372" y="0"/>
                    </a:moveTo>
                    <a:cubicBezTo>
                      <a:pt x="5006" y="0"/>
                      <a:pt x="4635" y="137"/>
                      <a:pt x="4334" y="441"/>
                    </a:cubicBezTo>
                    <a:lnTo>
                      <a:pt x="1489" y="3286"/>
                    </a:lnTo>
                    <a:cubicBezTo>
                      <a:pt x="0" y="4763"/>
                      <a:pt x="0" y="7168"/>
                      <a:pt x="1489" y="8656"/>
                    </a:cubicBezTo>
                    <a:lnTo>
                      <a:pt x="4334" y="11502"/>
                    </a:lnTo>
                    <a:cubicBezTo>
                      <a:pt x="4635" y="11806"/>
                      <a:pt x="5006" y="11942"/>
                      <a:pt x="5372" y="11942"/>
                    </a:cubicBezTo>
                    <a:cubicBezTo>
                      <a:pt x="6135" y="11942"/>
                      <a:pt x="6870" y="11348"/>
                      <a:pt x="6870" y="10454"/>
                    </a:cubicBezTo>
                    <a:lnTo>
                      <a:pt x="6870" y="1489"/>
                    </a:lnTo>
                    <a:cubicBezTo>
                      <a:pt x="6870" y="595"/>
                      <a:pt x="6135" y="0"/>
                      <a:pt x="5372" y="0"/>
                    </a:cubicBezTo>
                    <a:close/>
                  </a:path>
                </a:pathLst>
              </a:custGeom>
              <a:solidFill>
                <a:srgbClr val="3665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96;p16"/>
              <p:cNvSpPr/>
              <p:nvPr/>
            </p:nvSpPr>
            <p:spPr>
              <a:xfrm>
                <a:off x="2610900" y="1922425"/>
                <a:ext cx="2853075" cy="753375"/>
              </a:xfrm>
              <a:custGeom>
                <a:avLst/>
                <a:gdLst/>
                <a:ahLst/>
                <a:cxnLst/>
                <a:rect l="l" t="t" r="r" b="b"/>
                <a:pathLst>
                  <a:path w="114123" h="30135" extrusionOk="0">
                    <a:moveTo>
                      <a:pt x="14836" y="0"/>
                    </a:moveTo>
                    <a:lnTo>
                      <a:pt x="1" y="15061"/>
                    </a:lnTo>
                    <a:lnTo>
                      <a:pt x="14836" y="30135"/>
                    </a:lnTo>
                    <a:lnTo>
                      <a:pt x="114122" y="30135"/>
                    </a:lnTo>
                    <a:lnTo>
                      <a:pt x="101252" y="17276"/>
                    </a:lnTo>
                    <a:cubicBezTo>
                      <a:pt x="100644" y="16669"/>
                      <a:pt x="100335" y="15871"/>
                      <a:pt x="100335" y="15061"/>
                    </a:cubicBezTo>
                    <a:cubicBezTo>
                      <a:pt x="100335" y="14264"/>
                      <a:pt x="100644" y="13466"/>
                      <a:pt x="101252" y="12859"/>
                    </a:cubicBezTo>
                    <a:lnTo>
                      <a:pt x="114110" y="0"/>
                    </a:lnTo>
                    <a:close/>
                  </a:path>
                </a:pathLst>
              </a:custGeom>
              <a:solidFill>
                <a:srgbClr val="DBDEF3"/>
              </a:solidFill>
              <a:ln>
                <a:noFill/>
              </a:ln>
            </p:spPr>
            <p:txBody>
              <a:bodyPr spcFirstLastPara="1" wrap="square" lIns="548625" tIns="91425" rIns="5486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-RU" sz="1600" dirty="0" err="1" smtClean="0">
                    <a:solidFill>
                      <a:srgbClr val="434343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Бэкеры</a:t>
                </a:r>
                <a:r>
                  <a:rPr lang="ru-RU" sz="1600" dirty="0" smtClean="0">
                    <a:solidFill>
                      <a:srgbClr val="434343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 изучают предложение и вкладываются, если оно их заинтересовало</a:t>
                </a:r>
                <a:endParaRPr sz="1600" dirty="0">
                  <a:solidFill>
                    <a:srgbClr val="434343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</p:grpSp>
        <p:grpSp>
          <p:nvGrpSpPr>
            <p:cNvPr id="30" name="Google Shape;98;p16"/>
            <p:cNvGrpSpPr/>
            <p:nvPr/>
          </p:nvGrpSpPr>
          <p:grpSpPr>
            <a:xfrm>
              <a:off x="6770125" y="4900716"/>
              <a:ext cx="3859537" cy="923350"/>
              <a:chOff x="2673613" y="2780700"/>
              <a:chExt cx="3859537" cy="923350"/>
            </a:xfrm>
          </p:grpSpPr>
          <p:sp>
            <p:nvSpPr>
              <p:cNvPr id="31" name="Google Shape;99;p16"/>
              <p:cNvSpPr txBox="1"/>
              <p:nvPr/>
            </p:nvSpPr>
            <p:spPr>
              <a:xfrm>
                <a:off x="2673613" y="3001788"/>
                <a:ext cx="788700" cy="48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500" dirty="0">
                    <a:solidFill>
                      <a:srgbClr val="3665AE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03</a:t>
                </a:r>
                <a:endParaRPr sz="3500" dirty="0">
                  <a:solidFill>
                    <a:srgbClr val="3665AE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32" name="Google Shape;100;p16"/>
              <p:cNvSpPr/>
              <p:nvPr/>
            </p:nvSpPr>
            <p:spPr>
              <a:xfrm>
                <a:off x="3466375" y="2780700"/>
                <a:ext cx="566175" cy="923350"/>
              </a:xfrm>
              <a:custGeom>
                <a:avLst/>
                <a:gdLst/>
                <a:ahLst/>
                <a:cxnLst/>
                <a:rect l="l" t="t" r="r" b="b"/>
                <a:pathLst>
                  <a:path w="22647" h="36934" extrusionOk="0">
                    <a:moveTo>
                      <a:pt x="3869" y="1"/>
                    </a:moveTo>
                    <a:cubicBezTo>
                      <a:pt x="3069" y="1"/>
                      <a:pt x="2269" y="304"/>
                      <a:pt x="1655" y="911"/>
                    </a:cubicBezTo>
                    <a:lnTo>
                      <a:pt x="1" y="2566"/>
                    </a:lnTo>
                    <a:lnTo>
                      <a:pt x="13693" y="16259"/>
                    </a:lnTo>
                    <a:cubicBezTo>
                      <a:pt x="14919" y="17485"/>
                      <a:pt x="14919" y="19461"/>
                      <a:pt x="13693" y="20676"/>
                    </a:cubicBezTo>
                    <a:lnTo>
                      <a:pt x="1" y="34368"/>
                    </a:lnTo>
                    <a:lnTo>
                      <a:pt x="1655" y="36023"/>
                    </a:lnTo>
                    <a:cubicBezTo>
                      <a:pt x="2269" y="36630"/>
                      <a:pt x="3069" y="36934"/>
                      <a:pt x="3869" y="36934"/>
                    </a:cubicBezTo>
                    <a:cubicBezTo>
                      <a:pt x="4668" y="36934"/>
                      <a:pt x="5465" y="36630"/>
                      <a:pt x="6073" y="36023"/>
                    </a:cubicBezTo>
                    <a:lnTo>
                      <a:pt x="21420" y="20676"/>
                    </a:lnTo>
                    <a:cubicBezTo>
                      <a:pt x="22646" y="19461"/>
                      <a:pt x="22646" y="17485"/>
                      <a:pt x="21420" y="16259"/>
                    </a:cubicBezTo>
                    <a:lnTo>
                      <a:pt x="6073" y="911"/>
                    </a:lnTo>
                    <a:cubicBezTo>
                      <a:pt x="5465" y="304"/>
                      <a:pt x="4668" y="1"/>
                      <a:pt x="3869" y="1"/>
                    </a:cubicBezTo>
                    <a:close/>
                  </a:path>
                </a:pathLst>
              </a:custGeom>
              <a:solidFill>
                <a:srgbClr val="3665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01;p16"/>
              <p:cNvSpPr/>
              <p:nvPr/>
            </p:nvSpPr>
            <p:spPr>
              <a:xfrm>
                <a:off x="3533650" y="3093100"/>
                <a:ext cx="171775" cy="298575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11943" extrusionOk="0">
                    <a:moveTo>
                      <a:pt x="1499" y="0"/>
                    </a:moveTo>
                    <a:cubicBezTo>
                      <a:pt x="736" y="0"/>
                      <a:pt x="0" y="595"/>
                      <a:pt x="0" y="1488"/>
                    </a:cubicBezTo>
                    <a:lnTo>
                      <a:pt x="0" y="10454"/>
                    </a:lnTo>
                    <a:cubicBezTo>
                      <a:pt x="0" y="11348"/>
                      <a:pt x="736" y="11942"/>
                      <a:pt x="1499" y="11942"/>
                    </a:cubicBezTo>
                    <a:cubicBezTo>
                      <a:pt x="1864" y="11942"/>
                      <a:pt x="2236" y="11806"/>
                      <a:pt x="2536" y="11502"/>
                    </a:cubicBezTo>
                    <a:lnTo>
                      <a:pt x="5382" y="8656"/>
                    </a:lnTo>
                    <a:cubicBezTo>
                      <a:pt x="6870" y="7180"/>
                      <a:pt x="6870" y="4775"/>
                      <a:pt x="5382" y="3286"/>
                    </a:cubicBezTo>
                    <a:lnTo>
                      <a:pt x="2536" y="441"/>
                    </a:lnTo>
                    <a:cubicBezTo>
                      <a:pt x="2236" y="136"/>
                      <a:pt x="1864" y="0"/>
                      <a:pt x="1499" y="0"/>
                    </a:cubicBezTo>
                    <a:close/>
                  </a:path>
                </a:pathLst>
              </a:custGeom>
              <a:solidFill>
                <a:srgbClr val="3665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02;p16"/>
              <p:cNvSpPr/>
              <p:nvPr/>
            </p:nvSpPr>
            <p:spPr>
              <a:xfrm>
                <a:off x="3680100" y="2865675"/>
                <a:ext cx="2853050" cy="753400"/>
              </a:xfrm>
              <a:custGeom>
                <a:avLst/>
                <a:gdLst/>
                <a:ahLst/>
                <a:cxnLst/>
                <a:rect l="l" t="t" r="r" b="b"/>
                <a:pathLst>
                  <a:path w="114122" h="30136" extrusionOk="0">
                    <a:moveTo>
                      <a:pt x="0" y="1"/>
                    </a:moveTo>
                    <a:lnTo>
                      <a:pt x="12871" y="12860"/>
                    </a:lnTo>
                    <a:cubicBezTo>
                      <a:pt x="13478" y="13467"/>
                      <a:pt x="13788" y="14265"/>
                      <a:pt x="13788" y="15074"/>
                    </a:cubicBezTo>
                    <a:cubicBezTo>
                      <a:pt x="13788" y="15872"/>
                      <a:pt x="13478" y="16670"/>
                      <a:pt x="12871" y="17277"/>
                    </a:cubicBezTo>
                    <a:lnTo>
                      <a:pt x="12" y="30135"/>
                    </a:lnTo>
                    <a:lnTo>
                      <a:pt x="99286" y="30135"/>
                    </a:lnTo>
                    <a:lnTo>
                      <a:pt x="114122" y="15074"/>
                    </a:lnTo>
                    <a:lnTo>
                      <a:pt x="99286" y="1"/>
                    </a:lnTo>
                    <a:close/>
                  </a:path>
                </a:pathLst>
              </a:custGeom>
              <a:solidFill>
                <a:srgbClr val="DBDEF3"/>
              </a:solidFill>
              <a:ln>
                <a:noFill/>
              </a:ln>
            </p:spPr>
            <p:txBody>
              <a:bodyPr spcFirstLastPara="1" wrap="square" lIns="548625" tIns="91425" rIns="5486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-RU" sz="1600" dirty="0" err="1" smtClean="0">
                    <a:solidFill>
                      <a:srgbClr val="434343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Крауд</a:t>
                </a:r>
                <a:r>
                  <a:rPr lang="ru-RU" sz="1600" dirty="0" smtClean="0">
                    <a:solidFill>
                      <a:srgbClr val="434343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-платформа переводит средства </a:t>
                </a:r>
                <a:r>
                  <a:rPr lang="ru-RU" sz="1600" dirty="0" err="1" smtClean="0">
                    <a:solidFill>
                      <a:srgbClr val="434343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фаундеру</a:t>
                </a:r>
                <a:endParaRPr sz="1600" dirty="0">
                  <a:solidFill>
                    <a:srgbClr val="434343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</p:grpSp>
        <p:grpSp>
          <p:nvGrpSpPr>
            <p:cNvPr id="36" name="Google Shape;110;p16"/>
            <p:cNvGrpSpPr/>
            <p:nvPr/>
          </p:nvGrpSpPr>
          <p:grpSpPr>
            <a:xfrm>
              <a:off x="6770137" y="3092558"/>
              <a:ext cx="3859525" cy="923575"/>
              <a:chOff x="2673625" y="934650"/>
              <a:chExt cx="3859525" cy="923575"/>
            </a:xfrm>
          </p:grpSpPr>
          <p:sp>
            <p:nvSpPr>
              <p:cNvPr id="37" name="Google Shape;111;p16"/>
              <p:cNvSpPr txBox="1"/>
              <p:nvPr/>
            </p:nvSpPr>
            <p:spPr>
              <a:xfrm>
                <a:off x="2673625" y="1155725"/>
                <a:ext cx="788700" cy="48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500" dirty="0">
                    <a:solidFill>
                      <a:srgbClr val="3665AE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01</a:t>
                </a:r>
                <a:endParaRPr sz="3500" dirty="0">
                  <a:solidFill>
                    <a:srgbClr val="3665AE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38" name="Google Shape;112;p16"/>
              <p:cNvSpPr/>
              <p:nvPr/>
            </p:nvSpPr>
            <p:spPr>
              <a:xfrm>
                <a:off x="3466375" y="934650"/>
                <a:ext cx="566175" cy="923575"/>
              </a:xfrm>
              <a:custGeom>
                <a:avLst/>
                <a:gdLst/>
                <a:ahLst/>
                <a:cxnLst/>
                <a:rect l="l" t="t" r="r" b="b"/>
                <a:pathLst>
                  <a:path w="22647" h="36943" extrusionOk="0">
                    <a:moveTo>
                      <a:pt x="3869" y="0"/>
                    </a:moveTo>
                    <a:cubicBezTo>
                      <a:pt x="3069" y="0"/>
                      <a:pt x="2269" y="304"/>
                      <a:pt x="1655" y="911"/>
                    </a:cubicBezTo>
                    <a:lnTo>
                      <a:pt x="1" y="2566"/>
                    </a:lnTo>
                    <a:lnTo>
                      <a:pt x="13693" y="16258"/>
                    </a:lnTo>
                    <a:cubicBezTo>
                      <a:pt x="14919" y="17484"/>
                      <a:pt x="14919" y="19461"/>
                      <a:pt x="13693" y="20675"/>
                    </a:cubicBezTo>
                    <a:lnTo>
                      <a:pt x="1" y="34379"/>
                    </a:lnTo>
                    <a:lnTo>
                      <a:pt x="1655" y="36022"/>
                    </a:lnTo>
                    <a:cubicBezTo>
                      <a:pt x="2269" y="36636"/>
                      <a:pt x="3069" y="36942"/>
                      <a:pt x="3869" y="36942"/>
                    </a:cubicBezTo>
                    <a:cubicBezTo>
                      <a:pt x="4668" y="36942"/>
                      <a:pt x="5465" y="36636"/>
                      <a:pt x="6073" y="36022"/>
                    </a:cubicBezTo>
                    <a:lnTo>
                      <a:pt x="21420" y="20675"/>
                    </a:lnTo>
                    <a:cubicBezTo>
                      <a:pt x="22646" y="19461"/>
                      <a:pt x="22646" y="17484"/>
                      <a:pt x="21420" y="16258"/>
                    </a:cubicBezTo>
                    <a:lnTo>
                      <a:pt x="6073" y="911"/>
                    </a:lnTo>
                    <a:cubicBezTo>
                      <a:pt x="5465" y="304"/>
                      <a:pt x="4668" y="0"/>
                      <a:pt x="3869" y="0"/>
                    </a:cubicBezTo>
                    <a:close/>
                  </a:path>
                </a:pathLst>
              </a:custGeom>
              <a:solidFill>
                <a:srgbClr val="3665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3665AE"/>
                  </a:solidFill>
                </a:endParaRPr>
              </a:p>
            </p:txBody>
          </p:sp>
          <p:sp>
            <p:nvSpPr>
              <p:cNvPr id="39" name="Google Shape;113;p16"/>
              <p:cNvSpPr/>
              <p:nvPr/>
            </p:nvSpPr>
            <p:spPr>
              <a:xfrm>
                <a:off x="3533650" y="1247050"/>
                <a:ext cx="171775" cy="298550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11942" extrusionOk="0">
                    <a:moveTo>
                      <a:pt x="1501" y="0"/>
                    </a:moveTo>
                    <a:cubicBezTo>
                      <a:pt x="737" y="0"/>
                      <a:pt x="0" y="597"/>
                      <a:pt x="0" y="1500"/>
                    </a:cubicBezTo>
                    <a:lnTo>
                      <a:pt x="0" y="10453"/>
                    </a:lnTo>
                    <a:cubicBezTo>
                      <a:pt x="0" y="11347"/>
                      <a:pt x="736" y="11942"/>
                      <a:pt x="1499" y="11942"/>
                    </a:cubicBezTo>
                    <a:cubicBezTo>
                      <a:pt x="1864" y="11942"/>
                      <a:pt x="2236" y="11806"/>
                      <a:pt x="2536" y="11501"/>
                    </a:cubicBezTo>
                    <a:lnTo>
                      <a:pt x="5382" y="8656"/>
                    </a:lnTo>
                    <a:cubicBezTo>
                      <a:pt x="6870" y="7179"/>
                      <a:pt x="6870" y="4774"/>
                      <a:pt x="5382" y="3286"/>
                    </a:cubicBezTo>
                    <a:lnTo>
                      <a:pt x="2536" y="440"/>
                    </a:lnTo>
                    <a:cubicBezTo>
                      <a:pt x="2236" y="136"/>
                      <a:pt x="1865" y="0"/>
                      <a:pt x="1501" y="0"/>
                    </a:cubicBezTo>
                    <a:close/>
                  </a:path>
                </a:pathLst>
              </a:custGeom>
              <a:solidFill>
                <a:srgbClr val="3665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14;p16"/>
              <p:cNvSpPr/>
              <p:nvPr/>
            </p:nvSpPr>
            <p:spPr>
              <a:xfrm>
                <a:off x="3680100" y="1019625"/>
                <a:ext cx="2853050" cy="753400"/>
              </a:xfrm>
              <a:custGeom>
                <a:avLst/>
                <a:gdLst/>
                <a:ahLst/>
                <a:cxnLst/>
                <a:rect l="l" t="t" r="r" b="b"/>
                <a:pathLst>
                  <a:path w="114122" h="30136" extrusionOk="0">
                    <a:moveTo>
                      <a:pt x="0" y="0"/>
                    </a:moveTo>
                    <a:lnTo>
                      <a:pt x="12871" y="12859"/>
                    </a:lnTo>
                    <a:cubicBezTo>
                      <a:pt x="13478" y="13466"/>
                      <a:pt x="13788" y="14276"/>
                      <a:pt x="13788" y="15074"/>
                    </a:cubicBezTo>
                    <a:cubicBezTo>
                      <a:pt x="13788" y="15871"/>
                      <a:pt x="13478" y="16669"/>
                      <a:pt x="12871" y="17276"/>
                    </a:cubicBezTo>
                    <a:lnTo>
                      <a:pt x="12" y="30135"/>
                    </a:lnTo>
                    <a:lnTo>
                      <a:pt x="99286" y="30135"/>
                    </a:lnTo>
                    <a:lnTo>
                      <a:pt x="114122" y="15074"/>
                    </a:lnTo>
                    <a:lnTo>
                      <a:pt x="99286" y="0"/>
                    </a:lnTo>
                    <a:close/>
                  </a:path>
                </a:pathLst>
              </a:custGeom>
              <a:solidFill>
                <a:srgbClr val="DBDEF3"/>
              </a:solidFill>
              <a:ln>
                <a:noFill/>
              </a:ln>
            </p:spPr>
            <p:txBody>
              <a:bodyPr spcFirstLastPara="1" wrap="square" lIns="548625" tIns="91425" rIns="5486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-RU" sz="1600" dirty="0" err="1" smtClean="0">
                    <a:solidFill>
                      <a:srgbClr val="434343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Фаундер</a:t>
                </a:r>
                <a:r>
                  <a:rPr lang="ru-RU" sz="1600" dirty="0" smtClean="0">
                    <a:solidFill>
                      <a:srgbClr val="434343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 выкладывает идею</a:t>
                </a:r>
                <a:endParaRPr sz="1600" dirty="0">
                  <a:solidFill>
                    <a:srgbClr val="434343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</p:grpSp>
      </p:grpSp>
      <p:sp>
        <p:nvSpPr>
          <p:cNvPr id="43" name="Прямоугольник 42"/>
          <p:cNvSpPr/>
          <p:nvPr/>
        </p:nvSpPr>
        <p:spPr>
          <a:xfrm>
            <a:off x="4031300" y="1058918"/>
            <a:ext cx="4129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Принцип работы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краудфандинга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1" name="Номер слайда 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1A6E-AF78-4C80-9EE2-D423068DFE52}" type="slidenum">
              <a:rPr lang="ru-RU" sz="3600" smtClean="0">
                <a:solidFill>
                  <a:srgbClr val="3665AE"/>
                </a:solidFill>
                <a:latin typeface="Arial Black" panose="020B0A04020102020204" pitchFamily="34" charset="0"/>
              </a:rPr>
              <a:t>15</a:t>
            </a:fld>
            <a:endParaRPr lang="ru-RU" sz="3600" dirty="0">
              <a:solidFill>
                <a:srgbClr val="3665A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85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9759" y="232075"/>
            <a:ext cx="6492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60AEFE"/>
                </a:solidFill>
                <a:latin typeface="Arial Black" panose="020B0A04020102020204" pitchFamily="34" charset="0"/>
              </a:rPr>
              <a:t>Преимущества для инвесторов</a:t>
            </a:r>
            <a:endParaRPr lang="ru-RU" sz="2800" dirty="0">
              <a:solidFill>
                <a:srgbClr val="60AEFE"/>
              </a:solidFill>
              <a:latin typeface="Arial Black" panose="020B0A040201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831487" y="1058918"/>
            <a:ext cx="25290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Мотивация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бэкеров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998174" y="2033025"/>
            <a:ext cx="6195653" cy="3895715"/>
            <a:chOff x="3935899" y="2307346"/>
            <a:chExt cx="4881390" cy="3069330"/>
          </a:xfrm>
        </p:grpSpPr>
        <p:grpSp>
          <p:nvGrpSpPr>
            <p:cNvPr id="45" name="Google Shape;412;p23"/>
            <p:cNvGrpSpPr/>
            <p:nvPr/>
          </p:nvGrpSpPr>
          <p:grpSpPr>
            <a:xfrm>
              <a:off x="5268713" y="4463026"/>
              <a:ext cx="3548576" cy="913650"/>
              <a:chOff x="5631625" y="3483064"/>
              <a:chExt cx="2655311" cy="683661"/>
            </a:xfrm>
          </p:grpSpPr>
          <p:sp>
            <p:nvSpPr>
              <p:cNvPr id="64" name="Google Shape;413;p23"/>
              <p:cNvSpPr/>
              <p:nvPr/>
            </p:nvSpPr>
            <p:spPr>
              <a:xfrm>
                <a:off x="6304450" y="3783638"/>
                <a:ext cx="309000" cy="80400"/>
              </a:xfrm>
              <a:custGeom>
                <a:avLst/>
                <a:gdLst/>
                <a:ahLst/>
                <a:cxnLst/>
                <a:rect l="l" t="t" r="r" b="b"/>
                <a:pathLst>
                  <a:path w="12360" h="3216" extrusionOk="0">
                    <a:moveTo>
                      <a:pt x="10752" y="632"/>
                    </a:moveTo>
                    <a:cubicBezTo>
                      <a:pt x="11324" y="632"/>
                      <a:pt x="11776" y="1084"/>
                      <a:pt x="11776" y="1644"/>
                    </a:cubicBezTo>
                    <a:cubicBezTo>
                      <a:pt x="11776" y="2215"/>
                      <a:pt x="11324" y="2668"/>
                      <a:pt x="10752" y="2668"/>
                    </a:cubicBezTo>
                    <a:cubicBezTo>
                      <a:pt x="10193" y="2668"/>
                      <a:pt x="9740" y="2215"/>
                      <a:pt x="9740" y="1644"/>
                    </a:cubicBezTo>
                    <a:cubicBezTo>
                      <a:pt x="9740" y="1084"/>
                      <a:pt x="10193" y="632"/>
                      <a:pt x="10752" y="632"/>
                    </a:cubicBezTo>
                    <a:close/>
                    <a:moveTo>
                      <a:pt x="10752" y="1"/>
                    </a:moveTo>
                    <a:cubicBezTo>
                      <a:pt x="10086" y="1"/>
                      <a:pt x="9502" y="537"/>
                      <a:pt x="9264" y="977"/>
                    </a:cubicBezTo>
                    <a:lnTo>
                      <a:pt x="1" y="977"/>
                    </a:lnTo>
                    <a:lnTo>
                      <a:pt x="1" y="2025"/>
                    </a:lnTo>
                    <a:lnTo>
                      <a:pt x="9216" y="2025"/>
                    </a:lnTo>
                    <a:cubicBezTo>
                      <a:pt x="9407" y="2763"/>
                      <a:pt x="10026" y="3215"/>
                      <a:pt x="10752" y="3215"/>
                    </a:cubicBezTo>
                    <a:cubicBezTo>
                      <a:pt x="11645" y="3215"/>
                      <a:pt x="12360" y="2501"/>
                      <a:pt x="12360" y="1608"/>
                    </a:cubicBezTo>
                    <a:cubicBezTo>
                      <a:pt x="12360" y="727"/>
                      <a:pt x="11645" y="1"/>
                      <a:pt x="10752" y="1"/>
                    </a:cubicBezTo>
                    <a:close/>
                  </a:path>
                </a:pathLst>
              </a:custGeom>
              <a:solidFill>
                <a:srgbClr val="60AEFE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414;p23"/>
              <p:cNvSpPr/>
              <p:nvPr/>
            </p:nvSpPr>
            <p:spPr>
              <a:xfrm>
                <a:off x="5631625" y="3483064"/>
                <a:ext cx="683690" cy="683661"/>
              </a:xfrm>
              <a:custGeom>
                <a:avLst/>
                <a:gdLst/>
                <a:ahLst/>
                <a:cxnLst/>
                <a:rect l="l" t="t" r="r" b="b"/>
                <a:pathLst>
                  <a:path w="23945" h="23944" extrusionOk="0">
                    <a:moveTo>
                      <a:pt x="11966" y="1084"/>
                    </a:moveTo>
                    <a:cubicBezTo>
                      <a:pt x="17979" y="1084"/>
                      <a:pt x="22861" y="5965"/>
                      <a:pt x="22861" y="11966"/>
                    </a:cubicBezTo>
                    <a:cubicBezTo>
                      <a:pt x="22861" y="17978"/>
                      <a:pt x="17979" y="22860"/>
                      <a:pt x="11966" y="22860"/>
                    </a:cubicBezTo>
                    <a:cubicBezTo>
                      <a:pt x="5966" y="22860"/>
                      <a:pt x="1084" y="17978"/>
                      <a:pt x="1084" y="11966"/>
                    </a:cubicBezTo>
                    <a:cubicBezTo>
                      <a:pt x="1084" y="5965"/>
                      <a:pt x="5966" y="1084"/>
                      <a:pt x="11966" y="1084"/>
                    </a:cubicBezTo>
                    <a:close/>
                    <a:moveTo>
                      <a:pt x="11966" y="0"/>
                    </a:moveTo>
                    <a:cubicBezTo>
                      <a:pt x="5370" y="0"/>
                      <a:pt x="1" y="5370"/>
                      <a:pt x="1" y="11966"/>
                    </a:cubicBezTo>
                    <a:cubicBezTo>
                      <a:pt x="1" y="18574"/>
                      <a:pt x="5370" y="23943"/>
                      <a:pt x="11966" y="23943"/>
                    </a:cubicBezTo>
                    <a:cubicBezTo>
                      <a:pt x="18574" y="23943"/>
                      <a:pt x="23944" y="18574"/>
                      <a:pt x="23944" y="11966"/>
                    </a:cubicBezTo>
                    <a:cubicBezTo>
                      <a:pt x="23944" y="5370"/>
                      <a:pt x="18574" y="0"/>
                      <a:pt x="11966" y="0"/>
                    </a:cubicBezTo>
                    <a:close/>
                  </a:path>
                </a:pathLst>
              </a:custGeom>
              <a:solidFill>
                <a:srgbClr val="60AEFE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415;p23"/>
              <p:cNvSpPr/>
              <p:nvPr/>
            </p:nvSpPr>
            <p:spPr>
              <a:xfrm>
                <a:off x="6743500" y="3547613"/>
                <a:ext cx="1543436" cy="606350"/>
              </a:xfrm>
              <a:custGeom>
                <a:avLst/>
                <a:gdLst/>
                <a:ahLst/>
                <a:cxnLst/>
                <a:rect l="l" t="t" r="r" b="b"/>
                <a:pathLst>
                  <a:path w="54829" h="24254" extrusionOk="0">
                    <a:moveTo>
                      <a:pt x="1072" y="0"/>
                    </a:moveTo>
                    <a:cubicBezTo>
                      <a:pt x="477" y="0"/>
                      <a:pt x="1" y="476"/>
                      <a:pt x="1" y="1060"/>
                    </a:cubicBezTo>
                    <a:lnTo>
                      <a:pt x="1" y="23182"/>
                    </a:lnTo>
                    <a:cubicBezTo>
                      <a:pt x="1" y="23777"/>
                      <a:pt x="477" y="24253"/>
                      <a:pt x="1072" y="24253"/>
                    </a:cubicBezTo>
                    <a:lnTo>
                      <a:pt x="53757" y="24253"/>
                    </a:lnTo>
                    <a:cubicBezTo>
                      <a:pt x="54353" y="24253"/>
                      <a:pt x="54829" y="23777"/>
                      <a:pt x="54829" y="23182"/>
                    </a:cubicBezTo>
                    <a:lnTo>
                      <a:pt x="54829" y="1060"/>
                    </a:lnTo>
                    <a:cubicBezTo>
                      <a:pt x="54829" y="476"/>
                      <a:pt x="54353" y="0"/>
                      <a:pt x="53757" y="0"/>
                    </a:cubicBezTo>
                    <a:close/>
                  </a:path>
                </a:pathLst>
              </a:custGeom>
              <a:solidFill>
                <a:srgbClr val="98CB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-RU" sz="1600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Высокий рейтинг</a:t>
                </a:r>
                <a:endParaRPr sz="16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70" name="Google Shape;419;p23"/>
              <p:cNvSpPr txBox="1"/>
              <p:nvPr/>
            </p:nvSpPr>
            <p:spPr>
              <a:xfrm>
                <a:off x="5631625" y="3674138"/>
                <a:ext cx="683700" cy="29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500" dirty="0" smtClean="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3</a:t>
                </a:r>
                <a:endParaRPr sz="15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  <p:grpSp>
          <p:nvGrpSpPr>
            <p:cNvPr id="46" name="Google Shape;433;p23"/>
            <p:cNvGrpSpPr/>
            <p:nvPr/>
          </p:nvGrpSpPr>
          <p:grpSpPr>
            <a:xfrm>
              <a:off x="3935899" y="2307346"/>
              <a:ext cx="3550312" cy="1088103"/>
              <a:chOff x="4634313" y="1870025"/>
              <a:chExt cx="2656610" cy="814200"/>
            </a:xfrm>
          </p:grpSpPr>
          <p:sp>
            <p:nvSpPr>
              <p:cNvPr id="56" name="Google Shape;434;p23"/>
              <p:cNvSpPr/>
              <p:nvPr/>
            </p:nvSpPr>
            <p:spPr>
              <a:xfrm>
                <a:off x="5305375" y="2171838"/>
                <a:ext cx="310775" cy="80400"/>
              </a:xfrm>
              <a:custGeom>
                <a:avLst/>
                <a:gdLst/>
                <a:ahLst/>
                <a:cxnLst/>
                <a:rect l="l" t="t" r="r" b="b"/>
                <a:pathLst>
                  <a:path w="12431" h="3216" extrusionOk="0">
                    <a:moveTo>
                      <a:pt x="10836" y="584"/>
                    </a:moveTo>
                    <a:cubicBezTo>
                      <a:pt x="11395" y="584"/>
                      <a:pt x="11848" y="1036"/>
                      <a:pt x="11848" y="1596"/>
                    </a:cubicBezTo>
                    <a:cubicBezTo>
                      <a:pt x="11848" y="2167"/>
                      <a:pt x="11395" y="2620"/>
                      <a:pt x="10836" y="2620"/>
                    </a:cubicBezTo>
                    <a:cubicBezTo>
                      <a:pt x="10264" y="2620"/>
                      <a:pt x="9812" y="2167"/>
                      <a:pt x="9812" y="1596"/>
                    </a:cubicBezTo>
                    <a:cubicBezTo>
                      <a:pt x="9812" y="1036"/>
                      <a:pt x="10264" y="584"/>
                      <a:pt x="10836" y="584"/>
                    </a:cubicBezTo>
                    <a:close/>
                    <a:moveTo>
                      <a:pt x="10836" y="1"/>
                    </a:moveTo>
                    <a:cubicBezTo>
                      <a:pt x="10157" y="1"/>
                      <a:pt x="9574" y="417"/>
                      <a:pt x="9335" y="1013"/>
                    </a:cubicBezTo>
                    <a:lnTo>
                      <a:pt x="1" y="1013"/>
                    </a:lnTo>
                    <a:lnTo>
                      <a:pt x="1" y="2048"/>
                    </a:lnTo>
                    <a:lnTo>
                      <a:pt x="9288" y="2048"/>
                    </a:lnTo>
                    <a:cubicBezTo>
                      <a:pt x="9478" y="2644"/>
                      <a:pt x="10097" y="3215"/>
                      <a:pt x="10836" y="3215"/>
                    </a:cubicBezTo>
                    <a:cubicBezTo>
                      <a:pt x="11717" y="3215"/>
                      <a:pt x="12431" y="2489"/>
                      <a:pt x="12431" y="1608"/>
                    </a:cubicBezTo>
                    <a:cubicBezTo>
                      <a:pt x="12431" y="715"/>
                      <a:pt x="11717" y="1"/>
                      <a:pt x="10836" y="1"/>
                    </a:cubicBezTo>
                    <a:close/>
                  </a:path>
                </a:pathLst>
              </a:custGeom>
              <a:solidFill>
                <a:srgbClr val="60AEFE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435;p23"/>
              <p:cNvSpPr/>
              <p:nvPr/>
            </p:nvSpPr>
            <p:spPr>
              <a:xfrm>
                <a:off x="4634313" y="1870025"/>
                <a:ext cx="341689" cy="683721"/>
              </a:xfrm>
              <a:custGeom>
                <a:avLst/>
                <a:gdLst/>
                <a:ahLst/>
                <a:cxnLst/>
                <a:rect l="l" t="t" r="r" b="b"/>
                <a:pathLst>
                  <a:path w="11966" h="23944" extrusionOk="0">
                    <a:moveTo>
                      <a:pt x="11966" y="0"/>
                    </a:moveTo>
                    <a:cubicBezTo>
                      <a:pt x="5370" y="0"/>
                      <a:pt x="0" y="5370"/>
                      <a:pt x="0" y="11966"/>
                    </a:cubicBezTo>
                    <a:cubicBezTo>
                      <a:pt x="0" y="18574"/>
                      <a:pt x="5370" y="23944"/>
                      <a:pt x="11966" y="23944"/>
                    </a:cubicBezTo>
                    <a:lnTo>
                      <a:pt x="11966" y="22860"/>
                    </a:lnTo>
                    <a:cubicBezTo>
                      <a:pt x="5965" y="22860"/>
                      <a:pt x="1084" y="17979"/>
                      <a:pt x="1084" y="11966"/>
                    </a:cubicBezTo>
                    <a:cubicBezTo>
                      <a:pt x="1084" y="5965"/>
                      <a:pt x="5965" y="1084"/>
                      <a:pt x="11966" y="1084"/>
                    </a:cubicBezTo>
                    <a:lnTo>
                      <a:pt x="11966" y="0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436;p23"/>
              <p:cNvSpPr/>
              <p:nvPr/>
            </p:nvSpPr>
            <p:spPr>
              <a:xfrm>
                <a:off x="4975975" y="1870025"/>
                <a:ext cx="342060" cy="683721"/>
              </a:xfrm>
              <a:custGeom>
                <a:avLst/>
                <a:gdLst/>
                <a:ahLst/>
                <a:cxnLst/>
                <a:rect l="l" t="t" r="r" b="b"/>
                <a:pathLst>
                  <a:path w="11979" h="23944" extrusionOk="0">
                    <a:moveTo>
                      <a:pt x="1" y="0"/>
                    </a:moveTo>
                    <a:lnTo>
                      <a:pt x="1" y="1084"/>
                    </a:lnTo>
                    <a:cubicBezTo>
                      <a:pt x="6014" y="1084"/>
                      <a:pt x="10895" y="5965"/>
                      <a:pt x="10895" y="11966"/>
                    </a:cubicBezTo>
                    <a:cubicBezTo>
                      <a:pt x="10895" y="17979"/>
                      <a:pt x="6014" y="22860"/>
                      <a:pt x="1" y="22860"/>
                    </a:cubicBezTo>
                    <a:lnTo>
                      <a:pt x="1" y="23944"/>
                    </a:lnTo>
                    <a:cubicBezTo>
                      <a:pt x="6609" y="23944"/>
                      <a:pt x="11979" y="18574"/>
                      <a:pt x="11979" y="11966"/>
                    </a:cubicBezTo>
                    <a:cubicBezTo>
                      <a:pt x="11979" y="5370"/>
                      <a:pt x="6609" y="0"/>
                      <a:pt x="1" y="0"/>
                    </a:cubicBezTo>
                    <a:close/>
                  </a:path>
                </a:pathLst>
              </a:custGeom>
              <a:solidFill>
                <a:srgbClr val="60AEFE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437;p23"/>
              <p:cNvSpPr/>
              <p:nvPr/>
            </p:nvSpPr>
            <p:spPr>
              <a:xfrm>
                <a:off x="5747550" y="1914663"/>
                <a:ext cx="1543373" cy="606350"/>
              </a:xfrm>
              <a:custGeom>
                <a:avLst/>
                <a:gdLst/>
                <a:ahLst/>
                <a:cxnLst/>
                <a:rect l="l" t="t" r="r" b="b"/>
                <a:pathLst>
                  <a:path w="54817" h="24254" extrusionOk="0">
                    <a:moveTo>
                      <a:pt x="1060" y="1"/>
                    </a:moveTo>
                    <a:cubicBezTo>
                      <a:pt x="476" y="1"/>
                      <a:pt x="0" y="477"/>
                      <a:pt x="0" y="1060"/>
                    </a:cubicBezTo>
                    <a:lnTo>
                      <a:pt x="0" y="23194"/>
                    </a:lnTo>
                    <a:cubicBezTo>
                      <a:pt x="0" y="23777"/>
                      <a:pt x="476" y="24254"/>
                      <a:pt x="1060" y="24254"/>
                    </a:cubicBezTo>
                    <a:lnTo>
                      <a:pt x="53757" y="24254"/>
                    </a:lnTo>
                    <a:cubicBezTo>
                      <a:pt x="54340" y="24254"/>
                      <a:pt x="54817" y="23777"/>
                      <a:pt x="54817" y="23194"/>
                    </a:cubicBezTo>
                    <a:lnTo>
                      <a:pt x="54817" y="1060"/>
                    </a:lnTo>
                    <a:cubicBezTo>
                      <a:pt x="54817" y="477"/>
                      <a:pt x="54340" y="1"/>
                      <a:pt x="53757" y="1"/>
                    </a:cubicBezTo>
                    <a:close/>
                  </a:path>
                </a:pathLst>
              </a:custGeom>
              <a:solidFill>
                <a:srgbClr val="98CB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-RU" sz="1600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Льготная подписка</a:t>
                </a:r>
                <a:endParaRPr sz="16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62" name="Google Shape;440;p23"/>
              <p:cNvSpPr txBox="1"/>
              <p:nvPr/>
            </p:nvSpPr>
            <p:spPr>
              <a:xfrm>
                <a:off x="4634313" y="2058175"/>
                <a:ext cx="683700" cy="29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500" dirty="0" smtClean="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1</a:t>
                </a:r>
                <a:endParaRPr sz="15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63" name="Google Shape;441;p23"/>
              <p:cNvSpPr/>
              <p:nvPr/>
            </p:nvSpPr>
            <p:spPr>
              <a:xfrm rot="5400000">
                <a:off x="4904127" y="2543984"/>
                <a:ext cx="144104" cy="136377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5454" extrusionOk="0">
                    <a:moveTo>
                      <a:pt x="2959" y="0"/>
                    </a:moveTo>
                    <a:cubicBezTo>
                      <a:pt x="2771" y="0"/>
                      <a:pt x="2584" y="71"/>
                      <a:pt x="2441" y="214"/>
                    </a:cubicBezTo>
                    <a:cubicBezTo>
                      <a:pt x="2167" y="500"/>
                      <a:pt x="2167" y="964"/>
                      <a:pt x="2441" y="1250"/>
                    </a:cubicBezTo>
                    <a:lnTo>
                      <a:pt x="3203" y="2000"/>
                    </a:lnTo>
                    <a:lnTo>
                      <a:pt x="726" y="2000"/>
                    </a:lnTo>
                    <a:cubicBezTo>
                      <a:pt x="322" y="2000"/>
                      <a:pt x="0" y="2322"/>
                      <a:pt x="0" y="2727"/>
                    </a:cubicBezTo>
                    <a:cubicBezTo>
                      <a:pt x="0" y="3131"/>
                      <a:pt x="322" y="3453"/>
                      <a:pt x="726" y="3453"/>
                    </a:cubicBezTo>
                    <a:lnTo>
                      <a:pt x="3203" y="3453"/>
                    </a:lnTo>
                    <a:lnTo>
                      <a:pt x="2441" y="4215"/>
                    </a:lnTo>
                    <a:cubicBezTo>
                      <a:pt x="2167" y="4501"/>
                      <a:pt x="2167" y="4953"/>
                      <a:pt x="2441" y="5239"/>
                    </a:cubicBezTo>
                    <a:cubicBezTo>
                      <a:pt x="2584" y="5382"/>
                      <a:pt x="2774" y="5453"/>
                      <a:pt x="2965" y="5453"/>
                    </a:cubicBezTo>
                    <a:cubicBezTo>
                      <a:pt x="3143" y="5453"/>
                      <a:pt x="3334" y="5382"/>
                      <a:pt x="3477" y="5239"/>
                    </a:cubicBezTo>
                    <a:lnTo>
                      <a:pt x="5477" y="3239"/>
                    </a:lnTo>
                    <a:cubicBezTo>
                      <a:pt x="5763" y="2953"/>
                      <a:pt x="5763" y="2500"/>
                      <a:pt x="5477" y="2215"/>
                    </a:cubicBezTo>
                    <a:lnTo>
                      <a:pt x="3477" y="214"/>
                    </a:lnTo>
                    <a:cubicBezTo>
                      <a:pt x="3334" y="71"/>
                      <a:pt x="3146" y="0"/>
                      <a:pt x="2959" y="0"/>
                    </a:cubicBezTo>
                    <a:close/>
                  </a:path>
                </a:pathLst>
              </a:custGeom>
              <a:solidFill>
                <a:srgbClr val="60AEFE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" name="Google Shape;442;p23"/>
            <p:cNvGrpSpPr/>
            <p:nvPr/>
          </p:nvGrpSpPr>
          <p:grpSpPr>
            <a:xfrm>
              <a:off x="4516316" y="3379817"/>
              <a:ext cx="3549861" cy="1081251"/>
              <a:chOff x="5068625" y="2672527"/>
              <a:chExt cx="2656273" cy="809073"/>
            </a:xfrm>
          </p:grpSpPr>
          <p:sp>
            <p:nvSpPr>
              <p:cNvPr id="48" name="Google Shape;443;p23"/>
              <p:cNvSpPr/>
              <p:nvPr/>
            </p:nvSpPr>
            <p:spPr>
              <a:xfrm>
                <a:off x="5068638" y="2672527"/>
                <a:ext cx="683690" cy="683661"/>
              </a:xfrm>
              <a:custGeom>
                <a:avLst/>
                <a:gdLst/>
                <a:ahLst/>
                <a:cxnLst/>
                <a:rect l="l" t="t" r="r" b="b"/>
                <a:pathLst>
                  <a:path w="23945" h="23944" extrusionOk="0">
                    <a:moveTo>
                      <a:pt x="11978" y="0"/>
                    </a:moveTo>
                    <a:cubicBezTo>
                      <a:pt x="5370" y="0"/>
                      <a:pt x="1" y="5370"/>
                      <a:pt x="1" y="11978"/>
                    </a:cubicBezTo>
                    <a:lnTo>
                      <a:pt x="1084" y="11978"/>
                    </a:lnTo>
                    <a:cubicBezTo>
                      <a:pt x="1084" y="5965"/>
                      <a:pt x="5966" y="1084"/>
                      <a:pt x="11978" y="1084"/>
                    </a:cubicBezTo>
                    <a:cubicBezTo>
                      <a:pt x="17979" y="1084"/>
                      <a:pt x="22861" y="5965"/>
                      <a:pt x="22861" y="11978"/>
                    </a:cubicBezTo>
                    <a:cubicBezTo>
                      <a:pt x="22861" y="17979"/>
                      <a:pt x="17979" y="22860"/>
                      <a:pt x="11978" y="22860"/>
                    </a:cubicBezTo>
                    <a:lnTo>
                      <a:pt x="11978" y="23944"/>
                    </a:lnTo>
                    <a:cubicBezTo>
                      <a:pt x="18575" y="23944"/>
                      <a:pt x="23944" y="18574"/>
                      <a:pt x="23944" y="11978"/>
                    </a:cubicBezTo>
                    <a:cubicBezTo>
                      <a:pt x="23944" y="5370"/>
                      <a:pt x="18575" y="0"/>
                      <a:pt x="119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44;p23"/>
              <p:cNvSpPr/>
              <p:nvPr/>
            </p:nvSpPr>
            <p:spPr>
              <a:xfrm>
                <a:off x="5068638" y="2672527"/>
                <a:ext cx="683690" cy="683661"/>
              </a:xfrm>
              <a:custGeom>
                <a:avLst/>
                <a:gdLst/>
                <a:ahLst/>
                <a:cxnLst/>
                <a:rect l="l" t="t" r="r" b="b"/>
                <a:pathLst>
                  <a:path w="23945" h="23944" extrusionOk="0">
                    <a:moveTo>
                      <a:pt x="11978" y="0"/>
                    </a:moveTo>
                    <a:lnTo>
                      <a:pt x="11978" y="1084"/>
                    </a:lnTo>
                    <a:cubicBezTo>
                      <a:pt x="17979" y="1084"/>
                      <a:pt x="22861" y="5965"/>
                      <a:pt x="22861" y="11978"/>
                    </a:cubicBezTo>
                    <a:cubicBezTo>
                      <a:pt x="22861" y="17979"/>
                      <a:pt x="17979" y="22860"/>
                      <a:pt x="11978" y="22860"/>
                    </a:cubicBezTo>
                    <a:cubicBezTo>
                      <a:pt x="5966" y="22860"/>
                      <a:pt x="1084" y="17979"/>
                      <a:pt x="1084" y="11978"/>
                    </a:cubicBezTo>
                    <a:lnTo>
                      <a:pt x="1" y="11978"/>
                    </a:lnTo>
                    <a:cubicBezTo>
                      <a:pt x="1" y="18574"/>
                      <a:pt x="5370" y="23944"/>
                      <a:pt x="11978" y="23944"/>
                    </a:cubicBezTo>
                    <a:cubicBezTo>
                      <a:pt x="18575" y="23944"/>
                      <a:pt x="23944" y="18574"/>
                      <a:pt x="23944" y="11978"/>
                    </a:cubicBezTo>
                    <a:cubicBezTo>
                      <a:pt x="23944" y="5370"/>
                      <a:pt x="18575" y="0"/>
                      <a:pt x="11978" y="0"/>
                    </a:cubicBezTo>
                    <a:close/>
                  </a:path>
                </a:pathLst>
              </a:custGeom>
              <a:solidFill>
                <a:srgbClr val="60AEFE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445;p23"/>
              <p:cNvSpPr/>
              <p:nvPr/>
            </p:nvSpPr>
            <p:spPr>
              <a:xfrm>
                <a:off x="5741775" y="2974913"/>
                <a:ext cx="309000" cy="80400"/>
              </a:xfrm>
              <a:custGeom>
                <a:avLst/>
                <a:gdLst/>
                <a:ahLst/>
                <a:cxnLst/>
                <a:rect l="l" t="t" r="r" b="b"/>
                <a:pathLst>
                  <a:path w="12360" h="3216" extrusionOk="0">
                    <a:moveTo>
                      <a:pt x="10752" y="560"/>
                    </a:moveTo>
                    <a:cubicBezTo>
                      <a:pt x="11312" y="560"/>
                      <a:pt x="11776" y="1013"/>
                      <a:pt x="11776" y="1584"/>
                    </a:cubicBezTo>
                    <a:cubicBezTo>
                      <a:pt x="11776" y="2144"/>
                      <a:pt x="11312" y="2596"/>
                      <a:pt x="10752" y="2596"/>
                    </a:cubicBezTo>
                    <a:cubicBezTo>
                      <a:pt x="10181" y="2596"/>
                      <a:pt x="9728" y="2144"/>
                      <a:pt x="9728" y="1584"/>
                    </a:cubicBezTo>
                    <a:cubicBezTo>
                      <a:pt x="9728" y="1013"/>
                      <a:pt x="10181" y="560"/>
                      <a:pt x="10752" y="560"/>
                    </a:cubicBezTo>
                    <a:close/>
                    <a:moveTo>
                      <a:pt x="10752" y="1"/>
                    </a:moveTo>
                    <a:cubicBezTo>
                      <a:pt x="10074" y="1"/>
                      <a:pt x="9490" y="441"/>
                      <a:pt x="9252" y="1036"/>
                    </a:cubicBezTo>
                    <a:lnTo>
                      <a:pt x="1" y="1036"/>
                    </a:lnTo>
                    <a:lnTo>
                      <a:pt x="1" y="2072"/>
                    </a:lnTo>
                    <a:lnTo>
                      <a:pt x="9204" y="2072"/>
                    </a:lnTo>
                    <a:cubicBezTo>
                      <a:pt x="9407" y="2668"/>
                      <a:pt x="10014" y="3215"/>
                      <a:pt x="10752" y="3215"/>
                    </a:cubicBezTo>
                    <a:cubicBezTo>
                      <a:pt x="11633" y="3215"/>
                      <a:pt x="12360" y="2489"/>
                      <a:pt x="12360" y="1608"/>
                    </a:cubicBezTo>
                    <a:cubicBezTo>
                      <a:pt x="12360" y="715"/>
                      <a:pt x="11633" y="1"/>
                      <a:pt x="10752" y="1"/>
                    </a:cubicBezTo>
                    <a:close/>
                  </a:path>
                </a:pathLst>
              </a:custGeom>
              <a:solidFill>
                <a:srgbClr val="5EB2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446;p23"/>
              <p:cNvSpPr/>
              <p:nvPr/>
            </p:nvSpPr>
            <p:spPr>
              <a:xfrm>
                <a:off x="6181525" y="2731138"/>
                <a:ext cx="1543373" cy="606350"/>
              </a:xfrm>
              <a:custGeom>
                <a:avLst/>
                <a:gdLst/>
                <a:ahLst/>
                <a:cxnLst/>
                <a:rect l="l" t="t" r="r" b="b"/>
                <a:pathLst>
                  <a:path w="54817" h="24254" extrusionOk="0">
                    <a:moveTo>
                      <a:pt x="1060" y="0"/>
                    </a:moveTo>
                    <a:cubicBezTo>
                      <a:pt x="477" y="0"/>
                      <a:pt x="1" y="477"/>
                      <a:pt x="1" y="1060"/>
                    </a:cubicBezTo>
                    <a:lnTo>
                      <a:pt x="1" y="23194"/>
                    </a:lnTo>
                    <a:cubicBezTo>
                      <a:pt x="1" y="23777"/>
                      <a:pt x="477" y="24253"/>
                      <a:pt x="1060" y="24253"/>
                    </a:cubicBezTo>
                    <a:lnTo>
                      <a:pt x="53757" y="24253"/>
                    </a:lnTo>
                    <a:cubicBezTo>
                      <a:pt x="54341" y="24253"/>
                      <a:pt x="54817" y="23777"/>
                      <a:pt x="54817" y="23194"/>
                    </a:cubicBezTo>
                    <a:lnTo>
                      <a:pt x="54817" y="1060"/>
                    </a:lnTo>
                    <a:cubicBezTo>
                      <a:pt x="54817" y="477"/>
                      <a:pt x="54341" y="0"/>
                      <a:pt x="53757" y="0"/>
                    </a:cubicBezTo>
                    <a:close/>
                  </a:path>
                </a:pathLst>
              </a:custGeom>
              <a:solidFill>
                <a:srgbClr val="98CB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-RU" sz="1600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Участие в будущих прибылях</a:t>
                </a:r>
                <a:endParaRPr sz="16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  <p:sp>
            <p:nvSpPr>
              <p:cNvPr id="54" name="Google Shape;449;p23"/>
              <p:cNvSpPr txBox="1"/>
              <p:nvPr/>
            </p:nvSpPr>
            <p:spPr>
              <a:xfrm>
                <a:off x="5068625" y="2868688"/>
                <a:ext cx="683700" cy="299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500" dirty="0" smtClean="0">
                    <a:solidFill>
                      <a:srgbClr val="434343"/>
                    </a:solidFill>
                    <a:latin typeface="Fira Sans Extra Condensed Medium"/>
                    <a:ea typeface="Fira Sans Extra Condensed Medium"/>
                    <a:cs typeface="Fira Sans Extra Condensed Medium"/>
                    <a:sym typeface="Fira Sans Extra Condensed Medium"/>
                  </a:rPr>
                  <a:t>2</a:t>
                </a:r>
                <a:endParaRPr sz="1500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55" name="Google Shape;450;p23"/>
              <p:cNvSpPr/>
              <p:nvPr/>
            </p:nvSpPr>
            <p:spPr>
              <a:xfrm rot="5400000">
                <a:off x="5338415" y="3341359"/>
                <a:ext cx="144104" cy="136377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5454" extrusionOk="0">
                    <a:moveTo>
                      <a:pt x="2959" y="0"/>
                    </a:moveTo>
                    <a:cubicBezTo>
                      <a:pt x="2771" y="0"/>
                      <a:pt x="2584" y="71"/>
                      <a:pt x="2441" y="214"/>
                    </a:cubicBezTo>
                    <a:cubicBezTo>
                      <a:pt x="2167" y="500"/>
                      <a:pt x="2167" y="964"/>
                      <a:pt x="2441" y="1250"/>
                    </a:cubicBezTo>
                    <a:lnTo>
                      <a:pt x="3203" y="2000"/>
                    </a:lnTo>
                    <a:lnTo>
                      <a:pt x="726" y="2000"/>
                    </a:lnTo>
                    <a:cubicBezTo>
                      <a:pt x="322" y="2000"/>
                      <a:pt x="0" y="2322"/>
                      <a:pt x="0" y="2727"/>
                    </a:cubicBezTo>
                    <a:cubicBezTo>
                      <a:pt x="0" y="3131"/>
                      <a:pt x="322" y="3453"/>
                      <a:pt x="726" y="3453"/>
                    </a:cubicBezTo>
                    <a:lnTo>
                      <a:pt x="3203" y="3453"/>
                    </a:lnTo>
                    <a:lnTo>
                      <a:pt x="2441" y="4215"/>
                    </a:lnTo>
                    <a:cubicBezTo>
                      <a:pt x="2167" y="4501"/>
                      <a:pt x="2167" y="4953"/>
                      <a:pt x="2441" y="5239"/>
                    </a:cubicBezTo>
                    <a:cubicBezTo>
                      <a:pt x="2584" y="5382"/>
                      <a:pt x="2774" y="5453"/>
                      <a:pt x="2965" y="5453"/>
                    </a:cubicBezTo>
                    <a:cubicBezTo>
                      <a:pt x="3143" y="5453"/>
                      <a:pt x="3334" y="5382"/>
                      <a:pt x="3477" y="5239"/>
                    </a:cubicBezTo>
                    <a:lnTo>
                      <a:pt x="5477" y="3239"/>
                    </a:lnTo>
                    <a:cubicBezTo>
                      <a:pt x="5763" y="2953"/>
                      <a:pt x="5763" y="2500"/>
                      <a:pt x="5477" y="2215"/>
                    </a:cubicBezTo>
                    <a:lnTo>
                      <a:pt x="3477" y="214"/>
                    </a:lnTo>
                    <a:cubicBezTo>
                      <a:pt x="3334" y="71"/>
                      <a:pt x="3146" y="0"/>
                      <a:pt x="2959" y="0"/>
                    </a:cubicBezTo>
                    <a:close/>
                  </a:path>
                </a:pathLst>
              </a:custGeom>
              <a:solidFill>
                <a:srgbClr val="60AEFE"/>
              </a:solidFill>
              <a:ln>
                <a:solidFill>
                  <a:schemeClr val="accent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1A6E-AF78-4C80-9EE2-D423068DFE52}" type="slidenum">
              <a:rPr lang="ru-RU" sz="3600" smtClean="0">
                <a:solidFill>
                  <a:srgbClr val="60AEFE"/>
                </a:solidFill>
                <a:latin typeface="Arial Black" panose="020B0A04020102020204" pitchFamily="34" charset="0"/>
              </a:rPr>
              <a:t>16</a:t>
            </a:fld>
            <a:endParaRPr lang="ru-RU" sz="3600">
              <a:solidFill>
                <a:srgbClr val="60AEFE"/>
              </a:solidFill>
              <a:latin typeface="Arial Black" panose="020B0A040201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90" y="58991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8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70258" y="332659"/>
            <a:ext cx="4251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60AEFE"/>
                </a:solidFill>
                <a:latin typeface="Arial Black" panose="020B0A04020102020204" pitchFamily="34" charset="0"/>
              </a:rPr>
              <a:t>Экономика сервиса</a:t>
            </a:r>
            <a:endParaRPr lang="ru-RU" sz="2800" dirty="0">
              <a:solidFill>
                <a:srgbClr val="60AEFE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1856232"/>
            <a:ext cx="12107192" cy="3731884"/>
            <a:chOff x="-87725" y="1410388"/>
            <a:chExt cx="9489453" cy="2925000"/>
          </a:xfrm>
        </p:grpSpPr>
        <p:cxnSp>
          <p:nvCxnSpPr>
            <p:cNvPr id="5" name="Google Shape;1255;p41"/>
            <p:cNvCxnSpPr>
              <a:stCxn id="17" idx="0"/>
            </p:cNvCxnSpPr>
            <p:nvPr/>
          </p:nvCxnSpPr>
          <p:spPr>
            <a:xfrm rot="5400000" flipH="1">
              <a:off x="826975" y="888813"/>
              <a:ext cx="626100" cy="2455500"/>
            </a:xfrm>
            <a:prstGeom prst="bentConnector2">
              <a:avLst/>
            </a:prstGeom>
            <a:noFill/>
            <a:ln w="19050" cap="flat" cmpd="sng">
              <a:solidFill>
                <a:srgbClr val="98CBFE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grpSp>
          <p:nvGrpSpPr>
            <p:cNvPr id="6" name="Google Shape;1257;p41"/>
            <p:cNvGrpSpPr/>
            <p:nvPr/>
          </p:nvGrpSpPr>
          <p:grpSpPr>
            <a:xfrm>
              <a:off x="1532425" y="2429613"/>
              <a:ext cx="3026400" cy="1668600"/>
              <a:chOff x="1532425" y="2429613"/>
              <a:chExt cx="3026400" cy="1668600"/>
            </a:xfrm>
          </p:grpSpPr>
          <p:sp>
            <p:nvSpPr>
              <p:cNvPr id="17" name="Google Shape;1256;p41"/>
              <p:cNvSpPr/>
              <p:nvPr/>
            </p:nvSpPr>
            <p:spPr>
              <a:xfrm>
                <a:off x="1532425" y="2429613"/>
                <a:ext cx="1670700" cy="1668600"/>
              </a:xfrm>
              <a:prstGeom prst="rect">
                <a:avLst/>
              </a:prstGeom>
              <a:solidFill>
                <a:srgbClr val="60AEFE"/>
              </a:solidFill>
              <a:ln>
                <a:solidFill>
                  <a:srgbClr val="60AEFE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8" name="Google Shape;1258;p41"/>
              <p:cNvCxnSpPr>
                <a:stCxn id="17" idx="1"/>
                <a:endCxn id="13" idx="2"/>
              </p:cNvCxnSpPr>
              <p:nvPr/>
            </p:nvCxnSpPr>
            <p:spPr>
              <a:xfrm>
                <a:off x="1532425" y="3263913"/>
                <a:ext cx="3026400" cy="324000"/>
              </a:xfrm>
              <a:prstGeom prst="bentConnector4">
                <a:avLst>
                  <a:gd name="adj1" fmla="val -7868"/>
                  <a:gd name="adj2" fmla="val 330995"/>
                </a:avLst>
              </a:prstGeom>
              <a:noFill/>
              <a:ln w="19050" cap="flat" cmpd="sng">
                <a:solidFill>
                  <a:srgbClr val="60AEFE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19" name="Google Shape;1260;p41"/>
              <p:cNvSpPr txBox="1"/>
              <p:nvPr/>
            </p:nvSpPr>
            <p:spPr>
              <a:xfrm>
                <a:off x="1674625" y="2760877"/>
                <a:ext cx="1386300" cy="34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dirty="0" smtClean="0">
                    <a:solidFill>
                      <a:srgbClr val="FFFFFF"/>
                    </a:solidFill>
                    <a:latin typeface="Arial Black" panose="020B0A040201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Платная подписка</a:t>
                </a:r>
                <a:endParaRPr dirty="0">
                  <a:solidFill>
                    <a:srgbClr val="FFFFFF"/>
                  </a:solidFill>
                  <a:latin typeface="Arial Black" panose="020B0A04020102020204" pitchFamily="34" charset="0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" name="Google Shape;1261;p41"/>
              <p:cNvSpPr txBox="1"/>
              <p:nvPr/>
            </p:nvSpPr>
            <p:spPr>
              <a:xfrm>
                <a:off x="1696225" y="3140863"/>
                <a:ext cx="1343100" cy="626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400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Стоимость – 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400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2 200 руб./мес.</a:t>
                </a:r>
                <a:endParaRPr sz="14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</p:grpSp>
        <p:grpSp>
          <p:nvGrpSpPr>
            <p:cNvPr id="7" name="Google Shape;1262;p41"/>
            <p:cNvGrpSpPr/>
            <p:nvPr/>
          </p:nvGrpSpPr>
          <p:grpSpPr>
            <a:xfrm>
              <a:off x="3723551" y="1410388"/>
              <a:ext cx="3026400" cy="2177400"/>
              <a:chOff x="3723551" y="1410388"/>
              <a:chExt cx="3026400" cy="2177400"/>
            </a:xfrm>
          </p:grpSpPr>
          <p:sp>
            <p:nvSpPr>
              <p:cNvPr id="13" name="Google Shape;1259;p41"/>
              <p:cNvSpPr/>
              <p:nvPr/>
            </p:nvSpPr>
            <p:spPr>
              <a:xfrm>
                <a:off x="3723551" y="1919188"/>
                <a:ext cx="1670700" cy="1668600"/>
              </a:xfrm>
              <a:prstGeom prst="rect">
                <a:avLst/>
              </a:prstGeom>
              <a:solidFill>
                <a:srgbClr val="98CB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4" name="Google Shape;1263;p41"/>
              <p:cNvCxnSpPr>
                <a:stCxn id="13" idx="1"/>
                <a:endCxn id="9" idx="0"/>
              </p:cNvCxnSpPr>
              <p:nvPr/>
            </p:nvCxnSpPr>
            <p:spPr>
              <a:xfrm rot="10800000" flipH="1">
                <a:off x="3723551" y="1410388"/>
                <a:ext cx="3026400" cy="1343100"/>
              </a:xfrm>
              <a:prstGeom prst="bentConnector4">
                <a:avLst>
                  <a:gd name="adj1" fmla="val -7868"/>
                  <a:gd name="adj2" fmla="val 117730"/>
                </a:avLst>
              </a:prstGeom>
              <a:noFill/>
              <a:ln w="19050" cap="flat" cmpd="sng">
                <a:solidFill>
                  <a:srgbClr val="98CBFE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15" name="Google Shape;1265;p41"/>
              <p:cNvSpPr txBox="1"/>
              <p:nvPr/>
            </p:nvSpPr>
            <p:spPr>
              <a:xfrm>
                <a:off x="3865750" y="2250452"/>
                <a:ext cx="1386300" cy="34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dirty="0" smtClean="0">
                    <a:solidFill>
                      <a:srgbClr val="FFFFFF"/>
                    </a:solidFill>
                    <a:latin typeface="Arial Black" panose="020B0A040201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Процент со сделок</a:t>
                </a:r>
                <a:endParaRPr dirty="0">
                  <a:solidFill>
                    <a:srgbClr val="FFFFFF"/>
                  </a:solidFill>
                  <a:latin typeface="Arial Black" panose="020B0A04020102020204" pitchFamily="34" charset="0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6" name="Google Shape;1266;p41"/>
              <p:cNvSpPr txBox="1"/>
              <p:nvPr/>
            </p:nvSpPr>
            <p:spPr>
              <a:xfrm>
                <a:off x="3887350" y="2630438"/>
                <a:ext cx="1343100" cy="626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400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25% с каждой сделки</a:t>
                </a:r>
                <a:endParaRPr sz="14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</p:grpSp>
        <p:grpSp>
          <p:nvGrpSpPr>
            <p:cNvPr id="8" name="Google Shape;1267;p41"/>
            <p:cNvGrpSpPr/>
            <p:nvPr/>
          </p:nvGrpSpPr>
          <p:grpSpPr>
            <a:xfrm>
              <a:off x="5914678" y="1410388"/>
              <a:ext cx="3487050" cy="2925000"/>
              <a:chOff x="5914678" y="1410388"/>
              <a:chExt cx="3487050" cy="2925000"/>
            </a:xfrm>
          </p:grpSpPr>
          <p:sp>
            <p:nvSpPr>
              <p:cNvPr id="9" name="Google Shape;1264;p41"/>
              <p:cNvSpPr/>
              <p:nvPr/>
            </p:nvSpPr>
            <p:spPr>
              <a:xfrm>
                <a:off x="5914678" y="1410388"/>
                <a:ext cx="1670700" cy="1668600"/>
              </a:xfrm>
              <a:prstGeom prst="rect">
                <a:avLst/>
              </a:prstGeom>
              <a:solidFill>
                <a:srgbClr val="60A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0" name="Google Shape;1268;p41"/>
              <p:cNvCxnSpPr>
                <a:stCxn id="9" idx="2"/>
              </p:cNvCxnSpPr>
              <p:nvPr/>
            </p:nvCxnSpPr>
            <p:spPr>
              <a:xfrm rot="-5400000" flipH="1">
                <a:off x="7447678" y="2381338"/>
                <a:ext cx="1256400" cy="2651700"/>
              </a:xfrm>
              <a:prstGeom prst="bentConnector2">
                <a:avLst/>
              </a:prstGeom>
              <a:noFill/>
              <a:ln w="19050" cap="flat" cmpd="sng">
                <a:solidFill>
                  <a:srgbClr val="60AEFE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1" name="Google Shape;1269;p41"/>
              <p:cNvSpPr txBox="1"/>
              <p:nvPr/>
            </p:nvSpPr>
            <p:spPr>
              <a:xfrm>
                <a:off x="6059100" y="1741652"/>
                <a:ext cx="1386300" cy="34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dirty="0" smtClean="0">
                    <a:solidFill>
                      <a:srgbClr val="FFFFFF"/>
                    </a:solidFill>
                    <a:latin typeface="Arial Black" panose="020B0A04020102020204" pitchFamily="34" charset="0"/>
                    <a:ea typeface="Fira Sans Extra Condensed Medium"/>
                    <a:cs typeface="Fira Sans Extra Condensed Medium"/>
                    <a:sym typeface="Fira Sans Extra Condensed Medium"/>
                  </a:rPr>
                  <a:t>Заработок на рекламе</a:t>
                </a:r>
                <a:endParaRPr dirty="0">
                  <a:solidFill>
                    <a:srgbClr val="FFFFFF"/>
                  </a:solidFill>
                  <a:latin typeface="Arial Black" panose="020B0A04020102020204" pitchFamily="34" charset="0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2" name="Google Shape;1270;p41"/>
              <p:cNvSpPr txBox="1"/>
              <p:nvPr/>
            </p:nvSpPr>
            <p:spPr>
              <a:xfrm>
                <a:off x="6080700" y="2121638"/>
                <a:ext cx="1343100" cy="626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400" dirty="0" smtClean="0">
                    <a:solidFill>
                      <a:srgbClr val="FFFFFF"/>
                    </a:solidFill>
                    <a:latin typeface="Arial" panose="020B0604020202020204" pitchFamily="34" charset="0"/>
                    <a:ea typeface="Roboto"/>
                    <a:cs typeface="Arial" panose="020B0604020202020204" pitchFamily="34" charset="0"/>
                    <a:sym typeface="Roboto"/>
                  </a:rPr>
                  <a:t>В будущем планируется продажа рекламы</a:t>
                </a:r>
                <a:endParaRPr sz="1400" dirty="0">
                  <a:solidFill>
                    <a:srgbClr val="FFFFFF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endParaRPr>
              </a:p>
            </p:txBody>
          </p:sp>
        </p:grpSp>
      </p:grp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1A6E-AF78-4C80-9EE2-D423068DFE52}" type="slidenum">
              <a:rPr lang="ru-RU" sz="3600" smtClean="0">
                <a:solidFill>
                  <a:srgbClr val="60AEF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17</a:t>
            </a:fld>
            <a:endParaRPr lang="ru-RU" sz="3600" dirty="0">
              <a:solidFill>
                <a:srgbClr val="60AEF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31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13524"/>
          <a:stretch/>
        </p:blipFill>
        <p:spPr>
          <a:xfrm>
            <a:off x="4734835" y="2642616"/>
            <a:ext cx="7457165" cy="3858947"/>
          </a:xfrm>
          <a:prstGeom prst="rect">
            <a:avLst/>
          </a:prstGeom>
        </p:spPr>
      </p:pic>
      <p:grpSp>
        <p:nvGrpSpPr>
          <p:cNvPr id="2" name="Google Shape;995;p33"/>
          <p:cNvGrpSpPr/>
          <p:nvPr/>
        </p:nvGrpSpPr>
        <p:grpSpPr>
          <a:xfrm>
            <a:off x="368608" y="1145644"/>
            <a:ext cx="6366575" cy="1522950"/>
            <a:chOff x="1676200" y="1721716"/>
            <a:chExt cx="6366575" cy="1522950"/>
          </a:xfrm>
        </p:grpSpPr>
        <p:sp>
          <p:nvSpPr>
            <p:cNvPr id="3" name="Google Shape;996;p33"/>
            <p:cNvSpPr/>
            <p:nvPr/>
          </p:nvSpPr>
          <p:spPr>
            <a:xfrm>
              <a:off x="1676200" y="1721716"/>
              <a:ext cx="3380432" cy="362400"/>
            </a:xfrm>
            <a:prstGeom prst="roundRect">
              <a:avLst>
                <a:gd name="adj" fmla="val 0"/>
              </a:avLst>
            </a:prstGeom>
            <a:solidFill>
              <a:srgbClr val="60A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lnSpc>
                  <a:spcPct val="115000"/>
                </a:lnSpc>
                <a:buClr>
                  <a:srgbClr val="000000"/>
                </a:buClr>
              </a:pP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Anaheim"/>
                  <a:cs typeface="Arial" panose="020B0604020202020204" pitchFamily="34" charset="0"/>
                  <a:sym typeface="Anaheim"/>
                </a:rPr>
                <a:t>Постоянные затраты: </a:t>
              </a:r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495 750 рублей</a:t>
              </a:r>
              <a:r>
                <a:rPr kumimoji="0" lang="ru-RU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Anaheim"/>
                  <a:cs typeface="Arial" panose="020B0604020202020204" pitchFamily="34" charset="0"/>
                  <a:sym typeface="Anaheim"/>
                </a:rPr>
                <a:t> </a:t>
              </a:r>
              <a:endParaRPr kumimoji="0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naheim"/>
                <a:cs typeface="Arial" panose="020B0604020202020204" pitchFamily="34" charset="0"/>
                <a:sym typeface="Anaheim"/>
              </a:endParaRPr>
            </a:p>
          </p:txBody>
        </p:sp>
        <p:sp>
          <p:nvSpPr>
            <p:cNvPr id="4" name="Google Shape;997;p33"/>
            <p:cNvSpPr/>
            <p:nvPr/>
          </p:nvSpPr>
          <p:spPr>
            <a:xfrm>
              <a:off x="2181900" y="2301991"/>
              <a:ext cx="4302600" cy="362400"/>
            </a:xfrm>
            <a:prstGeom prst="roundRect">
              <a:avLst>
                <a:gd name="adj" fmla="val 0"/>
              </a:avLst>
            </a:prstGeom>
            <a:solidFill>
              <a:srgbClr val="60A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lnSpc>
                  <a:spcPct val="115000"/>
                </a:lnSpc>
                <a:buClr>
                  <a:srgbClr val="000000"/>
                </a:buClr>
              </a:pPr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Цена </a:t>
              </a:r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 единицу </a:t>
              </a:r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продукции: 2 </a:t>
              </a:r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 рублей</a:t>
              </a:r>
              <a:endParaRPr kumimoji="0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naheim"/>
                <a:cs typeface="Arial" panose="020B0604020202020204" pitchFamily="34" charset="0"/>
                <a:sym typeface="Anaheim"/>
              </a:endParaRPr>
            </a:p>
          </p:txBody>
        </p:sp>
        <p:sp>
          <p:nvSpPr>
            <p:cNvPr id="5" name="Google Shape;998;p33"/>
            <p:cNvSpPr/>
            <p:nvPr/>
          </p:nvSpPr>
          <p:spPr>
            <a:xfrm>
              <a:off x="2750175" y="2882266"/>
              <a:ext cx="5292600" cy="362400"/>
            </a:xfrm>
            <a:prstGeom prst="roundRect">
              <a:avLst>
                <a:gd name="adj" fmla="val 0"/>
              </a:avLst>
            </a:prstGeom>
            <a:solidFill>
              <a:srgbClr val="60A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lnSpc>
                  <a:spcPct val="115000"/>
                </a:lnSpc>
                <a:buClr>
                  <a:srgbClr val="000000"/>
                </a:buClr>
              </a:pPr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Переменные </a:t>
              </a:r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затраты на единицу </a:t>
              </a:r>
              <a:r>
                <a:rPr lang="ru-RU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продукции: </a:t>
              </a:r>
              <a:r>
                <a:rPr lang="ru-RU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1 600 рублей</a:t>
              </a:r>
              <a:endParaRPr kumimoji="0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naheim"/>
                <a:cs typeface="Arial" panose="020B0604020202020204" pitchFamily="34" charset="0"/>
                <a:sym typeface="Anaheim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945939" y="160250"/>
            <a:ext cx="6300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60AEFE"/>
                </a:solidFill>
                <a:latin typeface="Arial Black" panose="020B0A04020102020204" pitchFamily="34" charset="0"/>
              </a:rPr>
              <a:t>Расчет точки безубыточности</a:t>
            </a:r>
            <a:endParaRPr lang="ru-RU" sz="2800" dirty="0">
              <a:solidFill>
                <a:srgbClr val="60AEFE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2856" y="5361724"/>
            <a:ext cx="38191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Точка безубыточности (в количестве товара): </a:t>
            </a:r>
            <a:r>
              <a:rPr lang="ru-RU" sz="1600" dirty="0">
                <a:solidFill>
                  <a:srgbClr val="60AEF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826.25 </a:t>
            </a:r>
            <a:r>
              <a:rPr lang="ru-RU" sz="1600" dirty="0" smtClean="0">
                <a:solidFill>
                  <a:srgbClr val="60AEF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подписок.</a:t>
            </a:r>
            <a:endParaRPr lang="ru-RU" sz="1600" dirty="0">
              <a:solidFill>
                <a:srgbClr val="60AEFE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Точка безубыточности (в денежном выражении): </a:t>
            </a:r>
            <a:r>
              <a:rPr lang="ru-RU" sz="1600" dirty="0">
                <a:solidFill>
                  <a:srgbClr val="60AEF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1817750 рублей.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4325441" y="5203758"/>
            <a:ext cx="565850" cy="923350"/>
            <a:chOff x="5111825" y="1875342"/>
            <a:chExt cx="565850" cy="923350"/>
          </a:xfrm>
          <a:solidFill>
            <a:srgbClr val="60AEFE"/>
          </a:solidFill>
        </p:grpSpPr>
        <p:sp>
          <p:nvSpPr>
            <p:cNvPr id="10" name="Google Shape;94;p16"/>
            <p:cNvSpPr/>
            <p:nvPr/>
          </p:nvSpPr>
          <p:spPr>
            <a:xfrm>
              <a:off x="5111825" y="1875342"/>
              <a:ext cx="565850" cy="923350"/>
            </a:xfrm>
            <a:custGeom>
              <a:avLst/>
              <a:gdLst/>
              <a:ahLst/>
              <a:cxnLst/>
              <a:rect l="l" t="t" r="r" b="b"/>
              <a:pathLst>
                <a:path w="22634" h="36934" extrusionOk="0">
                  <a:moveTo>
                    <a:pt x="18766" y="1"/>
                  </a:moveTo>
                  <a:cubicBezTo>
                    <a:pt x="17967" y="1"/>
                    <a:pt x="17169" y="304"/>
                    <a:pt x="16562" y="912"/>
                  </a:cubicBezTo>
                  <a:lnTo>
                    <a:pt x="1215" y="16259"/>
                  </a:lnTo>
                  <a:cubicBezTo>
                    <a:pt x="0" y="17473"/>
                    <a:pt x="0" y="19462"/>
                    <a:pt x="1215" y="20676"/>
                  </a:cubicBezTo>
                  <a:lnTo>
                    <a:pt x="16562" y="36023"/>
                  </a:lnTo>
                  <a:cubicBezTo>
                    <a:pt x="17169" y="36630"/>
                    <a:pt x="17967" y="36934"/>
                    <a:pt x="18766" y="36934"/>
                  </a:cubicBezTo>
                  <a:cubicBezTo>
                    <a:pt x="19565" y="36934"/>
                    <a:pt x="20366" y="36630"/>
                    <a:pt x="20979" y="36023"/>
                  </a:cubicBezTo>
                  <a:lnTo>
                    <a:pt x="22634" y="34368"/>
                  </a:lnTo>
                  <a:lnTo>
                    <a:pt x="8942" y="20676"/>
                  </a:lnTo>
                  <a:cubicBezTo>
                    <a:pt x="7716" y="19462"/>
                    <a:pt x="7716" y="17473"/>
                    <a:pt x="8942" y="16259"/>
                  </a:cubicBezTo>
                  <a:lnTo>
                    <a:pt x="22634" y="2567"/>
                  </a:lnTo>
                  <a:lnTo>
                    <a:pt x="20979" y="912"/>
                  </a:lnTo>
                  <a:cubicBezTo>
                    <a:pt x="20366" y="304"/>
                    <a:pt x="19565" y="1"/>
                    <a:pt x="187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5;p16"/>
            <p:cNvSpPr/>
            <p:nvPr/>
          </p:nvSpPr>
          <p:spPr>
            <a:xfrm>
              <a:off x="5438650" y="2187742"/>
              <a:ext cx="171775" cy="298575"/>
            </a:xfrm>
            <a:custGeom>
              <a:avLst/>
              <a:gdLst/>
              <a:ahLst/>
              <a:cxnLst/>
              <a:rect l="l" t="t" r="r" b="b"/>
              <a:pathLst>
                <a:path w="6871" h="11943" extrusionOk="0">
                  <a:moveTo>
                    <a:pt x="5372" y="0"/>
                  </a:moveTo>
                  <a:cubicBezTo>
                    <a:pt x="5006" y="0"/>
                    <a:pt x="4635" y="137"/>
                    <a:pt x="4334" y="441"/>
                  </a:cubicBezTo>
                  <a:lnTo>
                    <a:pt x="1489" y="3286"/>
                  </a:lnTo>
                  <a:cubicBezTo>
                    <a:pt x="0" y="4763"/>
                    <a:pt x="0" y="7168"/>
                    <a:pt x="1489" y="8656"/>
                  </a:cubicBezTo>
                  <a:lnTo>
                    <a:pt x="4334" y="11502"/>
                  </a:lnTo>
                  <a:cubicBezTo>
                    <a:pt x="4635" y="11806"/>
                    <a:pt x="5006" y="11942"/>
                    <a:pt x="5372" y="11942"/>
                  </a:cubicBezTo>
                  <a:cubicBezTo>
                    <a:pt x="6135" y="11942"/>
                    <a:pt x="6870" y="11348"/>
                    <a:pt x="6870" y="10454"/>
                  </a:cubicBezTo>
                  <a:lnTo>
                    <a:pt x="6870" y="1489"/>
                  </a:lnTo>
                  <a:cubicBezTo>
                    <a:pt x="6870" y="595"/>
                    <a:pt x="6135" y="0"/>
                    <a:pt x="53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04960" y="6374638"/>
            <a:ext cx="2743200" cy="365125"/>
          </a:xfrm>
        </p:spPr>
        <p:txBody>
          <a:bodyPr/>
          <a:lstStyle/>
          <a:p>
            <a:fld id="{6EE51A6E-AF78-4C80-9EE2-D423068DFE52}" type="slidenum">
              <a:rPr lang="ru-RU" sz="3600" smtClean="0">
                <a:solidFill>
                  <a:srgbClr val="60AEFE"/>
                </a:solidFill>
                <a:latin typeface="Arial Black" panose="020B0A04020102020204" pitchFamily="34" charset="0"/>
              </a:rPr>
              <a:t>18</a:t>
            </a:fld>
            <a:endParaRPr lang="ru-RU" sz="3600" dirty="0">
              <a:solidFill>
                <a:srgbClr val="60AEF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07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30746" y="289040"/>
            <a:ext cx="3730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60AEFE"/>
                </a:solidFill>
                <a:latin typeface="Arial Black" panose="020B0A04020102020204" pitchFamily="34" charset="0"/>
              </a:rPr>
              <a:t>Расчет </a:t>
            </a:r>
            <a:r>
              <a:rPr lang="en-US" sz="2800" dirty="0" smtClean="0">
                <a:solidFill>
                  <a:srgbClr val="60AEFE"/>
                </a:solidFill>
                <a:latin typeface="Arial Black" panose="020B0A04020102020204" pitchFamily="34" charset="0"/>
              </a:rPr>
              <a:t>NPV </a:t>
            </a:r>
            <a:r>
              <a:rPr lang="ru-RU" sz="2800" dirty="0" smtClean="0">
                <a:solidFill>
                  <a:srgbClr val="60AEFE"/>
                </a:solidFill>
                <a:latin typeface="Arial Black" panose="020B0A04020102020204" pitchFamily="34" charset="0"/>
              </a:rPr>
              <a:t>и </a:t>
            </a:r>
            <a:r>
              <a:rPr lang="en-US" sz="2800" dirty="0" smtClean="0">
                <a:solidFill>
                  <a:srgbClr val="60AEFE"/>
                </a:solidFill>
                <a:latin typeface="Arial Black" panose="020B0A04020102020204" pitchFamily="34" charset="0"/>
              </a:rPr>
              <a:t>IRR</a:t>
            </a:r>
            <a:endParaRPr lang="ru-RU" sz="2800" dirty="0">
              <a:solidFill>
                <a:srgbClr val="60AEFE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9204960" y="6374638"/>
            <a:ext cx="2743200" cy="365125"/>
          </a:xfrm>
        </p:spPr>
        <p:txBody>
          <a:bodyPr/>
          <a:lstStyle/>
          <a:p>
            <a:fld id="{6EE51A6E-AF78-4C80-9EE2-D423068DFE52}" type="slidenum">
              <a:rPr lang="ru-RU" sz="3600" smtClean="0">
                <a:solidFill>
                  <a:srgbClr val="60AEFE"/>
                </a:solidFill>
                <a:latin typeface="Arial Black" panose="020B0A04020102020204" pitchFamily="34" charset="0"/>
              </a:rPr>
              <a:t>19</a:t>
            </a:fld>
            <a:endParaRPr lang="ru-RU" sz="3600" dirty="0">
              <a:solidFill>
                <a:srgbClr val="60AEFE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952683"/>
              </p:ext>
            </p:extLst>
          </p:nvPr>
        </p:nvGraphicFramePr>
        <p:xfrm>
          <a:off x="1606404" y="1289969"/>
          <a:ext cx="8979192" cy="2282827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620802">
                  <a:extLst>
                    <a:ext uri="{9D8B030D-6E8A-4147-A177-3AD203B41FA5}">
                      <a16:colId xmlns:a16="http://schemas.microsoft.com/office/drawing/2014/main" xmlns="" val="1101437434"/>
                    </a:ext>
                  </a:extLst>
                </a:gridCol>
                <a:gridCol w="1798016">
                  <a:extLst>
                    <a:ext uri="{9D8B030D-6E8A-4147-A177-3AD203B41FA5}">
                      <a16:colId xmlns:a16="http://schemas.microsoft.com/office/drawing/2014/main" xmlns="" val="234248243"/>
                    </a:ext>
                  </a:extLst>
                </a:gridCol>
                <a:gridCol w="1371855">
                  <a:extLst>
                    <a:ext uri="{9D8B030D-6E8A-4147-A177-3AD203B41FA5}">
                      <a16:colId xmlns:a16="http://schemas.microsoft.com/office/drawing/2014/main" xmlns="" val="1632583378"/>
                    </a:ext>
                  </a:extLst>
                </a:gridCol>
                <a:gridCol w="1371855">
                  <a:extLst>
                    <a:ext uri="{9D8B030D-6E8A-4147-A177-3AD203B41FA5}">
                      <a16:colId xmlns:a16="http://schemas.microsoft.com/office/drawing/2014/main" xmlns="" val="1743284483"/>
                    </a:ext>
                  </a:extLst>
                </a:gridCol>
                <a:gridCol w="1305252">
                  <a:extLst>
                    <a:ext uri="{9D8B030D-6E8A-4147-A177-3AD203B41FA5}">
                      <a16:colId xmlns:a16="http://schemas.microsoft.com/office/drawing/2014/main" xmlns="" val="3433553447"/>
                    </a:ext>
                  </a:extLst>
                </a:gridCol>
                <a:gridCol w="1305252">
                  <a:extLst>
                    <a:ext uri="{9D8B030D-6E8A-4147-A177-3AD203B41FA5}">
                      <a16:colId xmlns:a16="http://schemas.microsoft.com/office/drawing/2014/main" xmlns="" val="8035228"/>
                    </a:ext>
                  </a:extLst>
                </a:gridCol>
                <a:gridCol w="1206160">
                  <a:extLst>
                    <a:ext uri="{9D8B030D-6E8A-4147-A177-3AD203B41FA5}">
                      <a16:colId xmlns:a16="http://schemas.microsoft.com/office/drawing/2014/main" xmlns="" val="2042150622"/>
                    </a:ext>
                  </a:extLst>
                </a:gridCol>
              </a:tblGrid>
              <a:tr h="20002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Показатели для расчетов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Год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3699022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2024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2026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2027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2028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3682756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Стартовые инвестиции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- 1 035 900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4889956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Свободный денежный поток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- 4 238 400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- 98 400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3 861 600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6 501 600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001028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- 1 035 900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- 4 238 400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- 98 400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3 861 600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6 501 600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7617441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Ставка дисконтирования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16%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096207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NPV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1 301 919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8241441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465909" y="915060"/>
            <a:ext cx="565744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Таблица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Расчет показателя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NPV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для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стартапа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Share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!» в руб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387417"/>
              </p:ext>
            </p:extLst>
          </p:nvPr>
        </p:nvGraphicFramePr>
        <p:xfrm>
          <a:off x="1606404" y="4021407"/>
          <a:ext cx="8979191" cy="2169797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686035">
                  <a:extLst>
                    <a:ext uri="{9D8B030D-6E8A-4147-A177-3AD203B41FA5}">
                      <a16:colId xmlns:a16="http://schemas.microsoft.com/office/drawing/2014/main" xmlns="" val="4153541241"/>
                    </a:ext>
                  </a:extLst>
                </a:gridCol>
                <a:gridCol w="2058389">
                  <a:extLst>
                    <a:ext uri="{9D8B030D-6E8A-4147-A177-3AD203B41FA5}">
                      <a16:colId xmlns:a16="http://schemas.microsoft.com/office/drawing/2014/main" xmlns="" val="328161410"/>
                    </a:ext>
                  </a:extLst>
                </a:gridCol>
                <a:gridCol w="1224435">
                  <a:extLst>
                    <a:ext uri="{9D8B030D-6E8A-4147-A177-3AD203B41FA5}">
                      <a16:colId xmlns:a16="http://schemas.microsoft.com/office/drawing/2014/main" xmlns="" val="2649470616"/>
                    </a:ext>
                  </a:extLst>
                </a:gridCol>
                <a:gridCol w="1224435">
                  <a:extLst>
                    <a:ext uri="{9D8B030D-6E8A-4147-A177-3AD203B41FA5}">
                      <a16:colId xmlns:a16="http://schemas.microsoft.com/office/drawing/2014/main" xmlns="" val="4214648370"/>
                    </a:ext>
                  </a:extLst>
                </a:gridCol>
                <a:gridCol w="1224435">
                  <a:extLst>
                    <a:ext uri="{9D8B030D-6E8A-4147-A177-3AD203B41FA5}">
                      <a16:colId xmlns:a16="http://schemas.microsoft.com/office/drawing/2014/main" xmlns="" val="833730550"/>
                    </a:ext>
                  </a:extLst>
                </a:gridCol>
                <a:gridCol w="1280731">
                  <a:extLst>
                    <a:ext uri="{9D8B030D-6E8A-4147-A177-3AD203B41FA5}">
                      <a16:colId xmlns:a16="http://schemas.microsoft.com/office/drawing/2014/main" xmlns="" val="3930333648"/>
                    </a:ext>
                  </a:extLst>
                </a:gridCol>
                <a:gridCol w="1280731">
                  <a:extLst>
                    <a:ext uri="{9D8B030D-6E8A-4147-A177-3AD203B41FA5}">
                      <a16:colId xmlns:a16="http://schemas.microsoft.com/office/drawing/2014/main" xmlns="" val="1628522910"/>
                    </a:ext>
                  </a:extLst>
                </a:gridCol>
              </a:tblGrid>
              <a:tr h="20002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Показатели для расчетов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Год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4223427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2024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2026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2027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2028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7178064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Стартовые инвестиции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- 1 035 900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5244537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Свободный денежный поток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- 4 238 400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- 98 400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3 861 600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6 501 600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1078828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- 1 035 900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- 4 238 400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- 98 400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3 861 600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6 501 600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4656859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Ставка дисконтирования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16%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06069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IRR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26%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190320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1475727" y="3651430"/>
            <a:ext cx="560123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Таблица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Расчет показателя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IRR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для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стартапа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Share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!» в руб.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13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952" y="1721154"/>
            <a:ext cx="4800271" cy="3368997"/>
          </a:xfrm>
          <a:prstGeom prst="rect">
            <a:avLst/>
          </a:prstGeom>
          <a:ln>
            <a:solidFill>
              <a:srgbClr val="6AA342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6258386" y="5449819"/>
            <a:ext cx="531617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Состав отходов за 2020 год по данным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Российского экологического оператора (РЭО)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3879" y="412123"/>
            <a:ext cx="6364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6AA342"/>
                </a:solidFill>
                <a:latin typeface="Arial Black" panose="020B0A04020102020204" pitchFamily="34" charset="0"/>
              </a:rPr>
              <a:t>Цель, задачи и актуальность</a:t>
            </a:r>
            <a:endParaRPr lang="ru-RU" sz="2800" dirty="0">
              <a:solidFill>
                <a:srgbClr val="6AA342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1A6E-AF78-4C80-9EE2-D423068DFE52}" type="slidenum">
              <a:rPr lang="ru-RU" sz="3600" smtClean="0">
                <a:solidFill>
                  <a:srgbClr val="6DA14B"/>
                </a:solidFill>
                <a:latin typeface="Arial Black" panose="020B0A04020102020204" pitchFamily="34" charset="0"/>
              </a:rPr>
              <a:t>2</a:t>
            </a:fld>
            <a:endParaRPr lang="ru-RU" sz="3600" dirty="0">
              <a:solidFill>
                <a:srgbClr val="6DA14B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0115" y="1721154"/>
            <a:ext cx="5748271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9CC28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Цель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– проектирование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учетно-аналитической системы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стартапа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Share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!» по управлению сырьевыми потоками в сфере общественного питания. </a:t>
            </a:r>
          </a:p>
          <a:p>
            <a:r>
              <a:rPr lang="ru-RU" sz="2000" dirty="0">
                <a:solidFill>
                  <a:srgbClr val="9CC28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Задачи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выпускной квалификационной работы в форме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стартапа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1600" dirty="0">
                <a:solidFill>
                  <a:srgbClr val="9CC28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	Теоретически обосновать основные экономические характеристики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стартапа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1600" dirty="0">
                <a:solidFill>
                  <a:srgbClr val="9CC28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	Выявить аналитические аспекты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стартапа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по управлению сырьевыми потоками;</a:t>
            </a:r>
          </a:p>
          <a:p>
            <a:r>
              <a:rPr lang="ru-RU" sz="1600" dirty="0">
                <a:solidFill>
                  <a:srgbClr val="9CC28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	Разработать учетно-аналитическую систему по управлению сырьевыми потоками в сфере общественного питания;</a:t>
            </a:r>
          </a:p>
          <a:p>
            <a:r>
              <a:rPr lang="ru-RU" sz="1600" dirty="0">
                <a:solidFill>
                  <a:srgbClr val="9CC28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	Спрогнозировать основные показатели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стартапа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4890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1A6E-AF78-4C80-9EE2-D423068DFE52}" type="slidenum">
              <a:rPr lang="ru-RU" smtClean="0"/>
              <a:t>20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128681" y="1892384"/>
            <a:ext cx="5934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3665AE"/>
                </a:solidFill>
                <a:latin typeface="Arial Black" panose="020B0A04020102020204" pitchFamily="34" charset="0"/>
              </a:rPr>
              <a:t>Спасибо за внимание</a:t>
            </a:r>
            <a:endParaRPr lang="ru-RU" sz="3600" dirty="0">
              <a:solidFill>
                <a:srgbClr val="3665AE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429" y="2872973"/>
            <a:ext cx="1753143" cy="191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2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65;p17"/>
          <p:cNvSpPr txBox="1"/>
          <p:nvPr/>
        </p:nvSpPr>
        <p:spPr>
          <a:xfrm>
            <a:off x="5129666" y="1939312"/>
            <a:ext cx="1933937" cy="44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ru-RU" sz="2800" b="1" kern="0" dirty="0" smtClean="0">
                <a:solidFill>
                  <a:srgbClr val="6AA342"/>
                </a:solidFill>
                <a:latin typeface="Arial" panose="020B0604020202020204" pitchFamily="34" charset="0"/>
                <a:ea typeface="Staatliches"/>
                <a:cs typeface="Arial" panose="020B0604020202020204" pitchFamily="34" charset="0"/>
                <a:sym typeface="Staatliches"/>
              </a:rPr>
              <a:t>Идея</a:t>
            </a:r>
            <a:endParaRPr sz="2800" b="1" kern="0" dirty="0">
              <a:solidFill>
                <a:srgbClr val="6AA342"/>
              </a:solidFill>
              <a:latin typeface="Arial" panose="020B0604020202020204" pitchFamily="34" charset="0"/>
              <a:ea typeface="Staatliches"/>
              <a:cs typeface="Arial" panose="020B0604020202020204" pitchFamily="34" charset="0"/>
              <a:sym typeface="Staatliches"/>
            </a:endParaRPr>
          </a:p>
        </p:txBody>
      </p:sp>
      <p:sp>
        <p:nvSpPr>
          <p:cNvPr id="4" name="Google Shape;166;p17"/>
          <p:cNvSpPr txBox="1"/>
          <p:nvPr/>
        </p:nvSpPr>
        <p:spPr>
          <a:xfrm>
            <a:off x="3226939" y="2217842"/>
            <a:ext cx="5738123" cy="87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ru-RU" sz="1600" kern="0" dirty="0">
                <a:solidFill>
                  <a:srgbClr val="434343"/>
                </a:solidFill>
                <a:latin typeface="Arial" panose="020B0604020202020204" pitchFamily="34" charset="0"/>
                <a:ea typeface="Anaheim"/>
                <a:cs typeface="Arial" panose="020B0604020202020204" pitchFamily="34" charset="0"/>
                <a:sym typeface="Anaheim"/>
              </a:rPr>
              <a:t>создание платформы по обмену излишками продуктов питания между объектами малого и среднего бизнеса с системой отзывов, рейтингом продавцов и картой. </a:t>
            </a:r>
          </a:p>
        </p:txBody>
      </p:sp>
      <p:sp>
        <p:nvSpPr>
          <p:cNvPr id="10" name="Google Shape;169;p17"/>
          <p:cNvSpPr/>
          <p:nvPr/>
        </p:nvSpPr>
        <p:spPr>
          <a:xfrm>
            <a:off x="2508453" y="3923903"/>
            <a:ext cx="807318" cy="807319"/>
          </a:xfrm>
          <a:prstGeom prst="roundRect">
            <a:avLst>
              <a:gd name="adj" fmla="val 16667"/>
            </a:avLst>
          </a:prstGeom>
          <a:solidFill>
            <a:srgbClr val="6AA3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6AA342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70;p17"/>
          <p:cNvSpPr/>
          <p:nvPr/>
        </p:nvSpPr>
        <p:spPr>
          <a:xfrm>
            <a:off x="2447566" y="3868035"/>
            <a:ext cx="807318" cy="807319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171;p17"/>
          <p:cNvSpPr txBox="1"/>
          <p:nvPr/>
        </p:nvSpPr>
        <p:spPr>
          <a:xfrm>
            <a:off x="2288806" y="4052452"/>
            <a:ext cx="1131335" cy="661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Staatliches"/>
                <a:ea typeface="Staatliches"/>
                <a:cs typeface="Staatliches"/>
                <a:sym typeface="Staatliches"/>
              </a:rPr>
              <a:t>0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Staatliches"/>
                <a:ea typeface="Staatliches"/>
                <a:cs typeface="Staatliches"/>
                <a:sym typeface="Staatliches"/>
              </a:rPr>
              <a:t>1</a:t>
            </a:r>
            <a:endParaRPr kumimoji="0" sz="2400" b="1" i="0" u="none" strike="noStrike" kern="0" cap="none" spc="0" normalizeH="0" baseline="0" noProof="0" dirty="0" smtClean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8" name="Google Shape;172;p17"/>
          <p:cNvSpPr txBox="1"/>
          <p:nvPr/>
        </p:nvSpPr>
        <p:spPr>
          <a:xfrm>
            <a:off x="1437135" y="4749116"/>
            <a:ext cx="2834506" cy="87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buClr>
                <a:srgbClr val="000000"/>
              </a:buClr>
            </a:pPr>
            <a:r>
              <a:rPr lang="ru-RU" sz="2000" kern="0" dirty="0">
                <a:solidFill>
                  <a:srgbClr val="434343"/>
                </a:solidFill>
                <a:latin typeface="Arial" panose="020B0604020202020204" pitchFamily="34" charset="0"/>
                <a:ea typeface="Anaheim"/>
                <a:cs typeface="Arial" panose="020B0604020202020204" pitchFamily="34" charset="0"/>
                <a:sym typeface="Anaheim"/>
              </a:rPr>
              <a:t>Снижение объемов продовольственных отходов</a:t>
            </a:r>
            <a:endParaRPr kumimoji="0" sz="2000" b="0" i="0" u="none" strike="noStrike" kern="0" cap="none" spc="0" normalizeH="0" baseline="0" noProof="0" dirty="0" smtClean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Anaheim"/>
              <a:cs typeface="Arial" panose="020B0604020202020204" pitchFamily="34" charset="0"/>
              <a:sym typeface="Anaheim"/>
            </a:endParaRPr>
          </a:p>
        </p:txBody>
      </p:sp>
      <p:sp>
        <p:nvSpPr>
          <p:cNvPr id="9" name="Google Shape;173;p17"/>
          <p:cNvSpPr txBox="1"/>
          <p:nvPr/>
        </p:nvSpPr>
        <p:spPr>
          <a:xfrm>
            <a:off x="1437800" y="4824485"/>
            <a:ext cx="2834506" cy="448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 smtClean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17" name="Google Shape;176;p17"/>
          <p:cNvSpPr/>
          <p:nvPr/>
        </p:nvSpPr>
        <p:spPr>
          <a:xfrm>
            <a:off x="8993007" y="3923903"/>
            <a:ext cx="807319" cy="807319"/>
          </a:xfrm>
          <a:prstGeom prst="roundRect">
            <a:avLst>
              <a:gd name="adj" fmla="val 16667"/>
            </a:avLst>
          </a:prstGeom>
          <a:solidFill>
            <a:srgbClr val="6AA3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77;p17"/>
          <p:cNvSpPr/>
          <p:nvPr/>
        </p:nvSpPr>
        <p:spPr>
          <a:xfrm>
            <a:off x="8932120" y="3868035"/>
            <a:ext cx="807319" cy="807319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78;p17"/>
          <p:cNvSpPr txBox="1"/>
          <p:nvPr/>
        </p:nvSpPr>
        <p:spPr>
          <a:xfrm>
            <a:off x="7920359" y="4749116"/>
            <a:ext cx="2834506" cy="87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buClr>
                <a:srgbClr val="000000"/>
              </a:buClr>
            </a:pPr>
            <a:r>
              <a:rPr lang="ru-RU" sz="2000" kern="0" dirty="0">
                <a:solidFill>
                  <a:srgbClr val="434343"/>
                </a:solidFill>
                <a:latin typeface="Arial" panose="020B0604020202020204" pitchFamily="34" charset="0"/>
                <a:ea typeface="Anaheim"/>
                <a:cs typeface="Arial" panose="020B0604020202020204" pitchFamily="34" charset="0"/>
                <a:sym typeface="Anaheim"/>
              </a:rPr>
              <a:t>Соответствие ESG повестке в рамках этичного потребления</a:t>
            </a:r>
            <a:endParaRPr kumimoji="0" sz="2000" b="0" i="0" u="none" strike="noStrike" kern="0" cap="none" spc="0" normalizeH="0" baseline="0" noProof="0" dirty="0" smtClean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Anaheim"/>
              <a:cs typeface="Arial" panose="020B0604020202020204" pitchFamily="34" charset="0"/>
              <a:sym typeface="Anaheim"/>
            </a:endParaRPr>
          </a:p>
        </p:txBody>
      </p:sp>
      <p:sp>
        <p:nvSpPr>
          <p:cNvPr id="15" name="Google Shape;179;p17"/>
          <p:cNvSpPr txBox="1"/>
          <p:nvPr/>
        </p:nvSpPr>
        <p:spPr>
          <a:xfrm>
            <a:off x="8773292" y="4052452"/>
            <a:ext cx="1131335" cy="661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Staatliches"/>
                <a:ea typeface="Staatliches"/>
                <a:cs typeface="Staatliches"/>
                <a:sym typeface="Staatliches"/>
              </a:rPr>
              <a:t>03</a:t>
            </a:r>
            <a:endParaRPr kumimoji="0" sz="2400" b="1" i="0" u="none" strike="noStrike" kern="0" cap="none" spc="0" normalizeH="0" baseline="0" noProof="0" smtClean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Staatliches"/>
              <a:ea typeface="Staatliches"/>
              <a:cs typeface="Staatliches"/>
              <a:sym typeface="Staatliches"/>
            </a:endParaRPr>
          </a:p>
        </p:txBody>
      </p:sp>
      <p:sp>
        <p:nvSpPr>
          <p:cNvPr id="24" name="Google Shape;183;p17"/>
          <p:cNvSpPr/>
          <p:nvPr/>
        </p:nvSpPr>
        <p:spPr>
          <a:xfrm>
            <a:off x="5750700" y="3923903"/>
            <a:ext cx="807319" cy="807319"/>
          </a:xfrm>
          <a:prstGeom prst="roundRect">
            <a:avLst>
              <a:gd name="adj" fmla="val 16667"/>
            </a:avLst>
          </a:prstGeom>
          <a:solidFill>
            <a:srgbClr val="6AA3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" name="Google Shape;184;p17"/>
          <p:cNvSpPr/>
          <p:nvPr/>
        </p:nvSpPr>
        <p:spPr>
          <a:xfrm>
            <a:off x="5689813" y="3868035"/>
            <a:ext cx="807319" cy="807319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185;p17"/>
          <p:cNvSpPr txBox="1"/>
          <p:nvPr/>
        </p:nvSpPr>
        <p:spPr>
          <a:xfrm>
            <a:off x="4678762" y="4749116"/>
            <a:ext cx="2834506" cy="87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  <a:buClr>
                <a:srgbClr val="000000"/>
              </a:buClr>
            </a:pPr>
            <a:r>
              <a:rPr lang="ru-RU" sz="2000" kern="0" dirty="0">
                <a:solidFill>
                  <a:srgbClr val="434343"/>
                </a:solidFill>
                <a:latin typeface="Arial" panose="020B0604020202020204" pitchFamily="34" charset="0"/>
                <a:ea typeface="Anaheim"/>
                <a:cs typeface="Arial" panose="020B0604020202020204" pitchFamily="34" charset="0"/>
                <a:sym typeface="Anaheim"/>
              </a:rPr>
              <a:t>Повышение эффективности производства</a:t>
            </a:r>
            <a:endParaRPr kumimoji="0" sz="2000" b="0" i="0" u="none" strike="noStrike" kern="0" cap="none" spc="0" normalizeH="0" baseline="0" noProof="0" dirty="0" smtClean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Anaheim"/>
              <a:cs typeface="Arial" panose="020B0604020202020204" pitchFamily="34" charset="0"/>
              <a:sym typeface="Anaheim"/>
            </a:endParaRPr>
          </a:p>
        </p:txBody>
      </p:sp>
      <p:sp>
        <p:nvSpPr>
          <p:cNvPr id="22" name="Google Shape;186;p17"/>
          <p:cNvSpPr txBox="1"/>
          <p:nvPr/>
        </p:nvSpPr>
        <p:spPr>
          <a:xfrm>
            <a:off x="5530999" y="4052452"/>
            <a:ext cx="1131335" cy="661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Staatliches"/>
                <a:ea typeface="Staatliches"/>
                <a:cs typeface="Staatliches"/>
                <a:sym typeface="Staatliches"/>
              </a:rPr>
              <a:t>02</a:t>
            </a:r>
            <a:endParaRPr kumimoji="0" sz="2400" b="1" i="0" u="none" strike="noStrike" kern="0" cap="none" spc="0" normalizeH="0" baseline="0" noProof="0" smtClean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Staatliches"/>
              <a:ea typeface="Staatliches"/>
              <a:cs typeface="Staatliches"/>
              <a:sym typeface="Staatliches"/>
            </a:endParaRPr>
          </a:p>
        </p:txBody>
      </p:sp>
      <p:cxnSp>
        <p:nvCxnSpPr>
          <p:cNvPr id="26" name="Google Shape;188;p17"/>
          <p:cNvCxnSpPr>
            <a:stCxn id="3" idx="1"/>
            <a:endCxn id="11" idx="0"/>
          </p:cNvCxnSpPr>
          <p:nvPr/>
        </p:nvCxnSpPr>
        <p:spPr>
          <a:xfrm rot="10800000" flipV="1">
            <a:off x="2851225" y="2163364"/>
            <a:ext cx="2278441" cy="1704669"/>
          </a:xfrm>
          <a:prstGeom prst="bentConnector2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189;p17"/>
          <p:cNvCxnSpPr>
            <a:stCxn id="3" idx="3"/>
            <a:endCxn id="18" idx="0"/>
          </p:cNvCxnSpPr>
          <p:nvPr/>
        </p:nvCxnSpPr>
        <p:spPr>
          <a:xfrm>
            <a:off x="7063603" y="2163366"/>
            <a:ext cx="2272176" cy="1704669"/>
          </a:xfrm>
          <a:prstGeom prst="bentConnector2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190;p17"/>
          <p:cNvCxnSpPr/>
          <p:nvPr/>
        </p:nvCxnSpPr>
        <p:spPr>
          <a:xfrm rot="16200000" flipH="1">
            <a:off x="5725555" y="3468853"/>
            <a:ext cx="775748" cy="22613"/>
          </a:xfrm>
          <a:prstGeom prst="bentConnector3">
            <a:avLst>
              <a:gd name="adj1" fmla="val 101865"/>
            </a:avLst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TextBox 28"/>
          <p:cNvSpPr txBox="1"/>
          <p:nvPr/>
        </p:nvSpPr>
        <p:spPr>
          <a:xfrm>
            <a:off x="3798736" y="290433"/>
            <a:ext cx="4594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6AA342"/>
                </a:solidFill>
                <a:latin typeface="Arial Black" panose="020B0A04020102020204" pitchFamily="34" charset="0"/>
              </a:rPr>
              <a:t>Идея и цели </a:t>
            </a:r>
            <a:r>
              <a:rPr lang="ru-RU" sz="2800" dirty="0" err="1" smtClean="0">
                <a:solidFill>
                  <a:srgbClr val="6AA342"/>
                </a:solidFill>
                <a:latin typeface="Arial Black" panose="020B0A04020102020204" pitchFamily="34" charset="0"/>
              </a:rPr>
              <a:t>стартапа</a:t>
            </a:r>
            <a:endParaRPr lang="ru-RU" sz="2800" dirty="0">
              <a:solidFill>
                <a:srgbClr val="6AA342"/>
              </a:solidFill>
              <a:latin typeface="Arial Black" panose="020B0A04020102020204" pitchFamily="34" charset="0"/>
            </a:endParaRPr>
          </a:p>
        </p:txBody>
      </p:sp>
      <p:sp>
        <p:nvSpPr>
          <p:cNvPr id="42" name="Номер слайда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1A6E-AF78-4C80-9EE2-D423068DFE52}" type="slidenum">
              <a:rPr lang="ru-RU" sz="3600" smtClean="0">
                <a:solidFill>
                  <a:srgbClr val="6DA14B"/>
                </a:solidFill>
                <a:latin typeface="Arial Black" panose="020B0A04020102020204" pitchFamily="34" charset="0"/>
              </a:rPr>
              <a:t>3</a:t>
            </a:fld>
            <a:endParaRPr lang="ru-RU" sz="3600">
              <a:solidFill>
                <a:srgbClr val="6DA14B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0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Группа 75"/>
          <p:cNvGrpSpPr/>
          <p:nvPr/>
        </p:nvGrpSpPr>
        <p:grpSpPr>
          <a:xfrm>
            <a:off x="1688496" y="1454456"/>
            <a:ext cx="8815008" cy="4425136"/>
            <a:chOff x="986788" y="1326440"/>
            <a:chExt cx="6034687" cy="3029414"/>
          </a:xfrm>
        </p:grpSpPr>
        <p:grpSp>
          <p:nvGrpSpPr>
            <p:cNvPr id="77" name="Google Shape;199;p18"/>
            <p:cNvGrpSpPr/>
            <p:nvPr/>
          </p:nvGrpSpPr>
          <p:grpSpPr>
            <a:xfrm>
              <a:off x="4731086" y="1517467"/>
              <a:ext cx="1347164" cy="2647363"/>
              <a:chOff x="5028049" y="1818122"/>
              <a:chExt cx="2409521" cy="2647363"/>
            </a:xfrm>
          </p:grpSpPr>
          <p:sp>
            <p:nvSpPr>
              <p:cNvPr id="147" name="Google Shape;200;p18"/>
              <p:cNvSpPr txBox="1"/>
              <p:nvPr/>
            </p:nvSpPr>
            <p:spPr>
              <a:xfrm>
                <a:off x="5028050" y="1818122"/>
                <a:ext cx="2000400" cy="36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ru-RU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Staatliches"/>
                    <a:cs typeface="Arial" panose="020B0604020202020204" pitchFamily="34" charset="0"/>
                    <a:sym typeface="Staatliches"/>
                  </a:rPr>
                  <a:t>Границы рынка</a:t>
                </a:r>
                <a:endParaRPr kumimoji="0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 Black" panose="020B0A04020102020204" pitchFamily="34" charset="0"/>
                  <a:ea typeface="Staatliches"/>
                  <a:cs typeface="Arial" panose="020B0604020202020204" pitchFamily="34" charset="0"/>
                  <a:sym typeface="Staatliches"/>
                </a:endParaRPr>
              </a:p>
            </p:txBody>
          </p:sp>
          <p:sp>
            <p:nvSpPr>
              <p:cNvPr id="148" name="Google Shape;201;p18"/>
              <p:cNvSpPr txBox="1"/>
              <p:nvPr/>
            </p:nvSpPr>
            <p:spPr>
              <a:xfrm>
                <a:off x="5028050" y="2957884"/>
                <a:ext cx="2000400" cy="36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ru-RU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Staatliches"/>
                    <a:cs typeface="Arial" panose="020B0604020202020204" pitchFamily="34" charset="0"/>
                    <a:sym typeface="Staatliches"/>
                  </a:rPr>
                  <a:t>Форма ведения</a:t>
                </a:r>
                <a:r>
                  <a:rPr kumimoji="0" lang="ru-RU" sz="20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Staatliches"/>
                    <a:cs typeface="Arial" panose="020B0604020202020204" pitchFamily="34" charset="0"/>
                    <a:sym typeface="Staatliches"/>
                  </a:rPr>
                  <a:t> бизнеса</a:t>
                </a:r>
                <a:endParaRPr kumimoji="0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 Black" panose="020B0A04020102020204" pitchFamily="34" charset="0"/>
                  <a:ea typeface="Staatliches"/>
                  <a:cs typeface="Arial" panose="020B0604020202020204" pitchFamily="34" charset="0"/>
                  <a:sym typeface="Staatliches"/>
                </a:endParaRPr>
              </a:p>
            </p:txBody>
          </p:sp>
          <p:sp>
            <p:nvSpPr>
              <p:cNvPr id="149" name="Google Shape;202;p18"/>
              <p:cNvSpPr txBox="1"/>
              <p:nvPr/>
            </p:nvSpPr>
            <p:spPr>
              <a:xfrm>
                <a:off x="5028049" y="4097685"/>
                <a:ext cx="2409521" cy="36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ru-RU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Staatliches"/>
                    <a:cs typeface="Arial" panose="020B0604020202020204" pitchFamily="34" charset="0"/>
                    <a:sym typeface="Staatliches"/>
                  </a:rPr>
                  <a:t>Конкуренты</a:t>
                </a:r>
                <a:endParaRPr kumimoji="0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 Black" panose="020B0A04020102020204" pitchFamily="34" charset="0"/>
                  <a:ea typeface="Staatliches"/>
                  <a:cs typeface="Arial" panose="020B0604020202020204" pitchFamily="34" charset="0"/>
                  <a:sym typeface="Staatliches"/>
                </a:endParaRPr>
              </a:p>
            </p:txBody>
          </p:sp>
        </p:grpSp>
        <p:cxnSp>
          <p:nvCxnSpPr>
            <p:cNvPr id="78" name="Google Shape;207;p18"/>
            <p:cNvCxnSpPr>
              <a:stCxn id="147" idx="1"/>
              <a:endCxn id="103" idx="6"/>
            </p:cNvCxnSpPr>
            <p:nvPr/>
          </p:nvCxnSpPr>
          <p:spPr>
            <a:xfrm flipH="1">
              <a:off x="3531086" y="1701367"/>
              <a:ext cx="1200000" cy="1139700"/>
            </a:xfrm>
            <a:prstGeom prst="bentConnector3">
              <a:avLst>
                <a:gd name="adj1" fmla="val 49994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209;p18"/>
            <p:cNvCxnSpPr>
              <a:stCxn id="103" idx="6"/>
              <a:endCxn id="149" idx="1"/>
            </p:cNvCxnSpPr>
            <p:nvPr/>
          </p:nvCxnSpPr>
          <p:spPr>
            <a:xfrm>
              <a:off x="3531225" y="2841150"/>
              <a:ext cx="1199860" cy="1139780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210;p18"/>
            <p:cNvCxnSpPr>
              <a:stCxn id="103" idx="6"/>
              <a:endCxn id="148" idx="1"/>
            </p:cNvCxnSpPr>
            <p:nvPr/>
          </p:nvCxnSpPr>
          <p:spPr>
            <a:xfrm>
              <a:off x="3531225" y="2841150"/>
              <a:ext cx="1200000" cy="600"/>
            </a:xfrm>
            <a:prstGeom prst="bentConnector3">
              <a:avLst>
                <a:gd name="adj1" fmla="val 49994"/>
              </a:avLst>
            </a:prstGeom>
            <a:noFill/>
            <a:ln w="9525" cap="flat" cmpd="sng">
              <a:solidFill>
                <a:srgbClr val="43434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1" name="Google Shape;211;p18"/>
            <p:cNvGrpSpPr/>
            <p:nvPr/>
          </p:nvGrpSpPr>
          <p:grpSpPr>
            <a:xfrm>
              <a:off x="6231585" y="1326440"/>
              <a:ext cx="789889" cy="762061"/>
              <a:chOff x="5636435" y="1067790"/>
              <a:chExt cx="789889" cy="762061"/>
            </a:xfrm>
          </p:grpSpPr>
          <p:sp>
            <p:nvSpPr>
              <p:cNvPr id="145" name="Google Shape;212;p18"/>
              <p:cNvSpPr/>
              <p:nvPr/>
            </p:nvSpPr>
            <p:spPr>
              <a:xfrm>
                <a:off x="5636435" y="1129051"/>
                <a:ext cx="746400" cy="700800"/>
              </a:xfrm>
              <a:prstGeom prst="roundRect">
                <a:avLst>
                  <a:gd name="adj" fmla="val 4313"/>
                </a:avLst>
              </a:prstGeom>
              <a:solidFill>
                <a:srgbClr val="98CB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ru-RU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01</a:t>
                </a:r>
                <a:endParaRPr kumimoji="0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213;p18"/>
              <p:cNvSpPr/>
              <p:nvPr/>
            </p:nvSpPr>
            <p:spPr>
              <a:xfrm>
                <a:off x="5679924" y="1067790"/>
                <a:ext cx="746400" cy="700800"/>
              </a:xfrm>
              <a:prstGeom prst="roundRect">
                <a:avLst>
                  <a:gd name="adj" fmla="val 4313"/>
                </a:avLst>
              </a:prstGeom>
              <a:noFill/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" name="Google Shape;214;p18"/>
            <p:cNvGrpSpPr/>
            <p:nvPr/>
          </p:nvGrpSpPr>
          <p:grpSpPr>
            <a:xfrm>
              <a:off x="6225325" y="3606313"/>
              <a:ext cx="796150" cy="749541"/>
              <a:chOff x="5630175" y="3347663"/>
              <a:chExt cx="796150" cy="749541"/>
            </a:xfrm>
          </p:grpSpPr>
          <p:sp>
            <p:nvSpPr>
              <p:cNvPr id="143" name="Google Shape;215;p18"/>
              <p:cNvSpPr/>
              <p:nvPr/>
            </p:nvSpPr>
            <p:spPr>
              <a:xfrm>
                <a:off x="5630175" y="3396404"/>
                <a:ext cx="746400" cy="700800"/>
              </a:xfrm>
              <a:prstGeom prst="roundRect">
                <a:avLst>
                  <a:gd name="adj" fmla="val 4313"/>
                </a:avLst>
              </a:prstGeom>
              <a:solidFill>
                <a:srgbClr val="98CB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216;p18"/>
              <p:cNvSpPr/>
              <p:nvPr/>
            </p:nvSpPr>
            <p:spPr>
              <a:xfrm>
                <a:off x="5679924" y="3347663"/>
                <a:ext cx="746400" cy="700800"/>
              </a:xfrm>
              <a:prstGeom prst="roundRect">
                <a:avLst>
                  <a:gd name="adj" fmla="val 4313"/>
                </a:avLst>
              </a:prstGeom>
              <a:noFill/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3" name="Google Shape;217;p18"/>
            <p:cNvGrpSpPr/>
            <p:nvPr/>
          </p:nvGrpSpPr>
          <p:grpSpPr>
            <a:xfrm>
              <a:off x="6231576" y="2490751"/>
              <a:ext cx="789889" cy="762061"/>
              <a:chOff x="5636426" y="2232101"/>
              <a:chExt cx="789889" cy="762061"/>
            </a:xfrm>
          </p:grpSpPr>
          <p:sp>
            <p:nvSpPr>
              <p:cNvPr id="141" name="Google Shape;218;p18"/>
              <p:cNvSpPr/>
              <p:nvPr/>
            </p:nvSpPr>
            <p:spPr>
              <a:xfrm>
                <a:off x="5636426" y="2293362"/>
                <a:ext cx="746400" cy="700800"/>
              </a:xfrm>
              <a:prstGeom prst="roundRect">
                <a:avLst>
                  <a:gd name="adj" fmla="val 4313"/>
                </a:avLst>
              </a:prstGeom>
              <a:solidFill>
                <a:srgbClr val="98CB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219;p18"/>
              <p:cNvSpPr/>
              <p:nvPr/>
            </p:nvSpPr>
            <p:spPr>
              <a:xfrm>
                <a:off x="5679915" y="2232101"/>
                <a:ext cx="746400" cy="700800"/>
              </a:xfrm>
              <a:prstGeom prst="roundRect">
                <a:avLst>
                  <a:gd name="adj" fmla="val 4313"/>
                </a:avLst>
              </a:prstGeom>
              <a:noFill/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6" name="Google Shape;242;p18"/>
            <p:cNvGrpSpPr/>
            <p:nvPr/>
          </p:nvGrpSpPr>
          <p:grpSpPr>
            <a:xfrm>
              <a:off x="6531032" y="1581020"/>
              <a:ext cx="246657" cy="9270"/>
              <a:chOff x="5101175" y="1593375"/>
              <a:chExt cx="291350" cy="10950"/>
            </a:xfrm>
          </p:grpSpPr>
          <p:sp>
            <p:nvSpPr>
              <p:cNvPr id="114" name="Google Shape;251;p18"/>
              <p:cNvSpPr/>
              <p:nvPr/>
            </p:nvSpPr>
            <p:spPr>
              <a:xfrm>
                <a:off x="5101175" y="1593425"/>
                <a:ext cx="12150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436" extrusionOk="0">
                    <a:moveTo>
                      <a:pt x="248" y="0"/>
                    </a:moveTo>
                    <a:cubicBezTo>
                      <a:pt x="156" y="0"/>
                      <a:pt x="66" y="55"/>
                      <a:pt x="41" y="162"/>
                    </a:cubicBezTo>
                    <a:cubicBezTo>
                      <a:pt x="0" y="314"/>
                      <a:pt x="119" y="435"/>
                      <a:pt x="249" y="435"/>
                    </a:cubicBezTo>
                    <a:cubicBezTo>
                      <a:pt x="298" y="435"/>
                      <a:pt x="347" y="418"/>
                      <a:pt x="391" y="380"/>
                    </a:cubicBezTo>
                    <a:cubicBezTo>
                      <a:pt x="457" y="323"/>
                      <a:pt x="486" y="229"/>
                      <a:pt x="457" y="144"/>
                    </a:cubicBezTo>
                    <a:cubicBezTo>
                      <a:pt x="421" y="48"/>
                      <a:pt x="334" y="0"/>
                      <a:pt x="24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253;p18"/>
              <p:cNvSpPr/>
              <p:nvPr/>
            </p:nvSpPr>
            <p:spPr>
              <a:xfrm>
                <a:off x="5378875" y="1593375"/>
                <a:ext cx="13650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546" h="381" extrusionOk="0">
                    <a:moveTo>
                      <a:pt x="287" y="0"/>
                    </a:moveTo>
                    <a:cubicBezTo>
                      <a:pt x="255" y="0"/>
                      <a:pt x="222" y="7"/>
                      <a:pt x="189" y="23"/>
                    </a:cubicBezTo>
                    <a:cubicBezTo>
                      <a:pt x="1" y="124"/>
                      <a:pt x="217" y="380"/>
                      <a:pt x="376" y="380"/>
                    </a:cubicBezTo>
                    <a:cubicBezTo>
                      <a:pt x="424" y="380"/>
                      <a:pt x="467" y="356"/>
                      <a:pt x="492" y="297"/>
                    </a:cubicBezTo>
                    <a:cubicBezTo>
                      <a:pt x="546" y="142"/>
                      <a:pt x="429" y="0"/>
                      <a:pt x="28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" name="Google Shape;258;p18"/>
            <p:cNvGrpSpPr/>
            <p:nvPr/>
          </p:nvGrpSpPr>
          <p:grpSpPr>
            <a:xfrm>
              <a:off x="986788" y="2621050"/>
              <a:ext cx="2560212" cy="1166275"/>
              <a:chOff x="713213" y="2621050"/>
              <a:chExt cx="2560212" cy="1166275"/>
            </a:xfrm>
          </p:grpSpPr>
          <p:sp>
            <p:nvSpPr>
              <p:cNvPr id="103" name="Google Shape;208;p18"/>
              <p:cNvSpPr/>
              <p:nvPr/>
            </p:nvSpPr>
            <p:spPr>
              <a:xfrm>
                <a:off x="3046150" y="2735400"/>
                <a:ext cx="211500" cy="2115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259;p18"/>
              <p:cNvSpPr txBox="1"/>
              <p:nvPr/>
            </p:nvSpPr>
            <p:spPr>
              <a:xfrm>
                <a:off x="713225" y="2621050"/>
                <a:ext cx="2560200" cy="41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b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ru-RU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 Black" panose="020B0A04020102020204" pitchFamily="34" charset="0"/>
                    <a:ea typeface="Staatliches"/>
                    <a:cs typeface="Arial" panose="020B0604020202020204" pitchFamily="34" charset="0"/>
                    <a:sym typeface="Staatliches"/>
                  </a:rPr>
                  <a:t>Услуга</a:t>
                </a:r>
                <a:endParaRPr kumimoji="0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 Black" panose="020B0A04020102020204" pitchFamily="34" charset="0"/>
                  <a:ea typeface="Staatliches"/>
                  <a:cs typeface="Arial" panose="020B0604020202020204" pitchFamily="34" charset="0"/>
                  <a:sym typeface="Staatliches"/>
                </a:endParaRPr>
              </a:p>
            </p:txBody>
          </p:sp>
          <p:sp>
            <p:nvSpPr>
              <p:cNvPr id="105" name="Google Shape;260;p18"/>
              <p:cNvSpPr txBox="1"/>
              <p:nvPr/>
            </p:nvSpPr>
            <p:spPr>
              <a:xfrm>
                <a:off x="713213" y="3027425"/>
                <a:ext cx="2560200" cy="75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ru-RU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naheim"/>
                    <a:cs typeface="Arial" panose="020B0604020202020204" pitchFamily="34" charset="0"/>
                    <a:sym typeface="Anaheim"/>
                  </a:rPr>
                  <a:t>Платформа по обмену излишками питания</a:t>
                </a:r>
                <a:endParaRPr kumimoji="0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Anaheim"/>
                  <a:cs typeface="Arial" panose="020B0604020202020204" pitchFamily="34" charset="0"/>
                  <a:sym typeface="Anaheim"/>
                </a:endParaRPr>
              </a:p>
            </p:txBody>
          </p:sp>
        </p:grpSp>
        <p:grpSp>
          <p:nvGrpSpPr>
            <p:cNvPr id="88" name="Google Shape;261;p18"/>
            <p:cNvGrpSpPr/>
            <p:nvPr/>
          </p:nvGrpSpPr>
          <p:grpSpPr>
            <a:xfrm>
              <a:off x="1868825" y="1818115"/>
              <a:ext cx="796150" cy="749541"/>
              <a:chOff x="2248150" y="1818115"/>
              <a:chExt cx="796150" cy="749541"/>
            </a:xfrm>
          </p:grpSpPr>
          <p:sp>
            <p:nvSpPr>
              <p:cNvPr id="101" name="Google Shape;262;p18"/>
              <p:cNvSpPr/>
              <p:nvPr/>
            </p:nvSpPr>
            <p:spPr>
              <a:xfrm>
                <a:off x="2248150" y="1866856"/>
                <a:ext cx="746400" cy="700800"/>
              </a:xfrm>
              <a:prstGeom prst="roundRect">
                <a:avLst>
                  <a:gd name="adj" fmla="val 4313"/>
                </a:avLst>
              </a:prstGeom>
              <a:solidFill>
                <a:srgbClr val="98CB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263;p18"/>
              <p:cNvSpPr/>
              <p:nvPr/>
            </p:nvSpPr>
            <p:spPr>
              <a:xfrm>
                <a:off x="2297899" y="1818115"/>
                <a:ext cx="746400" cy="700800"/>
              </a:xfrm>
              <a:prstGeom prst="roundRect">
                <a:avLst>
                  <a:gd name="adj" fmla="val 4313"/>
                </a:avLst>
              </a:prstGeom>
              <a:noFill/>
              <a:ln w="9525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" name="Google Shape;264;p18"/>
            <p:cNvGrpSpPr/>
            <p:nvPr/>
          </p:nvGrpSpPr>
          <p:grpSpPr>
            <a:xfrm>
              <a:off x="2107575" y="1984200"/>
              <a:ext cx="368375" cy="368650"/>
              <a:chOff x="6268875" y="3225525"/>
              <a:chExt cx="368375" cy="368650"/>
            </a:xfrm>
          </p:grpSpPr>
          <p:sp>
            <p:nvSpPr>
              <p:cNvPr id="90" name="Google Shape;265;p18"/>
              <p:cNvSpPr/>
              <p:nvPr/>
            </p:nvSpPr>
            <p:spPr>
              <a:xfrm>
                <a:off x="6373275" y="3225525"/>
                <a:ext cx="201350" cy="106450"/>
              </a:xfrm>
              <a:custGeom>
                <a:avLst/>
                <a:gdLst/>
                <a:ahLst/>
                <a:cxnLst/>
                <a:rect l="l" t="t" r="r" b="b"/>
                <a:pathLst>
                  <a:path w="8054" h="4258" extrusionOk="0">
                    <a:moveTo>
                      <a:pt x="4379" y="0"/>
                    </a:moveTo>
                    <a:cubicBezTo>
                      <a:pt x="4165" y="0"/>
                      <a:pt x="3952" y="83"/>
                      <a:pt x="3792" y="248"/>
                    </a:cubicBezTo>
                    <a:lnTo>
                      <a:pt x="2903" y="1127"/>
                    </a:lnTo>
                    <a:lnTo>
                      <a:pt x="153" y="3887"/>
                    </a:lnTo>
                    <a:cubicBezTo>
                      <a:pt x="1" y="4039"/>
                      <a:pt x="143" y="4258"/>
                      <a:pt x="312" y="4258"/>
                    </a:cubicBezTo>
                    <a:cubicBezTo>
                      <a:pt x="363" y="4258"/>
                      <a:pt x="417" y="4238"/>
                      <a:pt x="465" y="4189"/>
                    </a:cubicBezTo>
                    <a:lnTo>
                      <a:pt x="2743" y="1912"/>
                    </a:lnTo>
                    <a:lnTo>
                      <a:pt x="4104" y="560"/>
                    </a:lnTo>
                    <a:cubicBezTo>
                      <a:pt x="4179" y="480"/>
                      <a:pt x="4281" y="440"/>
                      <a:pt x="4382" y="440"/>
                    </a:cubicBezTo>
                    <a:cubicBezTo>
                      <a:pt x="4484" y="440"/>
                      <a:pt x="4586" y="480"/>
                      <a:pt x="4661" y="560"/>
                    </a:cubicBezTo>
                    <a:lnTo>
                      <a:pt x="7421" y="3320"/>
                    </a:lnTo>
                    <a:cubicBezTo>
                      <a:pt x="7572" y="3471"/>
                      <a:pt x="7572" y="3717"/>
                      <a:pt x="7421" y="3877"/>
                    </a:cubicBezTo>
                    <a:lnTo>
                      <a:pt x="7411" y="3887"/>
                    </a:lnTo>
                    <a:cubicBezTo>
                      <a:pt x="7259" y="4039"/>
                      <a:pt x="7401" y="4258"/>
                      <a:pt x="7570" y="4258"/>
                    </a:cubicBezTo>
                    <a:cubicBezTo>
                      <a:pt x="7621" y="4258"/>
                      <a:pt x="7675" y="4238"/>
                      <a:pt x="7723" y="4189"/>
                    </a:cubicBezTo>
                    <a:lnTo>
                      <a:pt x="7733" y="4189"/>
                    </a:lnTo>
                    <a:cubicBezTo>
                      <a:pt x="8054" y="3858"/>
                      <a:pt x="8054" y="3329"/>
                      <a:pt x="7733" y="3008"/>
                    </a:cubicBezTo>
                    <a:lnTo>
                      <a:pt x="4973" y="248"/>
                    </a:lnTo>
                    <a:cubicBezTo>
                      <a:pt x="4808" y="83"/>
                      <a:pt x="4593" y="0"/>
                      <a:pt x="437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266;p18"/>
              <p:cNvSpPr/>
              <p:nvPr/>
            </p:nvSpPr>
            <p:spPr>
              <a:xfrm>
                <a:off x="6400450" y="3262300"/>
                <a:ext cx="136625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5465" h="2787" extrusionOk="0">
                    <a:moveTo>
                      <a:pt x="2657" y="0"/>
                    </a:moveTo>
                    <a:cubicBezTo>
                      <a:pt x="2603" y="0"/>
                      <a:pt x="2549" y="20"/>
                      <a:pt x="2506" y="63"/>
                    </a:cubicBezTo>
                    <a:lnTo>
                      <a:pt x="153" y="2416"/>
                    </a:lnTo>
                    <a:cubicBezTo>
                      <a:pt x="1" y="2568"/>
                      <a:pt x="143" y="2787"/>
                      <a:pt x="312" y="2787"/>
                    </a:cubicBezTo>
                    <a:cubicBezTo>
                      <a:pt x="363" y="2787"/>
                      <a:pt x="416" y="2767"/>
                      <a:pt x="465" y="2718"/>
                    </a:cubicBezTo>
                    <a:lnTo>
                      <a:pt x="2601" y="582"/>
                    </a:lnTo>
                    <a:cubicBezTo>
                      <a:pt x="2780" y="800"/>
                      <a:pt x="3038" y="908"/>
                      <a:pt x="3294" y="908"/>
                    </a:cubicBezTo>
                    <a:cubicBezTo>
                      <a:pt x="3551" y="908"/>
                      <a:pt x="3806" y="800"/>
                      <a:pt x="3981" y="582"/>
                    </a:cubicBezTo>
                    <a:lnTo>
                      <a:pt x="4831" y="1433"/>
                    </a:lnTo>
                    <a:cubicBezTo>
                      <a:pt x="4812" y="1452"/>
                      <a:pt x="4784" y="1471"/>
                      <a:pt x="4765" y="1499"/>
                    </a:cubicBezTo>
                    <a:cubicBezTo>
                      <a:pt x="4434" y="1830"/>
                      <a:pt x="4415" y="2359"/>
                      <a:pt x="4727" y="2709"/>
                    </a:cubicBezTo>
                    <a:cubicBezTo>
                      <a:pt x="4777" y="2761"/>
                      <a:pt x="4833" y="2783"/>
                      <a:pt x="4888" y="2783"/>
                    </a:cubicBezTo>
                    <a:cubicBezTo>
                      <a:pt x="5051" y="2783"/>
                      <a:pt x="5193" y="2586"/>
                      <a:pt x="5058" y="2416"/>
                    </a:cubicBezTo>
                    <a:cubicBezTo>
                      <a:pt x="4897" y="2246"/>
                      <a:pt x="4907" y="1972"/>
                      <a:pt x="5077" y="1811"/>
                    </a:cubicBezTo>
                    <a:cubicBezTo>
                      <a:pt x="5124" y="1754"/>
                      <a:pt x="5190" y="1716"/>
                      <a:pt x="5266" y="1698"/>
                    </a:cubicBezTo>
                    <a:cubicBezTo>
                      <a:pt x="5417" y="1650"/>
                      <a:pt x="5464" y="1452"/>
                      <a:pt x="5351" y="1329"/>
                    </a:cubicBezTo>
                    <a:lnTo>
                      <a:pt x="4084" y="63"/>
                    </a:lnTo>
                    <a:cubicBezTo>
                      <a:pt x="4042" y="20"/>
                      <a:pt x="3988" y="0"/>
                      <a:pt x="3934" y="0"/>
                    </a:cubicBezTo>
                    <a:cubicBezTo>
                      <a:pt x="3844" y="0"/>
                      <a:pt x="3755" y="56"/>
                      <a:pt x="3725" y="157"/>
                    </a:cubicBezTo>
                    <a:cubicBezTo>
                      <a:pt x="3659" y="370"/>
                      <a:pt x="3477" y="476"/>
                      <a:pt x="3295" y="476"/>
                    </a:cubicBezTo>
                    <a:cubicBezTo>
                      <a:pt x="3113" y="476"/>
                      <a:pt x="2931" y="370"/>
                      <a:pt x="2865" y="157"/>
                    </a:cubicBezTo>
                    <a:cubicBezTo>
                      <a:pt x="2836" y="56"/>
                      <a:pt x="2747" y="0"/>
                      <a:pt x="265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267;p18"/>
              <p:cNvSpPr/>
              <p:nvPr/>
            </p:nvSpPr>
            <p:spPr>
              <a:xfrm>
                <a:off x="6420825" y="3313050"/>
                <a:ext cx="56675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760" extrusionOk="0">
                    <a:moveTo>
                      <a:pt x="1130" y="1"/>
                    </a:moveTo>
                    <a:cubicBezTo>
                      <a:pt x="784" y="1"/>
                      <a:pt x="439" y="126"/>
                      <a:pt x="170" y="376"/>
                    </a:cubicBezTo>
                    <a:cubicBezTo>
                      <a:pt x="0" y="531"/>
                      <a:pt x="141" y="760"/>
                      <a:pt x="314" y="760"/>
                    </a:cubicBezTo>
                    <a:cubicBezTo>
                      <a:pt x="363" y="760"/>
                      <a:pt x="415" y="742"/>
                      <a:pt x="463" y="698"/>
                    </a:cubicBezTo>
                    <a:cubicBezTo>
                      <a:pt x="652" y="528"/>
                      <a:pt x="893" y="442"/>
                      <a:pt x="1134" y="442"/>
                    </a:cubicBezTo>
                    <a:cubicBezTo>
                      <a:pt x="1375" y="442"/>
                      <a:pt x="1616" y="528"/>
                      <a:pt x="1805" y="698"/>
                    </a:cubicBezTo>
                    <a:cubicBezTo>
                      <a:pt x="1853" y="742"/>
                      <a:pt x="1904" y="760"/>
                      <a:pt x="1954" y="760"/>
                    </a:cubicBezTo>
                    <a:cubicBezTo>
                      <a:pt x="2127" y="760"/>
                      <a:pt x="2267" y="531"/>
                      <a:pt x="2098" y="376"/>
                    </a:cubicBezTo>
                    <a:cubicBezTo>
                      <a:pt x="1824" y="126"/>
                      <a:pt x="1476" y="1"/>
                      <a:pt x="113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268;p18"/>
              <p:cNvSpPr/>
              <p:nvPr/>
            </p:nvSpPr>
            <p:spPr>
              <a:xfrm>
                <a:off x="6268875" y="3290775"/>
                <a:ext cx="368375" cy="303400"/>
              </a:xfrm>
              <a:custGeom>
                <a:avLst/>
                <a:gdLst/>
                <a:ahLst/>
                <a:cxnLst/>
                <a:rect l="l" t="t" r="r" b="b"/>
                <a:pathLst>
                  <a:path w="14735" h="12136" extrusionOk="0">
                    <a:moveTo>
                      <a:pt x="3082" y="10926"/>
                    </a:moveTo>
                    <a:lnTo>
                      <a:pt x="3082" y="11606"/>
                    </a:lnTo>
                    <a:cubicBezTo>
                      <a:pt x="3082" y="11691"/>
                      <a:pt x="3016" y="11757"/>
                      <a:pt x="2940" y="11757"/>
                    </a:cubicBezTo>
                    <a:lnTo>
                      <a:pt x="2401" y="11757"/>
                    </a:lnTo>
                    <a:cubicBezTo>
                      <a:pt x="2326" y="11748"/>
                      <a:pt x="2259" y="11691"/>
                      <a:pt x="2259" y="11606"/>
                    </a:cubicBezTo>
                    <a:lnTo>
                      <a:pt x="2259" y="10926"/>
                    </a:lnTo>
                    <a:close/>
                    <a:moveTo>
                      <a:pt x="12476" y="10926"/>
                    </a:moveTo>
                    <a:lnTo>
                      <a:pt x="12476" y="11606"/>
                    </a:lnTo>
                    <a:cubicBezTo>
                      <a:pt x="12476" y="11691"/>
                      <a:pt x="12409" y="11757"/>
                      <a:pt x="12334" y="11757"/>
                    </a:cubicBezTo>
                    <a:lnTo>
                      <a:pt x="11795" y="11757"/>
                    </a:lnTo>
                    <a:cubicBezTo>
                      <a:pt x="11720" y="11748"/>
                      <a:pt x="11653" y="11691"/>
                      <a:pt x="11653" y="11606"/>
                    </a:cubicBezTo>
                    <a:lnTo>
                      <a:pt x="11653" y="10926"/>
                    </a:lnTo>
                    <a:close/>
                    <a:moveTo>
                      <a:pt x="1834" y="1"/>
                    </a:moveTo>
                    <a:cubicBezTo>
                      <a:pt x="823" y="1"/>
                      <a:pt x="1" y="823"/>
                      <a:pt x="1" y="1844"/>
                    </a:cubicBezTo>
                    <a:lnTo>
                      <a:pt x="1" y="9083"/>
                    </a:lnTo>
                    <a:cubicBezTo>
                      <a:pt x="1" y="10104"/>
                      <a:pt x="823" y="10926"/>
                      <a:pt x="1834" y="10926"/>
                    </a:cubicBezTo>
                    <a:lnTo>
                      <a:pt x="1872" y="10926"/>
                    </a:lnTo>
                    <a:lnTo>
                      <a:pt x="1872" y="11606"/>
                    </a:lnTo>
                    <a:cubicBezTo>
                      <a:pt x="1872" y="11899"/>
                      <a:pt x="2108" y="12136"/>
                      <a:pt x="2401" y="12136"/>
                    </a:cubicBezTo>
                    <a:lnTo>
                      <a:pt x="2930" y="12136"/>
                    </a:lnTo>
                    <a:cubicBezTo>
                      <a:pt x="3223" y="12136"/>
                      <a:pt x="3460" y="11899"/>
                      <a:pt x="3460" y="11606"/>
                    </a:cubicBezTo>
                    <a:lnTo>
                      <a:pt x="3460" y="10926"/>
                    </a:lnTo>
                    <a:lnTo>
                      <a:pt x="11266" y="10926"/>
                    </a:lnTo>
                    <a:lnTo>
                      <a:pt x="11266" y="11606"/>
                    </a:lnTo>
                    <a:cubicBezTo>
                      <a:pt x="11266" y="11899"/>
                      <a:pt x="11502" y="12136"/>
                      <a:pt x="11795" y="12136"/>
                    </a:cubicBezTo>
                    <a:lnTo>
                      <a:pt x="12324" y="12136"/>
                    </a:lnTo>
                    <a:cubicBezTo>
                      <a:pt x="12617" y="12136"/>
                      <a:pt x="12854" y="11899"/>
                      <a:pt x="12854" y="11606"/>
                    </a:cubicBezTo>
                    <a:lnTo>
                      <a:pt x="12854" y="10926"/>
                    </a:lnTo>
                    <a:lnTo>
                      <a:pt x="12891" y="10926"/>
                    </a:lnTo>
                    <a:cubicBezTo>
                      <a:pt x="13903" y="10926"/>
                      <a:pt x="14725" y="10104"/>
                      <a:pt x="14734" y="9083"/>
                    </a:cubicBezTo>
                    <a:lnTo>
                      <a:pt x="14734" y="3800"/>
                    </a:lnTo>
                    <a:cubicBezTo>
                      <a:pt x="14734" y="3696"/>
                      <a:pt x="14649" y="3611"/>
                      <a:pt x="14545" y="3611"/>
                    </a:cubicBezTo>
                    <a:cubicBezTo>
                      <a:pt x="14432" y="3611"/>
                      <a:pt x="14347" y="3696"/>
                      <a:pt x="14347" y="3800"/>
                    </a:cubicBezTo>
                    <a:lnTo>
                      <a:pt x="14347" y="9083"/>
                    </a:lnTo>
                    <a:cubicBezTo>
                      <a:pt x="14347" y="9896"/>
                      <a:pt x="13695" y="10548"/>
                      <a:pt x="12891" y="10548"/>
                    </a:cubicBezTo>
                    <a:lnTo>
                      <a:pt x="1834" y="10548"/>
                    </a:lnTo>
                    <a:cubicBezTo>
                      <a:pt x="1031" y="10548"/>
                      <a:pt x="379" y="9896"/>
                      <a:pt x="379" y="9083"/>
                    </a:cubicBezTo>
                    <a:lnTo>
                      <a:pt x="379" y="1844"/>
                    </a:lnTo>
                    <a:cubicBezTo>
                      <a:pt x="379" y="1031"/>
                      <a:pt x="1031" y="379"/>
                      <a:pt x="1834" y="379"/>
                    </a:cubicBezTo>
                    <a:lnTo>
                      <a:pt x="4877" y="379"/>
                    </a:lnTo>
                    <a:cubicBezTo>
                      <a:pt x="5123" y="379"/>
                      <a:pt x="5123" y="1"/>
                      <a:pt x="487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269;p18"/>
              <p:cNvSpPr/>
              <p:nvPr/>
            </p:nvSpPr>
            <p:spPr>
              <a:xfrm>
                <a:off x="6567525" y="3290775"/>
                <a:ext cx="69725" cy="81425"/>
              </a:xfrm>
              <a:custGeom>
                <a:avLst/>
                <a:gdLst/>
                <a:ahLst/>
                <a:cxnLst/>
                <a:rect l="l" t="t" r="r" b="b"/>
                <a:pathLst>
                  <a:path w="2789" h="3257" extrusionOk="0">
                    <a:moveTo>
                      <a:pt x="256" y="1"/>
                    </a:moveTo>
                    <a:cubicBezTo>
                      <a:pt x="0" y="1"/>
                      <a:pt x="0" y="379"/>
                      <a:pt x="256" y="379"/>
                    </a:cubicBezTo>
                    <a:lnTo>
                      <a:pt x="945" y="379"/>
                    </a:lnTo>
                    <a:cubicBezTo>
                      <a:pt x="1749" y="379"/>
                      <a:pt x="2401" y="1031"/>
                      <a:pt x="2401" y="1844"/>
                    </a:cubicBezTo>
                    <a:lnTo>
                      <a:pt x="2401" y="3072"/>
                    </a:lnTo>
                    <a:cubicBezTo>
                      <a:pt x="2401" y="3195"/>
                      <a:pt x="2498" y="3257"/>
                      <a:pt x="2595" y="3257"/>
                    </a:cubicBezTo>
                    <a:cubicBezTo>
                      <a:pt x="2691" y="3257"/>
                      <a:pt x="2788" y="3195"/>
                      <a:pt x="2788" y="3072"/>
                    </a:cubicBezTo>
                    <a:lnTo>
                      <a:pt x="2788" y="1844"/>
                    </a:lnTo>
                    <a:cubicBezTo>
                      <a:pt x="2788" y="823"/>
                      <a:pt x="1957" y="1"/>
                      <a:pt x="94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270;p18"/>
              <p:cNvSpPr/>
              <p:nvPr/>
            </p:nvSpPr>
            <p:spPr>
              <a:xfrm>
                <a:off x="6312825" y="3498650"/>
                <a:ext cx="38775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853" extrusionOk="0">
                    <a:moveTo>
                      <a:pt x="190" y="0"/>
                    </a:moveTo>
                    <a:cubicBezTo>
                      <a:pt x="95" y="0"/>
                      <a:pt x="1" y="64"/>
                      <a:pt x="1" y="191"/>
                    </a:cubicBezTo>
                    <a:lnTo>
                      <a:pt x="1" y="664"/>
                    </a:lnTo>
                    <a:cubicBezTo>
                      <a:pt x="1" y="768"/>
                      <a:pt x="86" y="853"/>
                      <a:pt x="190" y="853"/>
                    </a:cubicBezTo>
                    <a:lnTo>
                      <a:pt x="1295" y="853"/>
                    </a:lnTo>
                    <a:cubicBezTo>
                      <a:pt x="1550" y="853"/>
                      <a:pt x="1550" y="475"/>
                      <a:pt x="1295" y="475"/>
                    </a:cubicBezTo>
                    <a:lnTo>
                      <a:pt x="379" y="475"/>
                    </a:lnTo>
                    <a:lnTo>
                      <a:pt x="379" y="191"/>
                    </a:lnTo>
                    <a:cubicBezTo>
                      <a:pt x="379" y="64"/>
                      <a:pt x="284" y="0"/>
                      <a:pt x="19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271;p18"/>
              <p:cNvSpPr/>
              <p:nvPr/>
            </p:nvSpPr>
            <p:spPr>
              <a:xfrm>
                <a:off x="6312600" y="3334725"/>
                <a:ext cx="280700" cy="185250"/>
              </a:xfrm>
              <a:custGeom>
                <a:avLst/>
                <a:gdLst/>
                <a:ahLst/>
                <a:cxnLst/>
                <a:rect l="l" t="t" r="r" b="b"/>
                <a:pathLst>
                  <a:path w="11228" h="7410" extrusionOk="0">
                    <a:moveTo>
                      <a:pt x="199" y="1"/>
                    </a:moveTo>
                    <a:cubicBezTo>
                      <a:pt x="95" y="1"/>
                      <a:pt x="0" y="86"/>
                      <a:pt x="10" y="190"/>
                    </a:cubicBezTo>
                    <a:lnTo>
                      <a:pt x="10" y="662"/>
                    </a:lnTo>
                    <a:cubicBezTo>
                      <a:pt x="10" y="790"/>
                      <a:pt x="104" y="854"/>
                      <a:pt x="199" y="854"/>
                    </a:cubicBezTo>
                    <a:cubicBezTo>
                      <a:pt x="293" y="854"/>
                      <a:pt x="388" y="790"/>
                      <a:pt x="388" y="662"/>
                    </a:cubicBezTo>
                    <a:lnTo>
                      <a:pt x="388" y="379"/>
                    </a:lnTo>
                    <a:lnTo>
                      <a:pt x="10840" y="379"/>
                    </a:lnTo>
                    <a:lnTo>
                      <a:pt x="10840" y="7023"/>
                    </a:lnTo>
                    <a:lnTo>
                      <a:pt x="2041" y="7023"/>
                    </a:lnTo>
                    <a:cubicBezTo>
                      <a:pt x="1786" y="7023"/>
                      <a:pt x="1786" y="7410"/>
                      <a:pt x="2041" y="7410"/>
                    </a:cubicBezTo>
                    <a:lnTo>
                      <a:pt x="11039" y="7410"/>
                    </a:lnTo>
                    <a:cubicBezTo>
                      <a:pt x="11142" y="7410"/>
                      <a:pt x="11228" y="7325"/>
                      <a:pt x="11228" y="7221"/>
                    </a:cubicBezTo>
                    <a:lnTo>
                      <a:pt x="11228" y="190"/>
                    </a:lnTo>
                    <a:cubicBezTo>
                      <a:pt x="11228" y="86"/>
                      <a:pt x="11142" y="1"/>
                      <a:pt x="1103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272;p18"/>
              <p:cNvSpPr/>
              <p:nvPr/>
            </p:nvSpPr>
            <p:spPr>
              <a:xfrm>
                <a:off x="6312600" y="3409625"/>
                <a:ext cx="9700" cy="35525"/>
              </a:xfrm>
              <a:custGeom>
                <a:avLst/>
                <a:gdLst/>
                <a:ahLst/>
                <a:cxnLst/>
                <a:rect l="l" t="t" r="r" b="b"/>
                <a:pathLst>
                  <a:path w="388" h="1421" extrusionOk="0">
                    <a:moveTo>
                      <a:pt x="199" y="1"/>
                    </a:moveTo>
                    <a:cubicBezTo>
                      <a:pt x="95" y="1"/>
                      <a:pt x="0" y="86"/>
                      <a:pt x="10" y="190"/>
                    </a:cubicBezTo>
                    <a:lnTo>
                      <a:pt x="10" y="1229"/>
                    </a:lnTo>
                    <a:cubicBezTo>
                      <a:pt x="10" y="1357"/>
                      <a:pt x="104" y="1421"/>
                      <a:pt x="199" y="1421"/>
                    </a:cubicBezTo>
                    <a:cubicBezTo>
                      <a:pt x="293" y="1421"/>
                      <a:pt x="388" y="1357"/>
                      <a:pt x="388" y="1229"/>
                    </a:cubicBezTo>
                    <a:lnTo>
                      <a:pt x="388" y="190"/>
                    </a:lnTo>
                    <a:cubicBezTo>
                      <a:pt x="388" y="86"/>
                      <a:pt x="303" y="1"/>
                      <a:pt x="19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273;p18"/>
              <p:cNvSpPr/>
              <p:nvPr/>
            </p:nvSpPr>
            <p:spPr>
              <a:xfrm>
                <a:off x="6296525" y="3364950"/>
                <a:ext cx="74925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439" extrusionOk="0">
                    <a:moveTo>
                      <a:pt x="2250" y="379"/>
                    </a:moveTo>
                    <a:cubicBezTo>
                      <a:pt x="2694" y="379"/>
                      <a:pt x="2694" y="1050"/>
                      <a:pt x="2250" y="1050"/>
                    </a:cubicBezTo>
                    <a:lnTo>
                      <a:pt x="747" y="1050"/>
                    </a:lnTo>
                    <a:cubicBezTo>
                      <a:pt x="303" y="1050"/>
                      <a:pt x="303" y="379"/>
                      <a:pt x="747" y="379"/>
                    </a:cubicBezTo>
                    <a:close/>
                    <a:moveTo>
                      <a:pt x="714" y="1"/>
                    </a:moveTo>
                    <a:cubicBezTo>
                      <a:pt x="322" y="1"/>
                      <a:pt x="0" y="324"/>
                      <a:pt x="0" y="720"/>
                    </a:cubicBezTo>
                    <a:cubicBezTo>
                      <a:pt x="0" y="1120"/>
                      <a:pt x="331" y="1438"/>
                      <a:pt x="730" y="1438"/>
                    </a:cubicBezTo>
                    <a:cubicBezTo>
                      <a:pt x="735" y="1438"/>
                      <a:pt x="741" y="1438"/>
                      <a:pt x="747" y="1438"/>
                    </a:cubicBezTo>
                    <a:lnTo>
                      <a:pt x="2250" y="1438"/>
                    </a:lnTo>
                    <a:cubicBezTo>
                      <a:pt x="2256" y="1438"/>
                      <a:pt x="2261" y="1438"/>
                      <a:pt x="2267" y="1438"/>
                    </a:cubicBezTo>
                    <a:cubicBezTo>
                      <a:pt x="2666" y="1438"/>
                      <a:pt x="2996" y="1120"/>
                      <a:pt x="2996" y="720"/>
                    </a:cubicBezTo>
                    <a:cubicBezTo>
                      <a:pt x="2996" y="324"/>
                      <a:pt x="2674" y="1"/>
                      <a:pt x="2283" y="1"/>
                    </a:cubicBezTo>
                    <a:cubicBezTo>
                      <a:pt x="2272" y="1"/>
                      <a:pt x="2261" y="1"/>
                      <a:pt x="2250" y="1"/>
                    </a:cubicBezTo>
                    <a:lnTo>
                      <a:pt x="747" y="1"/>
                    </a:lnTo>
                    <a:cubicBezTo>
                      <a:pt x="736" y="1"/>
                      <a:pt x="725" y="1"/>
                      <a:pt x="71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274;p18"/>
              <p:cNvSpPr/>
              <p:nvPr/>
            </p:nvSpPr>
            <p:spPr>
              <a:xfrm>
                <a:off x="6292275" y="3453800"/>
                <a:ext cx="79175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3167" h="1439" extrusionOk="0">
                    <a:moveTo>
                      <a:pt x="2420" y="388"/>
                    </a:moveTo>
                    <a:cubicBezTo>
                      <a:pt x="2864" y="388"/>
                      <a:pt x="2864" y="1059"/>
                      <a:pt x="2420" y="1059"/>
                    </a:cubicBezTo>
                    <a:lnTo>
                      <a:pt x="917" y="1059"/>
                    </a:lnTo>
                    <a:cubicBezTo>
                      <a:pt x="473" y="1059"/>
                      <a:pt x="473" y="388"/>
                      <a:pt x="917" y="388"/>
                    </a:cubicBezTo>
                    <a:close/>
                    <a:moveTo>
                      <a:pt x="2437" y="1"/>
                    </a:moveTo>
                    <a:cubicBezTo>
                      <a:pt x="2431" y="1"/>
                      <a:pt x="2426" y="1"/>
                      <a:pt x="2420" y="1"/>
                    </a:cubicBezTo>
                    <a:lnTo>
                      <a:pt x="917" y="1"/>
                    </a:lnTo>
                    <a:cubicBezTo>
                      <a:pt x="0" y="39"/>
                      <a:pt x="0" y="1400"/>
                      <a:pt x="917" y="1437"/>
                    </a:cubicBezTo>
                    <a:lnTo>
                      <a:pt x="2420" y="1437"/>
                    </a:lnTo>
                    <a:cubicBezTo>
                      <a:pt x="2431" y="1438"/>
                      <a:pt x="2442" y="1438"/>
                      <a:pt x="2453" y="1438"/>
                    </a:cubicBezTo>
                    <a:cubicBezTo>
                      <a:pt x="2844" y="1438"/>
                      <a:pt x="3166" y="1114"/>
                      <a:pt x="3166" y="719"/>
                    </a:cubicBezTo>
                    <a:cubicBezTo>
                      <a:pt x="3166" y="319"/>
                      <a:pt x="2836" y="1"/>
                      <a:pt x="243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275;p18"/>
              <p:cNvSpPr/>
              <p:nvPr/>
            </p:nvSpPr>
            <p:spPr>
              <a:xfrm>
                <a:off x="6406625" y="3367100"/>
                <a:ext cx="141075" cy="120675"/>
              </a:xfrm>
              <a:custGeom>
                <a:avLst/>
                <a:gdLst/>
                <a:ahLst/>
                <a:cxnLst/>
                <a:rect l="l" t="t" r="r" b="b"/>
                <a:pathLst>
                  <a:path w="5643" h="4827" extrusionOk="0">
                    <a:moveTo>
                      <a:pt x="3034" y="388"/>
                    </a:moveTo>
                    <a:lnTo>
                      <a:pt x="3034" y="1229"/>
                    </a:lnTo>
                    <a:cubicBezTo>
                      <a:pt x="2741" y="1276"/>
                      <a:pt x="2477" y="1428"/>
                      <a:pt x="2288" y="1654"/>
                    </a:cubicBezTo>
                    <a:lnTo>
                      <a:pt x="1569" y="1239"/>
                    </a:lnTo>
                    <a:cubicBezTo>
                      <a:pt x="1910" y="757"/>
                      <a:pt x="2448" y="445"/>
                      <a:pt x="3034" y="388"/>
                    </a:cubicBezTo>
                    <a:close/>
                    <a:moveTo>
                      <a:pt x="3412" y="388"/>
                    </a:moveTo>
                    <a:cubicBezTo>
                      <a:pt x="3998" y="445"/>
                      <a:pt x="4537" y="757"/>
                      <a:pt x="4877" y="1239"/>
                    </a:cubicBezTo>
                    <a:lnTo>
                      <a:pt x="4149" y="1654"/>
                    </a:lnTo>
                    <a:cubicBezTo>
                      <a:pt x="3970" y="1428"/>
                      <a:pt x="3705" y="1276"/>
                      <a:pt x="3412" y="1229"/>
                    </a:cubicBezTo>
                    <a:lnTo>
                      <a:pt x="3412" y="388"/>
                    </a:lnTo>
                    <a:close/>
                    <a:moveTo>
                      <a:pt x="3228" y="1590"/>
                    </a:moveTo>
                    <a:cubicBezTo>
                      <a:pt x="3430" y="1590"/>
                      <a:pt x="3634" y="1666"/>
                      <a:pt x="3800" y="1834"/>
                    </a:cubicBezTo>
                    <a:cubicBezTo>
                      <a:pt x="4319" y="2344"/>
                      <a:pt x="3951" y="3233"/>
                      <a:pt x="3223" y="3233"/>
                    </a:cubicBezTo>
                    <a:cubicBezTo>
                      <a:pt x="2770" y="3233"/>
                      <a:pt x="2401" y="2864"/>
                      <a:pt x="2401" y="2410"/>
                    </a:cubicBezTo>
                    <a:cubicBezTo>
                      <a:pt x="2401" y="1918"/>
                      <a:pt x="2807" y="1590"/>
                      <a:pt x="3228" y="1590"/>
                    </a:cubicBezTo>
                    <a:close/>
                    <a:moveTo>
                      <a:pt x="1380" y="1569"/>
                    </a:moveTo>
                    <a:lnTo>
                      <a:pt x="2099" y="1985"/>
                    </a:lnTo>
                    <a:cubicBezTo>
                      <a:pt x="1995" y="2259"/>
                      <a:pt x="1995" y="2562"/>
                      <a:pt x="2099" y="2836"/>
                    </a:cubicBezTo>
                    <a:lnTo>
                      <a:pt x="1380" y="3251"/>
                    </a:lnTo>
                    <a:cubicBezTo>
                      <a:pt x="1135" y="2722"/>
                      <a:pt x="1135" y="2099"/>
                      <a:pt x="1380" y="1569"/>
                    </a:cubicBezTo>
                    <a:close/>
                    <a:moveTo>
                      <a:pt x="5066" y="1569"/>
                    </a:moveTo>
                    <a:cubicBezTo>
                      <a:pt x="5312" y="2099"/>
                      <a:pt x="5312" y="2722"/>
                      <a:pt x="5066" y="3251"/>
                    </a:cubicBezTo>
                    <a:lnTo>
                      <a:pt x="4338" y="2836"/>
                    </a:lnTo>
                    <a:cubicBezTo>
                      <a:pt x="4452" y="2562"/>
                      <a:pt x="4452" y="2259"/>
                      <a:pt x="4338" y="1985"/>
                    </a:cubicBezTo>
                    <a:lnTo>
                      <a:pt x="5066" y="1569"/>
                    </a:lnTo>
                    <a:close/>
                    <a:moveTo>
                      <a:pt x="2288" y="3166"/>
                    </a:moveTo>
                    <a:cubicBezTo>
                      <a:pt x="2477" y="3393"/>
                      <a:pt x="2741" y="3544"/>
                      <a:pt x="3034" y="3592"/>
                    </a:cubicBezTo>
                    <a:lnTo>
                      <a:pt x="3034" y="4433"/>
                    </a:lnTo>
                    <a:cubicBezTo>
                      <a:pt x="2448" y="4376"/>
                      <a:pt x="1910" y="4064"/>
                      <a:pt x="1569" y="3582"/>
                    </a:cubicBezTo>
                    <a:lnTo>
                      <a:pt x="2288" y="3166"/>
                    </a:lnTo>
                    <a:close/>
                    <a:moveTo>
                      <a:pt x="4149" y="3166"/>
                    </a:moveTo>
                    <a:lnTo>
                      <a:pt x="4877" y="3582"/>
                    </a:lnTo>
                    <a:cubicBezTo>
                      <a:pt x="4537" y="4064"/>
                      <a:pt x="3998" y="4376"/>
                      <a:pt x="3412" y="4433"/>
                    </a:cubicBezTo>
                    <a:lnTo>
                      <a:pt x="3412" y="3592"/>
                    </a:lnTo>
                    <a:cubicBezTo>
                      <a:pt x="3705" y="3544"/>
                      <a:pt x="3970" y="3393"/>
                      <a:pt x="4149" y="3166"/>
                    </a:cubicBezTo>
                    <a:close/>
                    <a:moveTo>
                      <a:pt x="3223" y="0"/>
                    </a:moveTo>
                    <a:cubicBezTo>
                      <a:pt x="1078" y="0"/>
                      <a:pt x="0" y="2599"/>
                      <a:pt x="1522" y="4121"/>
                    </a:cubicBezTo>
                    <a:cubicBezTo>
                      <a:pt x="2013" y="4609"/>
                      <a:pt x="2615" y="4827"/>
                      <a:pt x="3205" y="4827"/>
                    </a:cubicBezTo>
                    <a:cubicBezTo>
                      <a:pt x="4446" y="4827"/>
                      <a:pt x="5636" y="3864"/>
                      <a:pt x="5643" y="2410"/>
                    </a:cubicBezTo>
                    <a:cubicBezTo>
                      <a:pt x="5633" y="1078"/>
                      <a:pt x="4556" y="0"/>
                      <a:pt x="322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50" name="TextBox 149"/>
          <p:cNvSpPr txBox="1"/>
          <p:nvPr/>
        </p:nvSpPr>
        <p:spPr>
          <a:xfrm>
            <a:off x="3275356" y="512064"/>
            <a:ext cx="5641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60AEFE"/>
                </a:solidFill>
                <a:latin typeface="Arial Black" panose="020B0A04020102020204" pitchFamily="34" charset="0"/>
              </a:rPr>
              <a:t>Основные характеристики</a:t>
            </a:r>
            <a:endParaRPr lang="ru-RU" sz="2800" dirty="0">
              <a:solidFill>
                <a:srgbClr val="60AEFE"/>
              </a:solidFill>
              <a:latin typeface="Arial Black" panose="020B0A04020102020204" pitchFamily="34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9625484" y="3472934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ru-RU" sz="28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02</a:t>
            </a:r>
            <a:endParaRPr lang="ru-RU" sz="2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9652916" y="5054846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ru-RU" sz="28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03</a:t>
            </a:r>
            <a:endParaRPr lang="ru-RU" sz="28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4" name="Google Shape;260;p18"/>
          <p:cNvSpPr txBox="1"/>
          <p:nvPr/>
        </p:nvSpPr>
        <p:spPr>
          <a:xfrm>
            <a:off x="6102000" y="2326732"/>
            <a:ext cx="3739743" cy="111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Anaheim"/>
                <a:cs typeface="Arial" panose="020B0604020202020204" pitchFamily="34" charset="0"/>
                <a:sym typeface="Anaheim"/>
              </a:rPr>
              <a:t>B2B</a:t>
            </a:r>
            <a:endParaRPr kumimoji="0" sz="1400" b="0" i="0" u="none" strike="noStrike" kern="0" cap="none" spc="0" normalizeH="0" baseline="0" noProof="0" dirty="0" smtClean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Anaheim"/>
              <a:cs typeface="Arial" panose="020B0604020202020204" pitchFamily="34" charset="0"/>
              <a:sym typeface="Anaheim"/>
            </a:endParaRPr>
          </a:p>
        </p:txBody>
      </p:sp>
      <p:sp>
        <p:nvSpPr>
          <p:cNvPr id="155" name="Google Shape;260;p18"/>
          <p:cNvSpPr txBox="1"/>
          <p:nvPr/>
        </p:nvSpPr>
        <p:spPr>
          <a:xfrm>
            <a:off x="6120288" y="4137244"/>
            <a:ext cx="3739743" cy="111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Anaheim"/>
                <a:cs typeface="Arial" panose="020B0604020202020204" pitchFamily="34" charset="0"/>
                <a:sym typeface="Anaheim"/>
              </a:rPr>
              <a:t>ООО</a:t>
            </a:r>
            <a:endParaRPr kumimoji="0" sz="1400" b="0" i="0" u="none" strike="noStrike" kern="0" cap="none" spc="0" normalizeH="0" baseline="0" noProof="0" dirty="0" smtClean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Anaheim"/>
              <a:cs typeface="Arial" panose="020B0604020202020204" pitchFamily="34" charset="0"/>
              <a:sym typeface="Anaheim"/>
            </a:endParaRPr>
          </a:p>
        </p:txBody>
      </p:sp>
      <p:sp>
        <p:nvSpPr>
          <p:cNvPr id="156" name="Google Shape;260;p18"/>
          <p:cNvSpPr txBox="1"/>
          <p:nvPr/>
        </p:nvSpPr>
        <p:spPr>
          <a:xfrm>
            <a:off x="6211728" y="5463124"/>
            <a:ext cx="3739743" cy="111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Anaheim"/>
                <a:cs typeface="Arial" panose="020B0604020202020204" pitchFamily="34" charset="0"/>
                <a:sym typeface="Anaheim"/>
              </a:rPr>
              <a:t>Eat.me</a:t>
            </a: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kern="0" dirty="0" err="1" smtClean="0">
                <a:solidFill>
                  <a:srgbClr val="434343"/>
                </a:solidFill>
                <a:latin typeface="Arial" panose="020B0604020202020204" pitchFamily="34" charset="0"/>
                <a:ea typeface="Anaheim"/>
                <a:cs typeface="Arial" panose="020B0604020202020204" pitchFamily="34" charset="0"/>
                <a:sym typeface="Anaheim"/>
              </a:rPr>
              <a:t>DoggyBag</a:t>
            </a:r>
            <a:endParaRPr lang="en-US" sz="1400" kern="0" dirty="0" smtClean="0">
              <a:solidFill>
                <a:srgbClr val="434343"/>
              </a:solidFill>
              <a:latin typeface="Arial" panose="020B0604020202020204" pitchFamily="34" charset="0"/>
              <a:ea typeface="Anaheim"/>
              <a:cs typeface="Arial" panose="020B0604020202020204" pitchFamily="34" charset="0"/>
              <a:sym typeface="Anaheim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Anaheim"/>
                <a:cs typeface="Arial" panose="020B0604020202020204" pitchFamily="34" charset="0"/>
                <a:sym typeface="Anaheim"/>
              </a:rPr>
              <a:t>Фудшеринг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Anaheim"/>
              <a:cs typeface="Arial" panose="020B0604020202020204" pitchFamily="34" charset="0"/>
              <a:sym typeface="Anaheim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 smtClean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Anaheim"/>
              <a:cs typeface="Arial" panose="020B0604020202020204" pitchFamily="34" charset="0"/>
              <a:sym typeface="Anaheim"/>
            </a:endParaRPr>
          </a:p>
        </p:txBody>
      </p:sp>
      <p:sp>
        <p:nvSpPr>
          <p:cNvPr id="157" name="Номер слайда 1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1A6E-AF78-4C80-9EE2-D423068DFE52}" type="slidenum">
              <a:rPr lang="ru-RU" sz="3600" smtClean="0">
                <a:solidFill>
                  <a:srgbClr val="60AEFE"/>
                </a:solidFill>
                <a:latin typeface="Arial Black" panose="020B0A04020102020204" pitchFamily="34" charset="0"/>
              </a:rPr>
              <a:t>4</a:t>
            </a:fld>
            <a:endParaRPr lang="ru-RU" sz="3600" dirty="0">
              <a:solidFill>
                <a:srgbClr val="60AEFE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7" y="5095512"/>
            <a:ext cx="1568159" cy="156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2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7;p15"/>
          <p:cNvGrpSpPr/>
          <p:nvPr/>
        </p:nvGrpSpPr>
        <p:grpSpPr>
          <a:xfrm>
            <a:off x="3009107" y="1346700"/>
            <a:ext cx="6608825" cy="4651764"/>
            <a:chOff x="4354079" y="1172964"/>
            <a:chExt cx="3974549" cy="2797572"/>
          </a:xfrm>
        </p:grpSpPr>
        <p:sp>
          <p:nvSpPr>
            <p:cNvPr id="3" name="Google Shape;58;p15"/>
            <p:cNvSpPr/>
            <p:nvPr/>
          </p:nvSpPr>
          <p:spPr>
            <a:xfrm>
              <a:off x="4354079" y="3145666"/>
              <a:ext cx="2315949" cy="824870"/>
            </a:xfrm>
            <a:custGeom>
              <a:avLst/>
              <a:gdLst/>
              <a:ahLst/>
              <a:cxnLst/>
              <a:rect l="l" t="t" r="r" b="b"/>
              <a:pathLst>
                <a:path w="102193" h="36398" extrusionOk="0">
                  <a:moveTo>
                    <a:pt x="18194" y="0"/>
                  </a:moveTo>
                  <a:cubicBezTo>
                    <a:pt x="8145" y="0"/>
                    <a:pt x="1" y="8144"/>
                    <a:pt x="1" y="18193"/>
                  </a:cubicBezTo>
                  <a:cubicBezTo>
                    <a:pt x="1" y="28242"/>
                    <a:pt x="8145" y="36397"/>
                    <a:pt x="18194" y="36397"/>
                  </a:cubicBezTo>
                  <a:lnTo>
                    <a:pt x="102192" y="36397"/>
                  </a:lnTo>
                  <a:cubicBezTo>
                    <a:pt x="92143" y="36397"/>
                    <a:pt x="83999" y="28242"/>
                    <a:pt x="83999" y="18193"/>
                  </a:cubicBezTo>
                  <a:cubicBezTo>
                    <a:pt x="83999" y="8144"/>
                    <a:pt x="92143" y="0"/>
                    <a:pt x="102192" y="0"/>
                  </a:cubicBezTo>
                  <a:close/>
                </a:path>
              </a:pathLst>
            </a:custGeom>
            <a:solidFill>
              <a:srgbClr val="98CBFE"/>
            </a:solidFill>
            <a:ln>
              <a:solidFill>
                <a:srgbClr val="98CBFE"/>
              </a:solidFill>
            </a:ln>
          </p:spPr>
          <p:txBody>
            <a:bodyPr spcFirstLastPara="1" wrap="square" lIns="457200" tIns="91425" rIns="7315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" name="Google Shape;59;p15"/>
            <p:cNvSpPr/>
            <p:nvPr/>
          </p:nvSpPr>
          <p:spPr>
            <a:xfrm>
              <a:off x="6253922" y="3145666"/>
              <a:ext cx="824892" cy="824870"/>
            </a:xfrm>
            <a:custGeom>
              <a:avLst/>
              <a:gdLst/>
              <a:ahLst/>
              <a:cxnLst/>
              <a:rect l="l" t="t" r="r" b="b"/>
              <a:pathLst>
                <a:path w="36399" h="36398" extrusionOk="0">
                  <a:moveTo>
                    <a:pt x="18194" y="0"/>
                  </a:moveTo>
                  <a:cubicBezTo>
                    <a:pt x="8145" y="0"/>
                    <a:pt x="1" y="8144"/>
                    <a:pt x="1" y="18193"/>
                  </a:cubicBezTo>
                  <a:cubicBezTo>
                    <a:pt x="1" y="28242"/>
                    <a:pt x="8145" y="36397"/>
                    <a:pt x="18194" y="36397"/>
                  </a:cubicBezTo>
                  <a:cubicBezTo>
                    <a:pt x="28254" y="36397"/>
                    <a:pt x="36398" y="28242"/>
                    <a:pt x="36398" y="18193"/>
                  </a:cubicBezTo>
                  <a:cubicBezTo>
                    <a:pt x="36398" y="8144"/>
                    <a:pt x="28254" y="0"/>
                    <a:pt x="18194" y="0"/>
                  </a:cubicBezTo>
                  <a:close/>
                </a:path>
              </a:pathLst>
            </a:custGeom>
            <a:solidFill>
              <a:srgbClr val="98CBFE"/>
            </a:solidFill>
            <a:ln>
              <a:solidFill>
                <a:srgbClr val="98CBFE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60;p15"/>
            <p:cNvSpPr/>
            <p:nvPr/>
          </p:nvSpPr>
          <p:spPr>
            <a:xfrm>
              <a:off x="6012702" y="2475944"/>
              <a:ext cx="2315926" cy="824892"/>
            </a:xfrm>
            <a:custGeom>
              <a:avLst/>
              <a:gdLst/>
              <a:ahLst/>
              <a:cxnLst/>
              <a:rect l="l" t="t" r="r" b="b"/>
              <a:pathLst>
                <a:path w="102192" h="36399" extrusionOk="0">
                  <a:moveTo>
                    <a:pt x="1" y="1"/>
                  </a:moveTo>
                  <a:cubicBezTo>
                    <a:pt x="10049" y="1"/>
                    <a:pt x="18193" y="8145"/>
                    <a:pt x="18193" y="18194"/>
                  </a:cubicBezTo>
                  <a:cubicBezTo>
                    <a:pt x="18193" y="28242"/>
                    <a:pt x="10049" y="36398"/>
                    <a:pt x="1" y="36398"/>
                  </a:cubicBezTo>
                  <a:lnTo>
                    <a:pt x="83999" y="36398"/>
                  </a:lnTo>
                  <a:cubicBezTo>
                    <a:pt x="94048" y="36398"/>
                    <a:pt x="102192" y="28242"/>
                    <a:pt x="102192" y="18194"/>
                  </a:cubicBezTo>
                  <a:cubicBezTo>
                    <a:pt x="102192" y="8145"/>
                    <a:pt x="94048" y="1"/>
                    <a:pt x="83999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solidFill>
                <a:srgbClr val="5EB2FC"/>
              </a:solidFill>
            </a:ln>
          </p:spPr>
          <p:txBody>
            <a:bodyPr spcFirstLastPara="1" wrap="square" lIns="731500" tIns="91425" rIns="4572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" name="Google Shape;61;p15"/>
            <p:cNvSpPr/>
            <p:nvPr/>
          </p:nvSpPr>
          <p:spPr>
            <a:xfrm>
              <a:off x="5603644" y="2475944"/>
              <a:ext cx="824892" cy="824892"/>
            </a:xfrm>
            <a:custGeom>
              <a:avLst/>
              <a:gdLst/>
              <a:ahLst/>
              <a:cxnLst/>
              <a:rect l="l" t="t" r="r" b="b"/>
              <a:pathLst>
                <a:path w="36399" h="36399" extrusionOk="0">
                  <a:moveTo>
                    <a:pt x="18193" y="1"/>
                  </a:moveTo>
                  <a:cubicBezTo>
                    <a:pt x="8145" y="1"/>
                    <a:pt x="1" y="8145"/>
                    <a:pt x="1" y="18194"/>
                  </a:cubicBezTo>
                  <a:cubicBezTo>
                    <a:pt x="1" y="28242"/>
                    <a:pt x="8145" y="36398"/>
                    <a:pt x="18193" y="36398"/>
                  </a:cubicBezTo>
                  <a:cubicBezTo>
                    <a:pt x="28242" y="36398"/>
                    <a:pt x="36398" y="28242"/>
                    <a:pt x="36398" y="18194"/>
                  </a:cubicBezTo>
                  <a:cubicBezTo>
                    <a:pt x="36398" y="8145"/>
                    <a:pt x="28242" y="1"/>
                    <a:pt x="18193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solidFill>
                <a:srgbClr val="5EB2FC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2;p15"/>
            <p:cNvSpPr/>
            <p:nvPr/>
          </p:nvSpPr>
          <p:spPr>
            <a:xfrm>
              <a:off x="6012702" y="1172964"/>
              <a:ext cx="2315926" cy="824870"/>
            </a:xfrm>
            <a:custGeom>
              <a:avLst/>
              <a:gdLst/>
              <a:ahLst/>
              <a:cxnLst/>
              <a:rect l="l" t="t" r="r" b="b"/>
              <a:pathLst>
                <a:path w="102192" h="36398" extrusionOk="0">
                  <a:moveTo>
                    <a:pt x="1" y="1"/>
                  </a:moveTo>
                  <a:cubicBezTo>
                    <a:pt x="10049" y="1"/>
                    <a:pt x="18193" y="8145"/>
                    <a:pt x="18193" y="18193"/>
                  </a:cubicBezTo>
                  <a:cubicBezTo>
                    <a:pt x="18193" y="28242"/>
                    <a:pt x="10049" y="36398"/>
                    <a:pt x="1" y="36398"/>
                  </a:cubicBezTo>
                  <a:lnTo>
                    <a:pt x="83999" y="36398"/>
                  </a:lnTo>
                  <a:cubicBezTo>
                    <a:pt x="94048" y="36398"/>
                    <a:pt x="102192" y="28242"/>
                    <a:pt x="102192" y="18193"/>
                  </a:cubicBezTo>
                  <a:cubicBezTo>
                    <a:pt x="102192" y="8145"/>
                    <a:pt x="94048" y="1"/>
                    <a:pt x="83999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731500" tIns="91425" rIns="4572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" name="Google Shape;63;p15"/>
            <p:cNvSpPr/>
            <p:nvPr/>
          </p:nvSpPr>
          <p:spPr>
            <a:xfrm>
              <a:off x="5603644" y="1172964"/>
              <a:ext cx="824892" cy="824870"/>
            </a:xfrm>
            <a:custGeom>
              <a:avLst/>
              <a:gdLst/>
              <a:ahLst/>
              <a:cxnLst/>
              <a:rect l="l" t="t" r="r" b="b"/>
              <a:pathLst>
                <a:path w="36399" h="36398" extrusionOk="0">
                  <a:moveTo>
                    <a:pt x="18193" y="1"/>
                  </a:moveTo>
                  <a:cubicBezTo>
                    <a:pt x="8145" y="1"/>
                    <a:pt x="1" y="8145"/>
                    <a:pt x="1" y="18193"/>
                  </a:cubicBezTo>
                  <a:cubicBezTo>
                    <a:pt x="1" y="28242"/>
                    <a:pt x="8145" y="36398"/>
                    <a:pt x="18193" y="36398"/>
                  </a:cubicBezTo>
                  <a:cubicBezTo>
                    <a:pt x="28242" y="36398"/>
                    <a:pt x="36398" y="28242"/>
                    <a:pt x="36398" y="18193"/>
                  </a:cubicBezTo>
                  <a:cubicBezTo>
                    <a:pt x="36398" y="8145"/>
                    <a:pt x="28242" y="1"/>
                    <a:pt x="18193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4;p15"/>
            <p:cNvSpPr/>
            <p:nvPr/>
          </p:nvSpPr>
          <p:spPr>
            <a:xfrm>
              <a:off x="4354079" y="1822426"/>
              <a:ext cx="2315949" cy="824892"/>
            </a:xfrm>
            <a:custGeom>
              <a:avLst/>
              <a:gdLst/>
              <a:ahLst/>
              <a:cxnLst/>
              <a:rect l="l" t="t" r="r" b="b"/>
              <a:pathLst>
                <a:path w="102193" h="36399" extrusionOk="0">
                  <a:moveTo>
                    <a:pt x="18194" y="1"/>
                  </a:moveTo>
                  <a:cubicBezTo>
                    <a:pt x="8145" y="1"/>
                    <a:pt x="1" y="8145"/>
                    <a:pt x="1" y="18194"/>
                  </a:cubicBezTo>
                  <a:cubicBezTo>
                    <a:pt x="1" y="28243"/>
                    <a:pt x="8145" y="36398"/>
                    <a:pt x="18194" y="36398"/>
                  </a:cubicBezTo>
                  <a:lnTo>
                    <a:pt x="102192" y="36398"/>
                  </a:lnTo>
                  <a:cubicBezTo>
                    <a:pt x="92143" y="36398"/>
                    <a:pt x="83999" y="28243"/>
                    <a:pt x="83999" y="18194"/>
                  </a:cubicBezTo>
                  <a:cubicBezTo>
                    <a:pt x="83999" y="8145"/>
                    <a:pt x="92143" y="1"/>
                    <a:pt x="102192" y="1"/>
                  </a:cubicBezTo>
                  <a:close/>
                </a:path>
              </a:pathLst>
            </a:custGeom>
            <a:solidFill>
              <a:srgbClr val="98CBFE"/>
            </a:solidFill>
            <a:ln>
              <a:solidFill>
                <a:srgbClr val="98CBFE"/>
              </a:solidFill>
            </a:ln>
          </p:spPr>
          <p:txBody>
            <a:bodyPr spcFirstLastPara="1" wrap="square" lIns="457200" tIns="91425" rIns="7315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" name="Google Shape;65;p15"/>
            <p:cNvSpPr/>
            <p:nvPr/>
          </p:nvSpPr>
          <p:spPr>
            <a:xfrm>
              <a:off x="6253922" y="1822426"/>
              <a:ext cx="824892" cy="824892"/>
            </a:xfrm>
            <a:custGeom>
              <a:avLst/>
              <a:gdLst/>
              <a:ahLst/>
              <a:cxnLst/>
              <a:rect l="l" t="t" r="r" b="b"/>
              <a:pathLst>
                <a:path w="36399" h="36399" extrusionOk="0">
                  <a:moveTo>
                    <a:pt x="18194" y="1"/>
                  </a:moveTo>
                  <a:cubicBezTo>
                    <a:pt x="8145" y="1"/>
                    <a:pt x="1" y="8145"/>
                    <a:pt x="1" y="18194"/>
                  </a:cubicBezTo>
                  <a:cubicBezTo>
                    <a:pt x="1" y="28243"/>
                    <a:pt x="8145" y="36398"/>
                    <a:pt x="18194" y="36398"/>
                  </a:cubicBezTo>
                  <a:cubicBezTo>
                    <a:pt x="28254" y="36398"/>
                    <a:pt x="36398" y="28243"/>
                    <a:pt x="36398" y="18194"/>
                  </a:cubicBezTo>
                  <a:cubicBezTo>
                    <a:pt x="36398" y="8145"/>
                    <a:pt x="28254" y="1"/>
                    <a:pt x="18194" y="1"/>
                  </a:cubicBezTo>
                  <a:close/>
                </a:path>
              </a:pathLst>
            </a:custGeom>
            <a:solidFill>
              <a:srgbClr val="98CBFE"/>
            </a:solidFill>
            <a:ln>
              <a:solidFill>
                <a:srgbClr val="98CBFE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6;p15"/>
            <p:cNvSpPr/>
            <p:nvPr/>
          </p:nvSpPr>
          <p:spPr>
            <a:xfrm>
              <a:off x="5738737" y="1314595"/>
              <a:ext cx="1216795" cy="2513996"/>
            </a:xfrm>
            <a:custGeom>
              <a:avLst/>
              <a:gdLst/>
              <a:ahLst/>
              <a:cxnLst/>
              <a:rect l="l" t="t" r="r" b="b"/>
              <a:pathLst>
                <a:path w="53692" h="110932" extrusionOk="0">
                  <a:moveTo>
                    <a:pt x="12240" y="0"/>
                  </a:moveTo>
                  <a:cubicBezTo>
                    <a:pt x="5644" y="0"/>
                    <a:pt x="298" y="5346"/>
                    <a:pt x="286" y="11930"/>
                  </a:cubicBezTo>
                  <a:cubicBezTo>
                    <a:pt x="286" y="18312"/>
                    <a:pt x="5501" y="23694"/>
                    <a:pt x="11883" y="23884"/>
                  </a:cubicBezTo>
                  <a:lnTo>
                    <a:pt x="12038" y="23884"/>
                  </a:lnTo>
                  <a:cubicBezTo>
                    <a:pt x="16646" y="23956"/>
                    <a:pt x="21063" y="25670"/>
                    <a:pt x="24325" y="28933"/>
                  </a:cubicBezTo>
                  <a:lnTo>
                    <a:pt x="24480" y="29087"/>
                  </a:lnTo>
                  <a:cubicBezTo>
                    <a:pt x="27492" y="32100"/>
                    <a:pt x="29028" y="36219"/>
                    <a:pt x="28992" y="40482"/>
                  </a:cubicBezTo>
                  <a:cubicBezTo>
                    <a:pt x="28992" y="40517"/>
                    <a:pt x="28992" y="40565"/>
                    <a:pt x="28992" y="40601"/>
                  </a:cubicBezTo>
                  <a:cubicBezTo>
                    <a:pt x="28992" y="40624"/>
                    <a:pt x="28992" y="40648"/>
                    <a:pt x="28992" y="40660"/>
                  </a:cubicBezTo>
                  <a:cubicBezTo>
                    <a:pt x="29004" y="45077"/>
                    <a:pt x="27445" y="49340"/>
                    <a:pt x="24325" y="52447"/>
                  </a:cubicBezTo>
                  <a:lnTo>
                    <a:pt x="23932" y="52840"/>
                  </a:lnTo>
                  <a:cubicBezTo>
                    <a:pt x="21027" y="55757"/>
                    <a:pt x="17094" y="57513"/>
                    <a:pt x="12988" y="57513"/>
                  </a:cubicBezTo>
                  <a:cubicBezTo>
                    <a:pt x="12854" y="57513"/>
                    <a:pt x="12720" y="57511"/>
                    <a:pt x="12586" y="57508"/>
                  </a:cubicBezTo>
                  <a:cubicBezTo>
                    <a:pt x="12467" y="57502"/>
                    <a:pt x="12348" y="57499"/>
                    <a:pt x="12228" y="57499"/>
                  </a:cubicBezTo>
                  <a:cubicBezTo>
                    <a:pt x="12109" y="57499"/>
                    <a:pt x="11990" y="57502"/>
                    <a:pt x="11871" y="57508"/>
                  </a:cubicBezTo>
                  <a:cubicBezTo>
                    <a:pt x="5704" y="57686"/>
                    <a:pt x="572" y="62734"/>
                    <a:pt x="298" y="68902"/>
                  </a:cubicBezTo>
                  <a:cubicBezTo>
                    <a:pt x="1" y="75736"/>
                    <a:pt x="5454" y="81379"/>
                    <a:pt x="12228" y="81379"/>
                  </a:cubicBezTo>
                  <a:lnTo>
                    <a:pt x="12288" y="81379"/>
                  </a:lnTo>
                  <a:cubicBezTo>
                    <a:pt x="12321" y="81379"/>
                    <a:pt x="12353" y="81379"/>
                    <a:pt x="12386" y="81379"/>
                  </a:cubicBezTo>
                  <a:cubicBezTo>
                    <a:pt x="16114" y="81379"/>
                    <a:pt x="19729" y="82724"/>
                    <a:pt x="22373" y="85368"/>
                  </a:cubicBezTo>
                  <a:lnTo>
                    <a:pt x="23861" y="86856"/>
                  </a:lnTo>
                  <a:cubicBezTo>
                    <a:pt x="27159" y="90154"/>
                    <a:pt x="28861" y="94643"/>
                    <a:pt x="28992" y="99310"/>
                  </a:cubicBezTo>
                  <a:cubicBezTo>
                    <a:pt x="29004" y="99834"/>
                    <a:pt x="29052" y="100370"/>
                    <a:pt x="29135" y="100906"/>
                  </a:cubicBezTo>
                  <a:cubicBezTo>
                    <a:pt x="29945" y="106085"/>
                    <a:pt x="34184" y="110181"/>
                    <a:pt x="39387" y="110835"/>
                  </a:cubicBezTo>
                  <a:cubicBezTo>
                    <a:pt x="39906" y="110900"/>
                    <a:pt x="40420" y="110932"/>
                    <a:pt x="40927" y="110932"/>
                  </a:cubicBezTo>
                  <a:cubicBezTo>
                    <a:pt x="48036" y="110932"/>
                    <a:pt x="53692" y="104720"/>
                    <a:pt x="52769" y="97429"/>
                  </a:cubicBezTo>
                  <a:cubicBezTo>
                    <a:pt x="52102" y="92214"/>
                    <a:pt x="47959" y="87964"/>
                    <a:pt x="42768" y="87190"/>
                  </a:cubicBezTo>
                  <a:cubicBezTo>
                    <a:pt x="42232" y="87106"/>
                    <a:pt x="41708" y="87071"/>
                    <a:pt x="41184" y="87059"/>
                  </a:cubicBezTo>
                  <a:cubicBezTo>
                    <a:pt x="36470" y="86952"/>
                    <a:pt x="31921" y="85261"/>
                    <a:pt x="28588" y="81915"/>
                  </a:cubicBezTo>
                  <a:lnTo>
                    <a:pt x="28052" y="81391"/>
                  </a:lnTo>
                  <a:cubicBezTo>
                    <a:pt x="25182" y="78510"/>
                    <a:pt x="23789" y="74498"/>
                    <a:pt x="24135" y="70450"/>
                  </a:cubicBezTo>
                  <a:cubicBezTo>
                    <a:pt x="24159" y="70116"/>
                    <a:pt x="24170" y="69783"/>
                    <a:pt x="24170" y="69438"/>
                  </a:cubicBezTo>
                  <a:cubicBezTo>
                    <a:pt x="24170" y="69414"/>
                    <a:pt x="24170" y="69402"/>
                    <a:pt x="24170" y="69378"/>
                  </a:cubicBezTo>
                  <a:cubicBezTo>
                    <a:pt x="24147" y="64985"/>
                    <a:pt x="25718" y="60722"/>
                    <a:pt x="28826" y="57615"/>
                  </a:cubicBezTo>
                  <a:lnTo>
                    <a:pt x="29231" y="57210"/>
                  </a:lnTo>
                  <a:cubicBezTo>
                    <a:pt x="32148" y="54293"/>
                    <a:pt x="36081" y="52537"/>
                    <a:pt x="40186" y="52537"/>
                  </a:cubicBezTo>
                  <a:cubicBezTo>
                    <a:pt x="40320" y="52537"/>
                    <a:pt x="40455" y="52539"/>
                    <a:pt x="40589" y="52543"/>
                  </a:cubicBezTo>
                  <a:lnTo>
                    <a:pt x="41292" y="52543"/>
                  </a:lnTo>
                  <a:cubicBezTo>
                    <a:pt x="47459" y="52352"/>
                    <a:pt x="52591" y="47304"/>
                    <a:pt x="52853" y="41136"/>
                  </a:cubicBezTo>
                  <a:cubicBezTo>
                    <a:pt x="53150" y="34302"/>
                    <a:pt x="47697" y="28659"/>
                    <a:pt x="40923" y="28659"/>
                  </a:cubicBezTo>
                  <a:cubicBezTo>
                    <a:pt x="40827" y="28659"/>
                    <a:pt x="40720" y="28659"/>
                    <a:pt x="40625" y="28671"/>
                  </a:cubicBezTo>
                  <a:cubicBezTo>
                    <a:pt x="40491" y="28674"/>
                    <a:pt x="40358" y="28676"/>
                    <a:pt x="40225" y="28676"/>
                  </a:cubicBezTo>
                  <a:cubicBezTo>
                    <a:pt x="36105" y="28676"/>
                    <a:pt x="32137" y="27076"/>
                    <a:pt x="29219" y="24158"/>
                  </a:cubicBezTo>
                  <a:cubicBezTo>
                    <a:pt x="25933" y="20884"/>
                    <a:pt x="24230" y="16431"/>
                    <a:pt x="24170" y="11800"/>
                  </a:cubicBezTo>
                  <a:cubicBezTo>
                    <a:pt x="24170" y="11740"/>
                    <a:pt x="24170" y="11692"/>
                    <a:pt x="24170" y="11645"/>
                  </a:cubicBezTo>
                  <a:cubicBezTo>
                    <a:pt x="24016" y="5251"/>
                    <a:pt x="18634" y="12"/>
                    <a:pt x="122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cxnSp>
          <p:nvCxnSpPr>
            <p:cNvPr id="20" name="Google Shape;75;p15"/>
            <p:cNvCxnSpPr/>
            <p:nvPr/>
          </p:nvCxnSpPr>
          <p:spPr>
            <a:xfrm>
              <a:off x="6513277" y="1418092"/>
              <a:ext cx="15297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76;p15"/>
            <p:cNvCxnSpPr/>
            <p:nvPr/>
          </p:nvCxnSpPr>
          <p:spPr>
            <a:xfrm>
              <a:off x="6513277" y="1556239"/>
              <a:ext cx="15297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77;p15"/>
            <p:cNvCxnSpPr/>
            <p:nvPr/>
          </p:nvCxnSpPr>
          <p:spPr>
            <a:xfrm>
              <a:off x="6513277" y="1694386"/>
              <a:ext cx="15297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78;p15"/>
            <p:cNvCxnSpPr/>
            <p:nvPr/>
          </p:nvCxnSpPr>
          <p:spPr>
            <a:xfrm>
              <a:off x="4640857" y="2098686"/>
              <a:ext cx="15297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79;p15"/>
            <p:cNvCxnSpPr/>
            <p:nvPr/>
          </p:nvCxnSpPr>
          <p:spPr>
            <a:xfrm>
              <a:off x="4640857" y="2236833"/>
              <a:ext cx="15297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80;p15"/>
            <p:cNvCxnSpPr/>
            <p:nvPr/>
          </p:nvCxnSpPr>
          <p:spPr>
            <a:xfrm>
              <a:off x="4640857" y="2374980"/>
              <a:ext cx="15297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81;p15"/>
            <p:cNvCxnSpPr/>
            <p:nvPr/>
          </p:nvCxnSpPr>
          <p:spPr>
            <a:xfrm>
              <a:off x="4640857" y="3431209"/>
              <a:ext cx="15297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82;p15"/>
            <p:cNvCxnSpPr/>
            <p:nvPr/>
          </p:nvCxnSpPr>
          <p:spPr>
            <a:xfrm>
              <a:off x="4640857" y="3569356"/>
              <a:ext cx="15297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83;p15"/>
            <p:cNvCxnSpPr/>
            <p:nvPr/>
          </p:nvCxnSpPr>
          <p:spPr>
            <a:xfrm>
              <a:off x="4640857" y="3707503"/>
              <a:ext cx="15297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84;p15"/>
            <p:cNvCxnSpPr/>
            <p:nvPr/>
          </p:nvCxnSpPr>
          <p:spPr>
            <a:xfrm>
              <a:off x="6513277" y="2766019"/>
              <a:ext cx="15297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85;p15"/>
            <p:cNvCxnSpPr/>
            <p:nvPr/>
          </p:nvCxnSpPr>
          <p:spPr>
            <a:xfrm>
              <a:off x="6513277" y="2904166"/>
              <a:ext cx="15297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86;p15"/>
            <p:cNvCxnSpPr/>
            <p:nvPr/>
          </p:nvCxnSpPr>
          <p:spPr>
            <a:xfrm>
              <a:off x="6513277" y="3042314"/>
              <a:ext cx="15297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" name="TextBox 31"/>
          <p:cNvSpPr txBox="1"/>
          <p:nvPr/>
        </p:nvSpPr>
        <p:spPr>
          <a:xfrm>
            <a:off x="5477256" y="1664208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60AEFE"/>
                </a:solidFill>
                <a:latin typeface="Arial Black" panose="020B0A04020102020204" pitchFamily="34" charset="0"/>
              </a:rPr>
              <a:t>S</a:t>
            </a:r>
            <a:endParaRPr lang="ru-RU" sz="4400" dirty="0">
              <a:solidFill>
                <a:srgbClr val="60AEFE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61760" y="2740152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60AEFE"/>
                </a:solidFill>
                <a:latin typeface="Arial Black" panose="020B0A04020102020204" pitchFamily="34" charset="0"/>
              </a:rPr>
              <a:t>W</a:t>
            </a:r>
            <a:endParaRPr lang="ru-RU" sz="4400" dirty="0">
              <a:solidFill>
                <a:srgbClr val="60AEFE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92496" y="3828288"/>
            <a:ext cx="6543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60AEFE"/>
                </a:solidFill>
                <a:latin typeface="Arial Black" panose="020B0A04020102020204" pitchFamily="34" charset="0"/>
              </a:rPr>
              <a:t>O</a:t>
            </a:r>
            <a:endParaRPr lang="ru-RU" sz="4400" dirty="0">
              <a:solidFill>
                <a:srgbClr val="60AEFE"/>
              </a:solidFill>
              <a:latin typeface="Arial Black" panose="020B0A040201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80632" y="4962144"/>
            <a:ext cx="591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60AEFE"/>
                </a:solidFill>
                <a:latin typeface="Arial Black" panose="020B0A04020102020204" pitchFamily="34" charset="0"/>
              </a:rPr>
              <a:t>T</a:t>
            </a:r>
            <a:endParaRPr lang="ru-RU" sz="4400" dirty="0">
              <a:solidFill>
                <a:srgbClr val="60AEFE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977438" y="1444272"/>
            <a:ext cx="2351926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tabLst>
                <a:tab pos="457200" algn="l"/>
              </a:tabLst>
            </a:pPr>
            <a:r>
              <a:rPr lang="ru-RU" sz="16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Сильные стороны </a:t>
            </a:r>
            <a:endParaRPr lang="ru-RU" sz="1400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383445" y="2575080"/>
            <a:ext cx="1285929" cy="3440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tabLst>
                <a:tab pos="457200" algn="l"/>
              </a:tabLst>
            </a:pPr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Слабости</a:t>
            </a:r>
            <a:endParaRPr lang="ru-RU" sz="1400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440201" y="3690648"/>
            <a:ext cx="1786066" cy="3440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tabLst>
                <a:tab pos="457200" algn="l"/>
              </a:tabLst>
            </a:pPr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Возможности</a:t>
            </a:r>
            <a:endParaRPr lang="ru-RU" sz="1400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398265" y="4781832"/>
            <a:ext cx="1024640" cy="355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07000"/>
              </a:lnSpc>
              <a:tabLst>
                <a:tab pos="457200" algn="l"/>
              </a:tabLst>
            </a:pPr>
            <a:r>
              <a:rPr lang="ru-RU" sz="1600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Угрозы</a:t>
            </a:r>
            <a:endParaRPr lang="ru-RU" sz="1400" dirty="0">
              <a:solidFill>
                <a:schemeClr val="bg1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007352" y="1700201"/>
            <a:ext cx="2328672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107000"/>
              </a:lnSpc>
              <a:buAutoNum type="arabicPeriod"/>
              <a:tabLst>
                <a:tab pos="457200" algn="l"/>
              </a:tabLs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Экологическая польза;</a:t>
            </a:r>
          </a:p>
          <a:p>
            <a:pPr marL="228600" lvl="0" indent="-228600" algn="just">
              <a:lnSpc>
                <a:spcPct val="107000"/>
              </a:lnSpc>
              <a:buAutoNum type="arabicPeriod"/>
              <a:tabLst>
                <a:tab pos="457200" algn="l"/>
              </a:tabLs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Сокращение затрат;</a:t>
            </a:r>
          </a:p>
          <a:p>
            <a:pPr marL="228600" lvl="0" indent="-228600" algn="just">
              <a:lnSpc>
                <a:spcPct val="107000"/>
              </a:lnSpc>
              <a:buAutoNum type="arabicPeriod"/>
              <a:tabLst>
                <a:tab pos="457200" algn="l"/>
              </a:tabLs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Получение прибыли.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395472" y="2834023"/>
            <a:ext cx="6096000" cy="7838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  <a:tabLst>
                <a:tab pos="457200" algn="l"/>
              </a:tabLs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Незаинтересованность;</a:t>
            </a:r>
          </a:p>
          <a:p>
            <a:pPr lvl="0" algn="just">
              <a:lnSpc>
                <a:spcPct val="107000"/>
              </a:lnSpc>
              <a:tabLst>
                <a:tab pos="457200" algn="l"/>
              </a:tabLs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Организационные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сложности; </a:t>
            </a:r>
          </a:p>
          <a:p>
            <a:pPr lvl="0" algn="just">
              <a:lnSpc>
                <a:spcPct val="107000"/>
              </a:lnSpc>
              <a:tabLst>
                <a:tab pos="457200" algn="l"/>
              </a:tabLs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Безопасность.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226808" y="3931405"/>
            <a:ext cx="6096000" cy="7838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tabLst>
                <a:tab pos="457200" algn="l"/>
              </a:tabLs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Создание большой</a:t>
            </a:r>
          </a:p>
          <a:p>
            <a:pPr lvl="0">
              <a:lnSpc>
                <a:spcPct val="107000"/>
              </a:lnSpc>
              <a:tabLst>
                <a:tab pos="457200" algn="l"/>
              </a:tabLst>
            </a:pP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сети контактов;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tabLst>
                <a:tab pos="457200" algn="l"/>
              </a:tabLs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Развитие. 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368040" y="5065227"/>
            <a:ext cx="6096000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tabLst>
                <a:tab pos="457200" algn="l"/>
              </a:tabLs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Конкуренция;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tabLst>
                <a:tab pos="457200" algn="l"/>
              </a:tabLs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Технические проблемы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30567" y="301107"/>
            <a:ext cx="2930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60AEFE"/>
                </a:solidFill>
                <a:latin typeface="Arial Black" panose="020B0A04020102020204" pitchFamily="34" charset="0"/>
              </a:rPr>
              <a:t>SWOT</a:t>
            </a:r>
            <a:r>
              <a:rPr lang="ru-RU" sz="2800" dirty="0" smtClean="0">
                <a:solidFill>
                  <a:srgbClr val="60AEFE"/>
                </a:solidFill>
                <a:latin typeface="Arial Black" panose="020B0A04020102020204" pitchFamily="34" charset="0"/>
              </a:rPr>
              <a:t>-анализ</a:t>
            </a:r>
            <a:endParaRPr lang="ru-RU" sz="2800" dirty="0">
              <a:solidFill>
                <a:srgbClr val="60AEFE"/>
              </a:solidFill>
              <a:latin typeface="Arial Black" panose="020B0A04020102020204" pitchFamily="34" charset="0"/>
            </a:endParaRPr>
          </a:p>
        </p:txBody>
      </p:sp>
      <p:sp>
        <p:nvSpPr>
          <p:cNvPr id="45" name="Номер слайда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1A6E-AF78-4C80-9EE2-D423068DFE52}" type="slidenum">
              <a:rPr lang="ru-RU" sz="3600" smtClean="0">
                <a:solidFill>
                  <a:srgbClr val="60AEFE"/>
                </a:solidFill>
                <a:latin typeface="Arial Black" panose="020B0A04020102020204" pitchFamily="34" charset="0"/>
              </a:rPr>
              <a:t>5</a:t>
            </a:fld>
            <a:endParaRPr lang="ru-RU" sz="3600">
              <a:solidFill>
                <a:srgbClr val="60AEFE"/>
              </a:solidFill>
              <a:latin typeface="Arial Black" panose="020B0A04020102020204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74" y="201104"/>
            <a:ext cx="1246446" cy="124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9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311626"/>
              </p:ext>
            </p:extLst>
          </p:nvPr>
        </p:nvGraphicFramePr>
        <p:xfrm>
          <a:off x="696469" y="1271620"/>
          <a:ext cx="10817351" cy="4794880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110394">
                  <a:extLst>
                    <a:ext uri="{9D8B030D-6E8A-4147-A177-3AD203B41FA5}">
                      <a16:colId xmlns:a16="http://schemas.microsoft.com/office/drawing/2014/main" xmlns="" val="72124711"/>
                    </a:ext>
                  </a:extLst>
                </a:gridCol>
                <a:gridCol w="2545590">
                  <a:extLst>
                    <a:ext uri="{9D8B030D-6E8A-4147-A177-3AD203B41FA5}">
                      <a16:colId xmlns:a16="http://schemas.microsoft.com/office/drawing/2014/main" xmlns="" val="560705049"/>
                    </a:ext>
                  </a:extLst>
                </a:gridCol>
                <a:gridCol w="4456187">
                  <a:extLst>
                    <a:ext uri="{9D8B030D-6E8A-4147-A177-3AD203B41FA5}">
                      <a16:colId xmlns:a16="http://schemas.microsoft.com/office/drawing/2014/main" xmlns="" val="1303555581"/>
                    </a:ext>
                  </a:extLst>
                </a:gridCol>
                <a:gridCol w="2705180">
                  <a:extLst>
                    <a:ext uri="{9D8B030D-6E8A-4147-A177-3AD203B41FA5}">
                      <a16:colId xmlns:a16="http://schemas.microsoft.com/office/drawing/2014/main" xmlns="" val="245302747"/>
                    </a:ext>
                  </a:extLst>
                </a:gridCol>
              </a:tblGrid>
              <a:tr h="3000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28" marR="48928" marT="0" marB="0">
                    <a:solidFill>
                      <a:srgbClr val="60AE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цифровой платформы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28" marR="48928" marT="0" marB="0">
                    <a:solidFill>
                      <a:srgbClr val="60AE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Характеристика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28" marR="48928" marT="0" marB="0">
                    <a:solidFill>
                      <a:srgbClr val="60AE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Примеры платформ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28" marR="48928" marT="0" marB="0">
                    <a:solidFill>
                      <a:srgbClr val="60AE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8512724"/>
                  </a:ext>
                </a:extLst>
              </a:tr>
              <a:tr h="450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28" marR="48928" marT="0" marB="0">
                    <a:lnB w="12700" cap="flat" cmpd="sng" algn="ctr">
                      <a:solidFill>
                        <a:srgbClr val="5EB2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Маркетплейс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агрегатор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28" marR="48928" marT="0" marB="0">
                    <a:lnB w="12700" cap="flat" cmpd="sng" algn="ctr">
                      <a:solidFill>
                        <a:srgbClr val="5EB2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Платформы, на которых продавцы и покупатели взаимодействуют друг с другом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28" marR="48928" marT="0" marB="0">
                    <a:lnB w="12700" cap="flat" cmpd="sng" algn="ctr">
                      <a:solidFill>
                        <a:srgbClr val="5EB2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Яндекс,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Wildberries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Ozon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СберМегамаркет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28" marR="48928" marT="0" marB="0">
                    <a:lnB w="12700" cap="flat" cmpd="sng" algn="ctr">
                      <a:solidFill>
                        <a:srgbClr val="5EB2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6422039"/>
                  </a:ext>
                </a:extLst>
              </a:tr>
              <a:tr h="450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28" marR="48928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rgbClr val="5EB2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B2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Классифайдоры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28" marR="4892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EB2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B2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Платформы для быстрого и удобного размещения объявлений о покупке или продаже товаров/услуг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28" marR="4892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EB2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B2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Юла, Циан, </a:t>
                      </a: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Домклик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Avito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28" marR="48928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rgbClr val="5EB2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EB2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3371410"/>
                  </a:ext>
                </a:extLst>
              </a:tr>
              <a:tr h="600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28" marR="48928" marT="0" marB="0">
                    <a:lnT w="12700" cap="flat" cmpd="sng" algn="ctr">
                      <a:solidFill>
                        <a:srgbClr val="5EB2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Шеринговые платформы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28" marR="48928" marT="0" marB="0">
                    <a:lnT w="12700" cap="flat" cmpd="sng" algn="ctr">
                      <a:solidFill>
                        <a:srgbClr val="5EB2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Платформы для совместного и коллективного использования и потребления, а также платформы для аренды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28" marR="48928" marT="0" marB="0">
                    <a:lnT w="12700" cap="flat" cmpd="sng" algn="ctr">
                      <a:solidFill>
                        <a:srgbClr val="5EB2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Делимобиль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BlaBlaCar, 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Яндекс.Драйв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28" marR="48928" marT="0" marB="0">
                    <a:lnT w="12700" cap="flat" cmpd="sng" algn="ctr">
                      <a:solidFill>
                        <a:srgbClr val="5EB2F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400501392"/>
                  </a:ext>
                </a:extLst>
              </a:tr>
              <a:tr h="600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28" marR="489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Платформы рынка труда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28" marR="489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Платформы-посредники между поставщиками услуг (исполнителями работ) и потребителями (клиентами)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28" marR="489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Hh.ru, Frilance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Профи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28" marR="48928" marT="0" marB="0"/>
                </a:tc>
                <a:extLst>
                  <a:ext uri="{0D108BD9-81ED-4DB2-BD59-A6C34878D82A}">
                    <a16:rowId xmlns:a16="http://schemas.microsoft.com/office/drawing/2014/main" xmlns="" val="605220716"/>
                  </a:ext>
                </a:extLst>
              </a:tr>
              <a:tr h="600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28" marR="489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Финтех-решения и краудфайтинг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28" marR="489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Финансовые платформы для инвестирования и управления финансами с использованием новейших технологй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28" marR="489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Ярау, Финуслуги, ВТБ</a:t>
                      </a:r>
                      <a:r>
                        <a:rPr lang="ru-RU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регистратор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28" marR="48928" marT="0" marB="0"/>
                </a:tc>
                <a:extLst>
                  <a:ext uri="{0D108BD9-81ED-4DB2-BD59-A6C34878D82A}">
                    <a16:rowId xmlns:a16="http://schemas.microsoft.com/office/drawing/2014/main" xmlns="" val="2070414402"/>
                  </a:ext>
                </a:extLst>
              </a:tr>
              <a:tr h="450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28" marR="489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Информационно справочные платформы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28" marR="489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Платформы для быстрого и доступного получения информации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28" marR="489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ГОСУСЛУГИ, Яндекс.Карты, 2ГИС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28" marR="48928" marT="0" marB="0"/>
                </a:tc>
                <a:extLst>
                  <a:ext uri="{0D108BD9-81ED-4DB2-BD59-A6C34878D82A}">
                    <a16:rowId xmlns:a16="http://schemas.microsoft.com/office/drawing/2014/main" xmlns="" val="488494526"/>
                  </a:ext>
                </a:extLst>
              </a:tr>
              <a:tr h="450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28" marR="489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Развлекательные ресурсы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28" marR="489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Платформы, представляющие доступ к огромному количеству развлекательного контента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28" marR="489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OKKO</a:t>
                      </a: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Кинопоиск, Яндекс.Музыка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28" marR="48928" marT="0" marB="0"/>
                </a:tc>
                <a:extLst>
                  <a:ext uri="{0D108BD9-81ED-4DB2-BD59-A6C34878D82A}">
                    <a16:rowId xmlns:a16="http://schemas.microsoft.com/office/drawing/2014/main" xmlns="" val="780860049"/>
                  </a:ext>
                </a:extLst>
              </a:tr>
              <a:tr h="450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28" marR="489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Социальные сети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28" marR="489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Платформы, созданные для общения и взаимодействия пользователей друг с другом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28" marR="489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ВКонтакте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ОК,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Telegram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928" marR="48928" marT="0" marB="0"/>
                </a:tc>
                <a:extLst>
                  <a:ext uri="{0D108BD9-81ED-4DB2-BD59-A6C34878D82A}">
                    <a16:rowId xmlns:a16="http://schemas.microsoft.com/office/drawing/2014/main" xmlns="" val="95356202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70309" y="331759"/>
            <a:ext cx="5051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60AEFE"/>
                </a:solidFill>
                <a:latin typeface="Arial Black" panose="020B0A04020102020204" pitchFamily="34" charset="0"/>
              </a:rPr>
              <a:t>Выбор типа платформы</a:t>
            </a:r>
            <a:endParaRPr lang="ru-RU" sz="2800" dirty="0">
              <a:solidFill>
                <a:srgbClr val="60AEFE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47103" y="1830686"/>
            <a:ext cx="566175" cy="923575"/>
            <a:chOff x="1408975" y="1766678"/>
            <a:chExt cx="566175" cy="923575"/>
          </a:xfrm>
        </p:grpSpPr>
        <p:sp>
          <p:nvSpPr>
            <p:cNvPr id="5" name="Google Shape;112;p16"/>
            <p:cNvSpPr/>
            <p:nvPr/>
          </p:nvSpPr>
          <p:spPr>
            <a:xfrm>
              <a:off x="1408975" y="1766678"/>
              <a:ext cx="566175" cy="923575"/>
            </a:xfrm>
            <a:custGeom>
              <a:avLst/>
              <a:gdLst/>
              <a:ahLst/>
              <a:cxnLst/>
              <a:rect l="l" t="t" r="r" b="b"/>
              <a:pathLst>
                <a:path w="22647" h="36943" extrusionOk="0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rgbClr val="60A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3;p16"/>
            <p:cNvSpPr/>
            <p:nvPr/>
          </p:nvSpPr>
          <p:spPr>
            <a:xfrm>
              <a:off x="1476250" y="2079078"/>
              <a:ext cx="171775" cy="298550"/>
            </a:xfrm>
            <a:custGeom>
              <a:avLst/>
              <a:gdLst/>
              <a:ahLst/>
              <a:cxnLst/>
              <a:rect l="l" t="t" r="r" b="b"/>
              <a:pathLst>
                <a:path w="6871" h="11942" extrusionOk="0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rgbClr val="60A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1402897" y="1820478"/>
            <a:ext cx="565850" cy="923350"/>
            <a:chOff x="5111825" y="1875342"/>
            <a:chExt cx="565850" cy="923350"/>
          </a:xfrm>
          <a:solidFill>
            <a:srgbClr val="60AEFE"/>
          </a:solidFill>
        </p:grpSpPr>
        <p:sp>
          <p:nvSpPr>
            <p:cNvPr id="11" name="Google Shape;94;p16"/>
            <p:cNvSpPr/>
            <p:nvPr/>
          </p:nvSpPr>
          <p:spPr>
            <a:xfrm>
              <a:off x="5111825" y="1875342"/>
              <a:ext cx="565850" cy="923350"/>
            </a:xfrm>
            <a:custGeom>
              <a:avLst/>
              <a:gdLst/>
              <a:ahLst/>
              <a:cxnLst/>
              <a:rect l="l" t="t" r="r" b="b"/>
              <a:pathLst>
                <a:path w="22634" h="36934" extrusionOk="0">
                  <a:moveTo>
                    <a:pt x="18766" y="1"/>
                  </a:moveTo>
                  <a:cubicBezTo>
                    <a:pt x="17967" y="1"/>
                    <a:pt x="17169" y="304"/>
                    <a:pt x="16562" y="912"/>
                  </a:cubicBezTo>
                  <a:lnTo>
                    <a:pt x="1215" y="16259"/>
                  </a:lnTo>
                  <a:cubicBezTo>
                    <a:pt x="0" y="17473"/>
                    <a:pt x="0" y="19462"/>
                    <a:pt x="1215" y="20676"/>
                  </a:cubicBezTo>
                  <a:lnTo>
                    <a:pt x="16562" y="36023"/>
                  </a:lnTo>
                  <a:cubicBezTo>
                    <a:pt x="17169" y="36630"/>
                    <a:pt x="17967" y="36934"/>
                    <a:pt x="18766" y="36934"/>
                  </a:cubicBezTo>
                  <a:cubicBezTo>
                    <a:pt x="19565" y="36934"/>
                    <a:pt x="20366" y="36630"/>
                    <a:pt x="20979" y="36023"/>
                  </a:cubicBezTo>
                  <a:lnTo>
                    <a:pt x="22634" y="34368"/>
                  </a:lnTo>
                  <a:lnTo>
                    <a:pt x="8942" y="20676"/>
                  </a:lnTo>
                  <a:cubicBezTo>
                    <a:pt x="7716" y="19462"/>
                    <a:pt x="7716" y="17473"/>
                    <a:pt x="8942" y="16259"/>
                  </a:cubicBezTo>
                  <a:lnTo>
                    <a:pt x="22634" y="2567"/>
                  </a:lnTo>
                  <a:lnTo>
                    <a:pt x="20979" y="912"/>
                  </a:lnTo>
                  <a:cubicBezTo>
                    <a:pt x="20366" y="304"/>
                    <a:pt x="19565" y="1"/>
                    <a:pt x="187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5;p16"/>
            <p:cNvSpPr/>
            <p:nvPr/>
          </p:nvSpPr>
          <p:spPr>
            <a:xfrm>
              <a:off x="5438650" y="2187742"/>
              <a:ext cx="171775" cy="298575"/>
            </a:xfrm>
            <a:custGeom>
              <a:avLst/>
              <a:gdLst/>
              <a:ahLst/>
              <a:cxnLst/>
              <a:rect l="l" t="t" r="r" b="b"/>
              <a:pathLst>
                <a:path w="6871" h="11943" extrusionOk="0">
                  <a:moveTo>
                    <a:pt x="5372" y="0"/>
                  </a:moveTo>
                  <a:cubicBezTo>
                    <a:pt x="5006" y="0"/>
                    <a:pt x="4635" y="137"/>
                    <a:pt x="4334" y="441"/>
                  </a:cubicBezTo>
                  <a:lnTo>
                    <a:pt x="1489" y="3286"/>
                  </a:lnTo>
                  <a:cubicBezTo>
                    <a:pt x="0" y="4763"/>
                    <a:pt x="0" y="7168"/>
                    <a:pt x="1489" y="8656"/>
                  </a:cubicBezTo>
                  <a:lnTo>
                    <a:pt x="4334" y="11502"/>
                  </a:lnTo>
                  <a:cubicBezTo>
                    <a:pt x="4635" y="11806"/>
                    <a:pt x="5006" y="11942"/>
                    <a:pt x="5372" y="11942"/>
                  </a:cubicBezTo>
                  <a:cubicBezTo>
                    <a:pt x="6135" y="11942"/>
                    <a:pt x="6870" y="11348"/>
                    <a:pt x="6870" y="10454"/>
                  </a:cubicBezTo>
                  <a:lnTo>
                    <a:pt x="6870" y="1489"/>
                  </a:lnTo>
                  <a:cubicBezTo>
                    <a:pt x="6870" y="595"/>
                    <a:pt x="6135" y="0"/>
                    <a:pt x="53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598782" y="867795"/>
            <a:ext cx="3478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Таблица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Типы цифровых платформ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1A6E-AF78-4C80-9EE2-D423068DFE52}" type="slidenum">
              <a:rPr lang="ru-RU" sz="3600" smtClean="0">
                <a:solidFill>
                  <a:srgbClr val="60AEFE"/>
                </a:solidFill>
                <a:latin typeface="Arial Black" panose="020B0A04020102020204" pitchFamily="34" charset="0"/>
              </a:rPr>
              <a:t>6</a:t>
            </a:fld>
            <a:endParaRPr lang="ru-RU" sz="3600" dirty="0">
              <a:solidFill>
                <a:srgbClr val="60AEF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22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44" y="903078"/>
            <a:ext cx="10414712" cy="51145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84973" y="6418203"/>
            <a:ext cx="28220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Рисунок 2 – Карта пути клиента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7427" y="456802"/>
            <a:ext cx="3857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60AEFE"/>
                </a:solidFill>
                <a:latin typeface="Arial Black" panose="020B0A04020102020204" pitchFamily="34" charset="0"/>
              </a:rPr>
              <a:t>Карта платформы</a:t>
            </a:r>
            <a:endParaRPr lang="ru-RU" sz="2800" dirty="0">
              <a:solidFill>
                <a:srgbClr val="60AEFE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1A6E-AF78-4C80-9EE2-D423068DFE52}" type="slidenum">
              <a:rPr lang="ru-RU" sz="3600" smtClean="0">
                <a:solidFill>
                  <a:srgbClr val="60AEFE"/>
                </a:solidFill>
                <a:latin typeface="Arial Black" panose="020B0A04020102020204" pitchFamily="34" charset="0"/>
              </a:rPr>
              <a:t>7</a:t>
            </a:fld>
            <a:endParaRPr lang="ru-RU" sz="3600">
              <a:solidFill>
                <a:srgbClr val="60AEF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45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17" y="1990061"/>
            <a:ext cx="5498918" cy="30052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10715" y="5915888"/>
            <a:ext cx="3819122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Рисунок 3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Макет мобильного приложения</a:t>
            </a:r>
            <a:endParaRPr lang="ru-RU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0602" y="223392"/>
            <a:ext cx="4865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60AEFE"/>
                </a:solidFill>
                <a:latin typeface="Arial Black" panose="020B0A04020102020204" pitchFamily="34" charset="0"/>
              </a:rPr>
              <a:t>Визуализация проекта</a:t>
            </a:r>
            <a:endParaRPr lang="ru-RU" sz="2800" dirty="0">
              <a:solidFill>
                <a:srgbClr val="60AEFE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51A6E-AF78-4C80-9EE2-D423068DFE52}" type="slidenum">
              <a:rPr lang="ru-RU" sz="3600" smtClean="0">
                <a:solidFill>
                  <a:srgbClr val="60AEFE"/>
                </a:solidFill>
                <a:latin typeface="Arial Black" panose="020B0A04020102020204" pitchFamily="34" charset="0"/>
              </a:rPr>
              <a:t>8</a:t>
            </a:fld>
            <a:endParaRPr lang="ru-RU" sz="3600">
              <a:solidFill>
                <a:srgbClr val="60AEFE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4428" b="15901"/>
          <a:stretch/>
        </p:blipFill>
        <p:spPr>
          <a:xfrm>
            <a:off x="6508142" y="1625235"/>
            <a:ext cx="4687911" cy="373487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985592" y="5915887"/>
            <a:ext cx="3733010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Рисунок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Макет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веб-версии платформы</a:t>
            </a:r>
            <a:endParaRPr lang="ru-RU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70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079" y="1297640"/>
            <a:ext cx="4165577" cy="416557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42711" y="6266658"/>
            <a:ext cx="2310311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Рисунок </a:t>
            </a:r>
            <a:r>
              <a:rPr lang="ru-RU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Модель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CRM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8001" y="1131361"/>
            <a:ext cx="4498134" cy="449813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94680" y="6335907"/>
            <a:ext cx="41393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Рисунок 6 – Этапы взаимодействия с клиентом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2191" y="232075"/>
            <a:ext cx="7161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3665AE"/>
                </a:solidFill>
                <a:latin typeface="Arial Black" panose="020B0A04020102020204" pitchFamily="34" charset="0"/>
              </a:rPr>
              <a:t>Customer </a:t>
            </a:r>
            <a:r>
              <a:rPr lang="en-US" sz="2800" dirty="0">
                <a:solidFill>
                  <a:srgbClr val="3665AE"/>
                </a:solidFill>
                <a:latin typeface="Arial Black" panose="020B0A04020102020204" pitchFamily="34" charset="0"/>
              </a:rPr>
              <a:t>relationship management</a:t>
            </a:r>
            <a:endParaRPr lang="ru-RU" sz="2800" dirty="0">
              <a:solidFill>
                <a:srgbClr val="3665AE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151510" y="6356350"/>
            <a:ext cx="2743200" cy="365125"/>
          </a:xfrm>
        </p:spPr>
        <p:txBody>
          <a:bodyPr/>
          <a:lstStyle/>
          <a:p>
            <a:fld id="{6EE51A6E-AF78-4C80-9EE2-D423068DFE52}" type="slidenum">
              <a:rPr lang="ru-RU" sz="3600" smtClean="0">
                <a:solidFill>
                  <a:srgbClr val="60AEFE"/>
                </a:solidFill>
                <a:latin typeface="Arial Black" panose="020B0A04020102020204" pitchFamily="34" charset="0"/>
              </a:rPr>
              <a:t>9</a:t>
            </a:fld>
            <a:endParaRPr lang="ru-RU" sz="3600" dirty="0">
              <a:solidFill>
                <a:srgbClr val="60AEFE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5100" y="696629"/>
            <a:ext cx="6341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3665AE"/>
                </a:solidFill>
                <a:latin typeface="Arial Black" panose="020B0A04020102020204" pitchFamily="34" charset="0"/>
              </a:rPr>
              <a:t>Система управления взаимоотношения с клиентами</a:t>
            </a:r>
            <a:endParaRPr lang="ru-RU" sz="1600" dirty="0">
              <a:solidFill>
                <a:srgbClr val="3665A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09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1035</Words>
  <Application>Microsoft Office PowerPoint</Application>
  <PresentationFormat>Широкоэкранный</PresentationFormat>
  <Paragraphs>351</Paragraphs>
  <Slides>20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Anaheim</vt:lpstr>
      <vt:lpstr>Arial</vt:lpstr>
      <vt:lpstr>Arial Black</vt:lpstr>
      <vt:lpstr>Calibri</vt:lpstr>
      <vt:lpstr>Calibri Light</vt:lpstr>
      <vt:lpstr>Fira Sans Extra Condensed Medium</vt:lpstr>
      <vt:lpstr>Roboto</vt:lpstr>
      <vt:lpstr>Staatliches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Win7</dc:creator>
  <cp:lastModifiedBy>Учетная запись Майкрософт</cp:lastModifiedBy>
  <cp:revision>40</cp:revision>
  <cp:lastPrinted>2024-06-25T16:55:08Z</cp:lastPrinted>
  <dcterms:created xsi:type="dcterms:W3CDTF">2024-05-20T15:28:42Z</dcterms:created>
  <dcterms:modified xsi:type="dcterms:W3CDTF">2024-06-25T16:56:24Z</dcterms:modified>
</cp:coreProperties>
</file>