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8"/>
  </p:notesMasterIdLst>
  <p:handoutMasterIdLst>
    <p:handoutMasterId r:id="rId19"/>
  </p:handoutMasterIdLst>
  <p:sldIdLst>
    <p:sldId id="400" r:id="rId5"/>
    <p:sldId id="401" r:id="rId6"/>
    <p:sldId id="415" r:id="rId7"/>
    <p:sldId id="403" r:id="rId8"/>
    <p:sldId id="402" r:id="rId9"/>
    <p:sldId id="407" r:id="rId10"/>
    <p:sldId id="413" r:id="rId11"/>
    <p:sldId id="406" r:id="rId12"/>
    <p:sldId id="408" r:id="rId13"/>
    <p:sldId id="416" r:id="rId14"/>
    <p:sldId id="405" r:id="rId15"/>
    <p:sldId id="404" r:id="rId16"/>
    <p:sldId id="414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8" autoAdjust="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106" d="100"/>
          <a:sy n="106" d="100"/>
        </p:scale>
        <p:origin x="4134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7933809326146"/>
          <c:y val="0.25805623534646516"/>
          <c:w val="0.64485597201071421"/>
          <c:h val="0.706817632972374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64-4DF1-A78E-88C15AEE52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64-4DF1-A78E-88C15AEE52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64-4DF1-A78E-88C15AEE5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определились с выбором профессии</c:v>
                </c:pt>
                <c:pt idx="1">
                  <c:v>Не стоит строить планов на этот счет</c:v>
                </c:pt>
                <c:pt idx="2">
                  <c:v>Определились с профессией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</c:v>
                </c:pt>
                <c:pt idx="1">
                  <c:v>0.28000000000000003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4-4DF1-A78E-88C15AEE52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926766583941991"/>
          <c:y val="2.853998199094292E-2"/>
          <c:w val="0.59748794772574432"/>
          <c:h val="0.2119531875149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480AC-C0DE-4E5E-9ECD-9AE37E3FCB79}" type="doc">
      <dgm:prSet loTypeId="urn:microsoft.com/office/officeart/2016/7/layout/BasicTimeline" loCatId="timeline" qsTypeId="urn:microsoft.com/office/officeart/2005/8/quickstyle/simple1" qsCatId="simple" csTypeId="urn:microsoft.com/office/officeart/2005/8/colors/accent5_1" csCatId="accent5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A8C03FBB-4A75-4460-AEA6-DEAEB9C61496}">
      <dgm:prSet phldrT="[Text]" phldr="0" custT="1"/>
      <dgm:spPr/>
      <dgm:t>
        <a:bodyPr rtlCol="0"/>
        <a:lstStyle>
          <a:defPPr>
            <a:defRPr lang="ru-RU"/>
          </a:defPPr>
        </a:lstStyle>
        <a:p>
          <a:pPr>
            <a:defRPr b="1"/>
          </a:pPr>
          <a:r>
            <a:rPr lang="ru-RU" sz="1600" dirty="0">
              <a:solidFill>
                <a:schemeClr val="bg1"/>
              </a:solidFill>
              <a:latin typeface="+mn-lt"/>
            </a:rPr>
            <a:t>Подготовительный этап</a:t>
          </a:r>
        </a:p>
      </dgm:t>
    </dgm:pt>
    <dgm:pt modelId="{4E972F7F-4B1B-47AA-A25B-1FFC561F1C76}" type="parTrans" cxnId="{D3D81948-D963-4D1E-AE16-9705EAF510F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67361508-930A-4A23-8CFC-BB56DA645C3C}" type="sibTrans" cxnId="{D3D81948-D963-4D1E-AE16-9705EAF510F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5E71F362-34DF-4EEC-92A3-0EFE450E05E4}">
      <dgm:prSet phldrT="[Text]" phldr="0" custT="1"/>
      <dgm:spPr/>
      <dgm:t>
        <a:bodyPr rtlCol="0"/>
        <a:lstStyle>
          <a:defPPr>
            <a:defRPr lang="ru-RU"/>
          </a:defPPr>
        </a:lstStyle>
        <a:p>
          <a:r>
            <a:rPr lang="ru-RU" sz="1200" dirty="0">
              <a:solidFill>
                <a:schemeClr val="bg1"/>
              </a:solidFill>
              <a:latin typeface="+mn-lt"/>
            </a:rPr>
            <a:t>Оформление юридического лица, разработка концепции проекта, определение ЦА и формата услуг (онлайн/офлайн).</a:t>
          </a:r>
        </a:p>
      </dgm:t>
    </dgm:pt>
    <dgm:pt modelId="{8E5EE4D1-908E-455C-B8B3-281AD42DEC9A}" type="parTrans" cxnId="{B99CA6C9-28D1-4DDB-B8EC-AED73AD115CA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B208B24A-E9FD-40A9-B764-FB7C2B7ED8B9}" type="sibTrans" cxnId="{B99CA6C9-28D1-4DDB-B8EC-AED73AD115CA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91969DED-4CB8-4A14-A50B-3F7B848E46B5}">
      <dgm:prSet phldrT="[Text]" phldr="0" custT="1"/>
      <dgm:spPr/>
      <dgm:t>
        <a:bodyPr rtlCol="0"/>
        <a:lstStyle>
          <a:defPPr>
            <a:defRPr lang="ru-RU"/>
          </a:defPPr>
        </a:lstStyle>
        <a:p>
          <a:pPr>
            <a:defRPr b="1"/>
          </a:pPr>
          <a:r>
            <a:rPr lang="ru-RU" sz="1600" dirty="0">
              <a:solidFill>
                <a:schemeClr val="bg1"/>
              </a:solidFill>
              <a:latin typeface="+mn-lt"/>
            </a:rPr>
            <a:t>Аналитика и стратегия</a:t>
          </a:r>
        </a:p>
      </dgm:t>
    </dgm:pt>
    <dgm:pt modelId="{441CD73D-85E1-42A6-BCF8-362A3247E2F3}" type="parTrans" cxnId="{537F2ED0-8BD0-4AD5-B60D-89B660EDA1A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81CA8AA2-C0C3-4381-BA8B-413EDD578B83}" type="sibTrans" cxnId="{537F2ED0-8BD0-4AD5-B60D-89B660EDA1A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8A04F340-E8E1-4146-9905-E7ADCAEAABD7}">
      <dgm:prSet phldrT="[Text]" phldr="0" custT="1"/>
      <dgm:spPr/>
      <dgm:t>
        <a:bodyPr rtlCol="0"/>
        <a:lstStyle>
          <a:defPPr>
            <a:defRPr lang="ru-RU"/>
          </a:defPPr>
        </a:lstStyle>
        <a:p>
          <a:r>
            <a:rPr lang="ru-RU" sz="1200" dirty="0">
              <a:solidFill>
                <a:schemeClr val="bg1"/>
              </a:solidFill>
              <a:latin typeface="+mn-lt"/>
            </a:rPr>
            <a:t>Проведение маркетингового исследования, анализ конкурентов, формирование позиционирования и УТП.</a:t>
          </a:r>
        </a:p>
      </dgm:t>
    </dgm:pt>
    <dgm:pt modelId="{4EBD5EC2-45ED-4ED6-8376-97D155A911AE}" type="parTrans" cxnId="{E636BFFB-0404-4D4B-B3F0-C64FDFD9DDEF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F9CD2A04-6A34-4104-A971-391788B88F55}" type="sibTrans" cxnId="{E636BFFB-0404-4D4B-B3F0-C64FDFD9DDEF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3CC73758-10C1-47F8-AFA7-1A986D4DDD60}">
      <dgm:prSet phldrT="[Text]" phldr="0" custT="1"/>
      <dgm:spPr/>
      <dgm:t>
        <a:bodyPr rtlCol="0"/>
        <a:lstStyle>
          <a:defPPr>
            <a:defRPr lang="ru-RU"/>
          </a:defPPr>
        </a:lstStyle>
        <a:p>
          <a:pPr>
            <a:defRPr b="1"/>
          </a:pPr>
          <a:r>
            <a:rPr lang="ru-RU" sz="1600" dirty="0">
              <a:solidFill>
                <a:schemeClr val="bg1"/>
              </a:solidFill>
              <a:latin typeface="+mn-lt"/>
            </a:rPr>
            <a:t>Разработка продукта</a:t>
          </a:r>
        </a:p>
      </dgm:t>
    </dgm:pt>
    <dgm:pt modelId="{FF6AE4B6-4A2F-49EE-9316-9AF55E77838B}" type="parTrans" cxnId="{4A69F85D-5C15-48FD-893A-B3050E1BADEB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D8170BBA-6035-4773-8431-FEDD687647FF}" type="sibTrans" cxnId="{4A69F85D-5C15-48FD-893A-B3050E1BADEB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FD9CA14A-483C-4869-B0C1-7C5FB7EEDBCC}">
      <dgm:prSet phldrT="[Text]" phldr="0" custT="1"/>
      <dgm:spPr/>
      <dgm:t>
        <a:bodyPr rtlCol="0"/>
        <a:lstStyle>
          <a:defPPr>
            <a:defRPr lang="ru-RU"/>
          </a:defPPr>
        </a:lstStyle>
        <a:p>
          <a:r>
            <a:rPr lang="ru-RU" sz="1200" dirty="0">
              <a:solidFill>
                <a:schemeClr val="bg1"/>
              </a:solidFill>
              <a:latin typeface="+mn-lt"/>
            </a:rPr>
            <a:t>Создание VR-сценариев, программы занятий и онлайн-платформы. Формирование команды преподавателей и технических специалистов.</a:t>
          </a:r>
        </a:p>
      </dgm:t>
    </dgm:pt>
    <dgm:pt modelId="{8182A92F-45BA-4CD1-8E43-0B0810A50FEB}" type="parTrans" cxnId="{5EDA943F-300F-408A-A52E-3D5140FD5C22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914BB93C-EA8A-4B5B-8F06-30DA7C7F4B7B}" type="sibTrans" cxnId="{5EDA943F-300F-408A-A52E-3D5140FD5C22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D2FE027B-4161-41E1-B4D4-02AECB2E3FA0}">
      <dgm:prSet phldrT="[Text]" phldr="0" custT="1"/>
      <dgm:spPr/>
      <dgm:t>
        <a:bodyPr rtlCol="0"/>
        <a:lstStyle>
          <a:defPPr>
            <a:defRPr lang="ru-RU"/>
          </a:defPPr>
        </a:lstStyle>
        <a:p>
          <a:pPr>
            <a:defRPr b="1"/>
          </a:pPr>
          <a:r>
            <a:rPr lang="ru-RU" sz="1600" dirty="0">
              <a:solidFill>
                <a:schemeClr val="bg1"/>
              </a:solidFill>
              <a:latin typeface="+mn-lt"/>
            </a:rPr>
            <a:t>Маркетинг и продвижение</a:t>
          </a:r>
        </a:p>
      </dgm:t>
    </dgm:pt>
    <dgm:pt modelId="{88680CFE-3CE0-4842-B3D3-716D3B671238}" type="parTrans" cxnId="{4F4F82A2-02F1-492B-96C1-46C070BEFCE3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4D59E06B-629C-40B5-96D3-423B7A56C945}" type="sibTrans" cxnId="{4F4F82A2-02F1-492B-96C1-46C070BEFCE3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2BE415B7-7185-4956-8487-237B40BC0EE5}">
      <dgm:prSet phldrT="[Text]" phldr="0" custT="1"/>
      <dgm:spPr/>
      <dgm:t>
        <a:bodyPr rtlCol="0"/>
        <a:lstStyle>
          <a:defPPr>
            <a:defRPr lang="ru-RU"/>
          </a:defPPr>
        </a:lstStyle>
        <a:p>
          <a:r>
            <a:rPr lang="ru-RU" sz="1200" dirty="0">
              <a:solidFill>
                <a:schemeClr val="bg1"/>
              </a:solidFill>
              <a:latin typeface="+mn-lt"/>
            </a:rPr>
            <a:t>Создание бренда, запуск сайта и </a:t>
          </a:r>
          <a:r>
            <a:rPr lang="ru-RU" sz="1200" dirty="0" err="1">
              <a:solidFill>
                <a:schemeClr val="bg1"/>
              </a:solidFill>
              <a:latin typeface="+mn-lt"/>
            </a:rPr>
            <a:t>Telegram</a:t>
          </a:r>
          <a:r>
            <a:rPr lang="ru-RU" sz="1200" dirty="0">
              <a:solidFill>
                <a:schemeClr val="bg1"/>
              </a:solidFill>
              <a:latin typeface="+mn-lt"/>
            </a:rPr>
            <a:t>-канала, тестирование рекламы, коллаборации с блогерами.</a:t>
          </a:r>
        </a:p>
      </dgm:t>
    </dgm:pt>
    <dgm:pt modelId="{A38E847E-0D1D-4F40-9A71-4D5999ADE08B}" type="parTrans" cxnId="{CB32A309-9CA9-4554-941D-519A91A9E733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F0D1C61C-E3F2-49BA-A2D8-C04A81308E5D}" type="sibTrans" cxnId="{CB32A309-9CA9-4554-941D-519A91A9E733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 sz="1800">
            <a:solidFill>
              <a:schemeClr val="bg1"/>
            </a:solidFill>
            <a:latin typeface="+mn-lt"/>
          </a:endParaRPr>
        </a:p>
      </dgm:t>
    </dgm:pt>
    <dgm:pt modelId="{6BB25048-A160-4609-8F08-7246760970C3}">
      <dgm:prSet phldrT="[Text]" phldr="0" custT="1"/>
      <dgm:spPr/>
      <dgm:t>
        <a:bodyPr rtlCol="0"/>
        <a:lstStyle>
          <a:defPPr>
            <a:defRPr lang="ru-RU"/>
          </a:defPPr>
        </a:lstStyle>
        <a:p>
          <a:pPr>
            <a:defRPr b="1"/>
          </a:pPr>
          <a:r>
            <a:rPr lang="ru-RU" sz="1600" dirty="0">
              <a:solidFill>
                <a:schemeClr val="bg1"/>
              </a:solidFill>
              <a:latin typeface="+mn-lt"/>
            </a:rPr>
            <a:t>Пилотный запуск</a:t>
          </a:r>
        </a:p>
      </dgm:t>
    </dgm:pt>
    <dgm:pt modelId="{8E48792A-6392-4B5F-BDC9-88862A3BF1EA}" type="parTrans" cxnId="{D67B807A-1EB0-47A3-9396-68EF95A64E81}">
      <dgm:prSet/>
      <dgm:spPr/>
      <dgm:t>
        <a:bodyPr/>
        <a:lstStyle/>
        <a:p>
          <a:endParaRPr lang="ru-RU"/>
        </a:p>
      </dgm:t>
    </dgm:pt>
    <dgm:pt modelId="{8796818F-F366-46A9-98C9-3841D6952F7B}" type="sibTrans" cxnId="{D67B807A-1EB0-47A3-9396-68EF95A64E81}">
      <dgm:prSet/>
      <dgm:spPr/>
      <dgm:t>
        <a:bodyPr/>
        <a:lstStyle/>
        <a:p>
          <a:endParaRPr lang="ru-RU"/>
        </a:p>
      </dgm:t>
    </dgm:pt>
    <dgm:pt modelId="{560CF70C-92AF-44C9-86E6-DE9E4ABBE79D}">
      <dgm:prSet phldrT="[Text]" phldr="0" custT="1"/>
      <dgm:spPr/>
      <dgm:t>
        <a:bodyPr rtlCol="0"/>
        <a:lstStyle>
          <a:defPPr>
            <a:defRPr lang="ru-RU"/>
          </a:defPPr>
        </a:lstStyle>
        <a:p>
          <a:pPr>
            <a:defRPr b="1"/>
          </a:pPr>
          <a:r>
            <a:rPr lang="ru-RU" sz="1600" dirty="0">
              <a:solidFill>
                <a:schemeClr val="bg1"/>
              </a:solidFill>
              <a:latin typeface="+mn-lt"/>
            </a:rPr>
            <a:t>Масштабирование и развитие</a:t>
          </a:r>
        </a:p>
      </dgm:t>
    </dgm:pt>
    <dgm:pt modelId="{08C00A34-FC88-4DCF-9F61-FD2ED3B8FE99}" type="parTrans" cxnId="{5DC3B42A-D6B5-4832-86F4-953FECB141ED}">
      <dgm:prSet/>
      <dgm:spPr/>
      <dgm:t>
        <a:bodyPr/>
        <a:lstStyle/>
        <a:p>
          <a:endParaRPr lang="ru-RU"/>
        </a:p>
      </dgm:t>
    </dgm:pt>
    <dgm:pt modelId="{B7BD7EA1-5D4A-4477-88F2-86A41C1B34D1}" type="sibTrans" cxnId="{5DC3B42A-D6B5-4832-86F4-953FECB141ED}">
      <dgm:prSet/>
      <dgm:spPr/>
      <dgm:t>
        <a:bodyPr/>
        <a:lstStyle/>
        <a:p>
          <a:endParaRPr lang="ru-RU"/>
        </a:p>
      </dgm:t>
    </dgm:pt>
    <dgm:pt modelId="{D9D606BC-C342-48C4-B502-1F753BE6FA7B}">
      <dgm:prSet/>
      <dgm:spPr/>
      <dgm:t>
        <a:bodyPr/>
        <a:lstStyle/>
        <a:p>
          <a:r>
            <a:rPr lang="ru-RU" dirty="0"/>
            <a:t>Расширение числа направлений и школ-партнёров, внедрение системы подписок, подготовка к выходу в новые регионы.</a:t>
          </a:r>
        </a:p>
      </dgm:t>
    </dgm:pt>
    <dgm:pt modelId="{E903B05D-A07D-42BC-AF51-F9E05EF88A43}" type="parTrans" cxnId="{DC5A1BA0-8B3D-4596-8CEE-A38FCA7C5B20}">
      <dgm:prSet/>
      <dgm:spPr/>
      <dgm:t>
        <a:bodyPr/>
        <a:lstStyle/>
        <a:p>
          <a:endParaRPr lang="ru-RU"/>
        </a:p>
      </dgm:t>
    </dgm:pt>
    <dgm:pt modelId="{2BFB7633-36E6-41E7-B25A-14410B4F85F1}" type="sibTrans" cxnId="{DC5A1BA0-8B3D-4596-8CEE-A38FCA7C5B20}">
      <dgm:prSet/>
      <dgm:spPr/>
      <dgm:t>
        <a:bodyPr/>
        <a:lstStyle/>
        <a:p>
          <a:endParaRPr lang="ru-RU"/>
        </a:p>
      </dgm:t>
    </dgm:pt>
    <dgm:pt modelId="{2193260D-56EE-497E-8D63-BA3D488DEBCC}">
      <dgm:prSet/>
      <dgm:spPr/>
      <dgm:t>
        <a:bodyPr/>
        <a:lstStyle/>
        <a:p>
          <a:r>
            <a:rPr lang="ru-RU" dirty="0"/>
            <a:t>Проведение первых занятий (онлайн и офлайн), сбор обратной связи, корректировка программы.</a:t>
          </a:r>
        </a:p>
      </dgm:t>
    </dgm:pt>
    <dgm:pt modelId="{93F27C5E-36A4-450D-9689-370ECB4E9E5D}" type="parTrans" cxnId="{4E745532-F0B2-40A8-B241-3516EF23C6C9}">
      <dgm:prSet/>
      <dgm:spPr/>
      <dgm:t>
        <a:bodyPr/>
        <a:lstStyle/>
        <a:p>
          <a:endParaRPr lang="ru-RU"/>
        </a:p>
      </dgm:t>
    </dgm:pt>
    <dgm:pt modelId="{D7AD5731-4B5F-48D8-A947-B1AE94C66FB7}" type="sibTrans" cxnId="{4E745532-F0B2-40A8-B241-3516EF23C6C9}">
      <dgm:prSet/>
      <dgm:spPr/>
      <dgm:t>
        <a:bodyPr/>
        <a:lstStyle/>
        <a:p>
          <a:endParaRPr lang="ru-RU"/>
        </a:p>
      </dgm:t>
    </dgm:pt>
    <dgm:pt modelId="{9FFA803F-EA25-49D8-A073-96E9747E345F}" type="pres">
      <dgm:prSet presAssocID="{A66480AC-C0DE-4E5E-9ECD-9AE37E3FCB79}" presName="root" presStyleCnt="0">
        <dgm:presLayoutVars>
          <dgm:chMax/>
          <dgm:chPref/>
          <dgm:animLvl val="lvl"/>
        </dgm:presLayoutVars>
      </dgm:prSet>
      <dgm:spPr/>
    </dgm:pt>
    <dgm:pt modelId="{EE0E6265-BE99-48D1-8879-DB5A75D6D78E}" type="pres">
      <dgm:prSet presAssocID="{A66480AC-C0DE-4E5E-9ECD-9AE37E3FCB79}" presName="divider" presStyleLbl="fgAccFollowNode1" presStyleIdx="0" presStyleCnt="1"/>
      <dgm:spPr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BDA8F949-88B8-486D-9E41-ABA1463A8926}" type="pres">
      <dgm:prSet presAssocID="{A66480AC-C0DE-4E5E-9ECD-9AE37E3FCB79}" presName="nodes" presStyleCnt="0">
        <dgm:presLayoutVars>
          <dgm:chMax/>
          <dgm:chPref/>
          <dgm:animLvl val="lvl"/>
        </dgm:presLayoutVars>
      </dgm:prSet>
      <dgm:spPr/>
    </dgm:pt>
    <dgm:pt modelId="{A41AEE8D-8763-4311-BB07-B499A93D76EA}" type="pres">
      <dgm:prSet presAssocID="{A8C03FBB-4A75-4460-AEA6-DEAEB9C61496}" presName="composite" presStyleCnt="0"/>
      <dgm:spPr/>
    </dgm:pt>
    <dgm:pt modelId="{FE5C7F33-9326-49FB-89A3-8A20163AD994}" type="pres">
      <dgm:prSet presAssocID="{A8C03FBB-4A75-4460-AEA6-DEAEB9C61496}" presName="L1TextContainer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C51067AB-548D-47E7-B9DD-C7A4C9600F8C}" type="pres">
      <dgm:prSet presAssocID="{A8C03FBB-4A75-4460-AEA6-DEAEB9C61496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BA29120C-7C6B-4F62-9079-4AD528BC0744}" type="pres">
      <dgm:prSet presAssocID="{A8C03FBB-4A75-4460-AEA6-DEAEB9C61496}" presName="L2TextContainer" presStyleLbl="bgAcc1" presStyleIdx="0" presStyleCnt="6" custScaleY="111012"/>
      <dgm:spPr/>
    </dgm:pt>
    <dgm:pt modelId="{617B6CDA-9351-44EF-9011-41758FE93851}" type="pres">
      <dgm:prSet presAssocID="{A8C03FBB-4A75-4460-AEA6-DEAEB9C61496}" presName="FlexibleEmptyPlaceHolder" presStyleCnt="0"/>
      <dgm:spPr/>
    </dgm:pt>
    <dgm:pt modelId="{A95DB80B-444A-4D69-B205-3A801BB8524A}" type="pres">
      <dgm:prSet presAssocID="{A8C03FBB-4A75-4460-AEA6-DEAEB9C61496}" presName="ConnectLine" presStyleLbl="sibTrans1D1" presStyleIdx="0" presStyleCnt="6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A19A0AA-8B0B-4AA8-A80D-08CFFDD3F112}" type="pres">
      <dgm:prSet presAssocID="{A8C03FBB-4A75-4460-AEA6-DEAEB9C61496}" presName="ConnectorPoint" presStyleLbl="alignNode1" presStyleIdx="0" presStyleCnt="6"/>
      <dgm:spPr/>
    </dgm:pt>
    <dgm:pt modelId="{C298CC98-EF08-4D23-94A2-F58DEE6D7DE4}" type="pres">
      <dgm:prSet presAssocID="{A8C03FBB-4A75-4460-AEA6-DEAEB9C61496}" presName="EmptyPlaceHolder" presStyleCnt="0"/>
      <dgm:spPr/>
    </dgm:pt>
    <dgm:pt modelId="{F3D981F8-7433-4E93-99E6-2B447306B973}" type="pres">
      <dgm:prSet presAssocID="{67361508-930A-4A23-8CFC-BB56DA645C3C}" presName="spaceBetweenRectangles" presStyleCnt="0"/>
      <dgm:spPr/>
    </dgm:pt>
    <dgm:pt modelId="{7D29DFA7-018B-45C9-AC1C-5CFC82FEE150}" type="pres">
      <dgm:prSet presAssocID="{91969DED-4CB8-4A14-A50B-3F7B848E46B5}" presName="composite" presStyleCnt="0"/>
      <dgm:spPr/>
    </dgm:pt>
    <dgm:pt modelId="{60D0713D-AF69-4AF8-B071-F65622790886}" type="pres">
      <dgm:prSet presAssocID="{91969DED-4CB8-4A14-A50B-3F7B848E46B5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5DAA1547-FEA7-4F69-96D3-0E3A07601B1E}" type="pres">
      <dgm:prSet presAssocID="{91969DED-4CB8-4A14-A50B-3F7B848E46B5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DADAA0C9-3E42-4088-8622-30E9F6EA139A}" type="pres">
      <dgm:prSet presAssocID="{91969DED-4CB8-4A14-A50B-3F7B848E46B5}" presName="L2TextContainer" presStyleLbl="bgAcc1" presStyleIdx="1" presStyleCnt="6"/>
      <dgm:spPr/>
    </dgm:pt>
    <dgm:pt modelId="{D2E61EE0-F306-43AF-AFF9-74A14B9CF379}" type="pres">
      <dgm:prSet presAssocID="{91969DED-4CB8-4A14-A50B-3F7B848E46B5}" presName="FlexibleEmptyPlaceHolder" presStyleCnt="0"/>
      <dgm:spPr/>
    </dgm:pt>
    <dgm:pt modelId="{DBD74D6B-057A-432C-9067-BF618C19EB2A}" type="pres">
      <dgm:prSet presAssocID="{91969DED-4CB8-4A14-A50B-3F7B848E46B5}" presName="ConnectLine" presStyleLbl="sibTrans1D1" presStyleIdx="1" presStyleCnt="6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F979253-FD39-4920-BFCA-78C564B167EA}" type="pres">
      <dgm:prSet presAssocID="{91969DED-4CB8-4A14-A50B-3F7B848E46B5}" presName="ConnectorPoint" presStyleLbl="alignNode1" presStyleIdx="1" presStyleCnt="6"/>
      <dgm:spPr/>
    </dgm:pt>
    <dgm:pt modelId="{C9B4B298-E04C-4317-856D-E345FE5EC64B}" type="pres">
      <dgm:prSet presAssocID="{91969DED-4CB8-4A14-A50B-3F7B848E46B5}" presName="EmptyPlaceHolder" presStyleCnt="0"/>
      <dgm:spPr/>
    </dgm:pt>
    <dgm:pt modelId="{9B636147-AF19-40E0-BE7D-3BE8148CC024}" type="pres">
      <dgm:prSet presAssocID="{81CA8AA2-C0C3-4381-BA8B-413EDD578B83}" presName="spaceBetweenRectangles" presStyleCnt="0"/>
      <dgm:spPr/>
    </dgm:pt>
    <dgm:pt modelId="{76CB18D4-86E2-467C-A2CF-3ED9EFE66BEA}" type="pres">
      <dgm:prSet presAssocID="{3CC73758-10C1-47F8-AFA7-1A986D4DDD60}" presName="composite" presStyleCnt="0"/>
      <dgm:spPr/>
    </dgm:pt>
    <dgm:pt modelId="{E712D073-0B15-4887-9DCE-A27BCACBC178}" type="pres">
      <dgm:prSet presAssocID="{3CC73758-10C1-47F8-AFA7-1A986D4DDD60}" presName="L1TextContainer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4C57E835-21E8-44E9-8CE3-1E2D478ECB2B}" type="pres">
      <dgm:prSet presAssocID="{3CC73758-10C1-47F8-AFA7-1A986D4DDD60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E0D48281-565D-47A3-9B6C-576231178549}" type="pres">
      <dgm:prSet presAssocID="{3CC73758-10C1-47F8-AFA7-1A986D4DDD60}" presName="L2TextContainer" presStyleLbl="bgAcc1" presStyleIdx="2" presStyleCnt="6"/>
      <dgm:spPr/>
    </dgm:pt>
    <dgm:pt modelId="{E0365E95-CAD6-4660-956D-E490447A5CB4}" type="pres">
      <dgm:prSet presAssocID="{3CC73758-10C1-47F8-AFA7-1A986D4DDD60}" presName="FlexibleEmptyPlaceHolder" presStyleCnt="0"/>
      <dgm:spPr/>
    </dgm:pt>
    <dgm:pt modelId="{DCAE8A46-752C-4E82-84CE-E790E1F2918E}" type="pres">
      <dgm:prSet presAssocID="{3CC73758-10C1-47F8-AFA7-1A986D4DDD60}" presName="ConnectLine" presStyleLbl="sibTrans1D1" presStyleIdx="2" presStyleCnt="6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6459BF8-D2C3-4018-9C28-98667DC203F4}" type="pres">
      <dgm:prSet presAssocID="{3CC73758-10C1-47F8-AFA7-1A986D4DDD60}" presName="ConnectorPoint" presStyleLbl="alignNode1" presStyleIdx="2" presStyleCnt="6"/>
      <dgm:spPr/>
    </dgm:pt>
    <dgm:pt modelId="{EAB0CCC2-BFF9-432D-BA8E-7ECAF2D92AF2}" type="pres">
      <dgm:prSet presAssocID="{3CC73758-10C1-47F8-AFA7-1A986D4DDD60}" presName="EmptyPlaceHolder" presStyleCnt="0"/>
      <dgm:spPr/>
    </dgm:pt>
    <dgm:pt modelId="{07073103-04B7-4C74-9AC8-048764100B10}" type="pres">
      <dgm:prSet presAssocID="{D8170BBA-6035-4773-8431-FEDD687647FF}" presName="spaceBetweenRectangles" presStyleCnt="0"/>
      <dgm:spPr/>
    </dgm:pt>
    <dgm:pt modelId="{C68762A5-E9DF-484F-B385-6C7E07325E98}" type="pres">
      <dgm:prSet presAssocID="{D2FE027B-4161-41E1-B4D4-02AECB2E3FA0}" presName="composite" presStyleCnt="0"/>
      <dgm:spPr/>
    </dgm:pt>
    <dgm:pt modelId="{F782935D-BBBD-4420-826A-F71C517659B6}" type="pres">
      <dgm:prSet presAssocID="{D2FE027B-4161-41E1-B4D4-02AECB2E3FA0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3C71E446-482E-4CAC-8D42-2D4AC020412B}" type="pres">
      <dgm:prSet presAssocID="{D2FE027B-4161-41E1-B4D4-02AECB2E3FA0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6C3A59BD-6D45-4573-B098-8CB5207F194D}" type="pres">
      <dgm:prSet presAssocID="{D2FE027B-4161-41E1-B4D4-02AECB2E3FA0}" presName="L2TextContainer" presStyleLbl="bgAcc1" presStyleIdx="3" presStyleCnt="6"/>
      <dgm:spPr/>
    </dgm:pt>
    <dgm:pt modelId="{8EB042C8-D666-4667-A1E4-E0C87151B72F}" type="pres">
      <dgm:prSet presAssocID="{D2FE027B-4161-41E1-B4D4-02AECB2E3FA0}" presName="FlexibleEmptyPlaceHolder" presStyleCnt="0"/>
      <dgm:spPr/>
    </dgm:pt>
    <dgm:pt modelId="{086FB9B1-82B2-4197-8B33-6E7FF94F8D2E}" type="pres">
      <dgm:prSet presAssocID="{D2FE027B-4161-41E1-B4D4-02AECB2E3FA0}" presName="ConnectLine" presStyleLbl="sibTrans1D1" presStyleIdx="3" presStyleCnt="6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F359E8B-7C7E-4FD9-B106-36CCBFC731D5}" type="pres">
      <dgm:prSet presAssocID="{D2FE027B-4161-41E1-B4D4-02AECB2E3FA0}" presName="ConnectorPoint" presStyleLbl="alignNode1" presStyleIdx="3" presStyleCnt="6"/>
      <dgm:spPr/>
    </dgm:pt>
    <dgm:pt modelId="{34434334-A935-4057-946F-93B826088F38}" type="pres">
      <dgm:prSet presAssocID="{D2FE027B-4161-41E1-B4D4-02AECB2E3FA0}" presName="EmptyPlaceHolder" presStyleCnt="0"/>
      <dgm:spPr/>
    </dgm:pt>
    <dgm:pt modelId="{A4F8F523-2979-4CD1-9D71-003DD119C388}" type="pres">
      <dgm:prSet presAssocID="{4D59E06B-629C-40B5-96D3-423B7A56C945}" presName="spaceBetweenRectangles" presStyleCnt="0"/>
      <dgm:spPr/>
    </dgm:pt>
    <dgm:pt modelId="{254EB770-B7D0-4AB6-82FC-DA0667109AFA}" type="pres">
      <dgm:prSet presAssocID="{6BB25048-A160-4609-8F08-7246760970C3}" presName="composite" presStyleCnt="0"/>
      <dgm:spPr/>
    </dgm:pt>
    <dgm:pt modelId="{1530CBFA-154C-4953-B06D-D0603F14CF6D}" type="pres">
      <dgm:prSet presAssocID="{6BB25048-A160-4609-8F08-7246760970C3}" presName="L1TextContainer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921EE6D2-3A8C-4535-B518-E14DA95CAC28}" type="pres">
      <dgm:prSet presAssocID="{6BB25048-A160-4609-8F08-7246760970C3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54668D56-EAEA-40CB-AF67-3386CC097DCB}" type="pres">
      <dgm:prSet presAssocID="{6BB25048-A160-4609-8F08-7246760970C3}" presName="L2TextContainer" presStyleLbl="bgAcc1" presStyleIdx="4" presStyleCnt="6"/>
      <dgm:spPr/>
    </dgm:pt>
    <dgm:pt modelId="{15F1230E-2F2C-467E-AC52-5C468E49CBB3}" type="pres">
      <dgm:prSet presAssocID="{6BB25048-A160-4609-8F08-7246760970C3}" presName="FlexibleEmptyPlaceHolder" presStyleCnt="0"/>
      <dgm:spPr/>
    </dgm:pt>
    <dgm:pt modelId="{165B947A-1044-470A-93E7-59F1C013FA67}" type="pres">
      <dgm:prSet presAssocID="{6BB25048-A160-4609-8F08-7246760970C3}" presName="ConnectLine" presStyleLbl="sibTrans1D1" presStyleIdx="4" presStyleCnt="6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0365BED-B65F-443B-A7BA-360EFA7B3A57}" type="pres">
      <dgm:prSet presAssocID="{6BB25048-A160-4609-8F08-7246760970C3}" presName="ConnectorPoint" presStyleLbl="alignNode1" presStyleIdx="4" presStyleCnt="6"/>
      <dgm:spPr/>
    </dgm:pt>
    <dgm:pt modelId="{DE7A3A19-D06B-4808-A4F8-29B719533ED3}" type="pres">
      <dgm:prSet presAssocID="{6BB25048-A160-4609-8F08-7246760970C3}" presName="EmptyPlaceHolder" presStyleCnt="0"/>
      <dgm:spPr/>
    </dgm:pt>
    <dgm:pt modelId="{D526D1F5-AF55-4252-A81E-A9E9870E63C4}" type="pres">
      <dgm:prSet presAssocID="{8796818F-F366-46A9-98C9-3841D6952F7B}" presName="spaceBetweenRectangles" presStyleCnt="0"/>
      <dgm:spPr/>
    </dgm:pt>
    <dgm:pt modelId="{93DB3548-442C-4113-BE3C-E0802F6C0B2A}" type="pres">
      <dgm:prSet presAssocID="{560CF70C-92AF-44C9-86E6-DE9E4ABBE79D}" presName="composite" presStyleCnt="0"/>
      <dgm:spPr/>
    </dgm:pt>
    <dgm:pt modelId="{14D6C3BC-BBC1-4698-9269-2DBB7A5CE965}" type="pres">
      <dgm:prSet presAssocID="{560CF70C-92AF-44C9-86E6-DE9E4ABBE79D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021B0BB1-B12B-45CD-89F5-F0476CD14925}" type="pres">
      <dgm:prSet presAssocID="{560CF70C-92AF-44C9-86E6-DE9E4ABBE79D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17106A7C-A3EC-4455-BA47-C949C70371F9}" type="pres">
      <dgm:prSet presAssocID="{560CF70C-92AF-44C9-86E6-DE9E4ABBE79D}" presName="L2TextContainer" presStyleLbl="bgAcc1" presStyleIdx="5" presStyleCnt="6"/>
      <dgm:spPr/>
    </dgm:pt>
    <dgm:pt modelId="{F6A07AE4-4FEB-46C7-82FA-5761A1058E45}" type="pres">
      <dgm:prSet presAssocID="{560CF70C-92AF-44C9-86E6-DE9E4ABBE79D}" presName="FlexibleEmptyPlaceHolder" presStyleCnt="0"/>
      <dgm:spPr/>
    </dgm:pt>
    <dgm:pt modelId="{1E4F44D2-4284-4B37-87A3-10D21B6D3AB7}" type="pres">
      <dgm:prSet presAssocID="{560CF70C-92AF-44C9-86E6-DE9E4ABBE79D}" presName="ConnectLine" presStyleLbl="sibTrans1D1" presStyleIdx="5" presStyleCnt="6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DCD9CFD-40C2-4E8D-947E-F293D31C7156}" type="pres">
      <dgm:prSet presAssocID="{560CF70C-92AF-44C9-86E6-DE9E4ABBE79D}" presName="ConnectorPoint" presStyleLbl="alignNode1" presStyleIdx="5" presStyleCnt="6"/>
      <dgm:spPr/>
    </dgm:pt>
    <dgm:pt modelId="{11C0199B-861E-4123-A871-BCD0D9BB7EBA}" type="pres">
      <dgm:prSet presAssocID="{560CF70C-92AF-44C9-86E6-DE9E4ABBE79D}" presName="EmptyPlaceHolder" presStyleCnt="0"/>
      <dgm:spPr/>
    </dgm:pt>
  </dgm:ptLst>
  <dgm:cxnLst>
    <dgm:cxn modelId="{CB32A309-9CA9-4554-941D-519A91A9E733}" srcId="{D2FE027B-4161-41E1-B4D4-02AECB2E3FA0}" destId="{2BE415B7-7185-4956-8487-237B40BC0EE5}" srcOrd="0" destOrd="0" parTransId="{A38E847E-0D1D-4F40-9A71-4D5999ADE08B}" sibTransId="{F0D1C61C-E3F2-49BA-A2D8-C04A81308E5D}"/>
    <dgm:cxn modelId="{EBF3910E-AFF2-470D-BC9E-CDE58400BE2E}" type="presOf" srcId="{8A04F340-E8E1-4146-9905-E7ADCAEAABD7}" destId="{DADAA0C9-3E42-4088-8622-30E9F6EA139A}" srcOrd="0" destOrd="0" presId="urn:microsoft.com/office/officeart/2016/7/layout/BasicTimeline"/>
    <dgm:cxn modelId="{E8541D0F-8F70-4076-BA9A-606676079179}" type="presOf" srcId="{A8C03FBB-4A75-4460-AEA6-DEAEB9C61496}" destId="{FE5C7F33-9326-49FB-89A3-8A20163AD994}" srcOrd="0" destOrd="0" presId="urn:microsoft.com/office/officeart/2016/7/layout/BasicTimeline"/>
    <dgm:cxn modelId="{71CD1020-0A3E-4B7E-941B-26DB77EAD4CC}" type="presOf" srcId="{3CC73758-10C1-47F8-AFA7-1A986D4DDD60}" destId="{E712D073-0B15-4887-9DCE-A27BCACBC178}" srcOrd="0" destOrd="0" presId="urn:microsoft.com/office/officeart/2016/7/layout/BasicTimeline"/>
    <dgm:cxn modelId="{16D63C24-9C27-4C54-9930-3B2551B7312C}" type="presOf" srcId="{5E71F362-34DF-4EEC-92A3-0EFE450E05E4}" destId="{BA29120C-7C6B-4F62-9079-4AD528BC0744}" srcOrd="0" destOrd="0" presId="urn:microsoft.com/office/officeart/2016/7/layout/BasicTimeline"/>
    <dgm:cxn modelId="{491D9827-BDE9-41CF-92C3-488F27122FC5}" type="presOf" srcId="{2BE415B7-7185-4956-8487-237B40BC0EE5}" destId="{6C3A59BD-6D45-4573-B098-8CB5207F194D}" srcOrd="0" destOrd="0" presId="urn:microsoft.com/office/officeart/2016/7/layout/BasicTimeline"/>
    <dgm:cxn modelId="{5DC3B42A-D6B5-4832-86F4-953FECB141ED}" srcId="{A66480AC-C0DE-4E5E-9ECD-9AE37E3FCB79}" destId="{560CF70C-92AF-44C9-86E6-DE9E4ABBE79D}" srcOrd="5" destOrd="0" parTransId="{08C00A34-FC88-4DCF-9F61-FD2ED3B8FE99}" sibTransId="{B7BD7EA1-5D4A-4477-88F2-86A41C1B34D1}"/>
    <dgm:cxn modelId="{4E745532-F0B2-40A8-B241-3516EF23C6C9}" srcId="{6BB25048-A160-4609-8F08-7246760970C3}" destId="{2193260D-56EE-497E-8D63-BA3D488DEBCC}" srcOrd="0" destOrd="0" parTransId="{93F27C5E-36A4-450D-9689-370ECB4E9E5D}" sibTransId="{D7AD5731-4B5F-48D8-A947-B1AE94C66FB7}"/>
    <dgm:cxn modelId="{5EDA943F-300F-408A-A52E-3D5140FD5C22}" srcId="{3CC73758-10C1-47F8-AFA7-1A986D4DDD60}" destId="{FD9CA14A-483C-4869-B0C1-7C5FB7EEDBCC}" srcOrd="0" destOrd="0" parTransId="{8182A92F-45BA-4CD1-8E43-0B0810A50FEB}" sibTransId="{914BB93C-EA8A-4B5B-8F06-30DA7C7F4B7B}"/>
    <dgm:cxn modelId="{4A69F85D-5C15-48FD-893A-B3050E1BADEB}" srcId="{A66480AC-C0DE-4E5E-9ECD-9AE37E3FCB79}" destId="{3CC73758-10C1-47F8-AFA7-1A986D4DDD60}" srcOrd="2" destOrd="0" parTransId="{FF6AE4B6-4A2F-49EE-9316-9AF55E77838B}" sibTransId="{D8170BBA-6035-4773-8431-FEDD687647FF}"/>
    <dgm:cxn modelId="{54351846-306F-40BF-A3F7-B543B11B93A1}" type="presOf" srcId="{91969DED-4CB8-4A14-A50B-3F7B848E46B5}" destId="{60D0713D-AF69-4AF8-B071-F65622790886}" srcOrd="0" destOrd="0" presId="urn:microsoft.com/office/officeart/2016/7/layout/BasicTimeline"/>
    <dgm:cxn modelId="{D3D81948-D963-4D1E-AE16-9705EAF510FC}" srcId="{A66480AC-C0DE-4E5E-9ECD-9AE37E3FCB79}" destId="{A8C03FBB-4A75-4460-AEA6-DEAEB9C61496}" srcOrd="0" destOrd="0" parTransId="{4E972F7F-4B1B-47AA-A25B-1FFC561F1C76}" sibTransId="{67361508-930A-4A23-8CFC-BB56DA645C3C}"/>
    <dgm:cxn modelId="{B9FA5B48-372F-4D50-A039-BC678E96E9A0}" type="presOf" srcId="{560CF70C-92AF-44C9-86E6-DE9E4ABBE79D}" destId="{14D6C3BC-BBC1-4698-9269-2DBB7A5CE965}" srcOrd="0" destOrd="0" presId="urn:microsoft.com/office/officeart/2016/7/layout/BasicTimeline"/>
    <dgm:cxn modelId="{18366258-BD3B-49BD-9252-C00E8F9D97EA}" type="presOf" srcId="{D9D606BC-C342-48C4-B502-1F753BE6FA7B}" destId="{17106A7C-A3EC-4455-BA47-C949C70371F9}" srcOrd="0" destOrd="0" presId="urn:microsoft.com/office/officeart/2016/7/layout/BasicTimeline"/>
    <dgm:cxn modelId="{D67B807A-1EB0-47A3-9396-68EF95A64E81}" srcId="{A66480AC-C0DE-4E5E-9ECD-9AE37E3FCB79}" destId="{6BB25048-A160-4609-8F08-7246760970C3}" srcOrd="4" destOrd="0" parTransId="{8E48792A-6392-4B5F-BDC9-88862A3BF1EA}" sibTransId="{8796818F-F366-46A9-98C9-3841D6952F7B}"/>
    <dgm:cxn modelId="{80085981-1CBC-4697-BF39-DC21ED829312}" type="presOf" srcId="{6BB25048-A160-4609-8F08-7246760970C3}" destId="{1530CBFA-154C-4953-B06D-D0603F14CF6D}" srcOrd="0" destOrd="0" presId="urn:microsoft.com/office/officeart/2016/7/layout/BasicTimeline"/>
    <dgm:cxn modelId="{37768F86-AE52-4FCE-8BB3-A794A5A784A0}" type="presOf" srcId="{D2FE027B-4161-41E1-B4D4-02AECB2E3FA0}" destId="{F782935D-BBBD-4420-826A-F71C517659B6}" srcOrd="0" destOrd="0" presId="urn:microsoft.com/office/officeart/2016/7/layout/BasicTimeline"/>
    <dgm:cxn modelId="{BCEA5790-1CC1-4C43-A6A9-2942007693B8}" type="presOf" srcId="{FD9CA14A-483C-4869-B0C1-7C5FB7EEDBCC}" destId="{E0D48281-565D-47A3-9B6C-576231178549}" srcOrd="0" destOrd="0" presId="urn:microsoft.com/office/officeart/2016/7/layout/BasicTimeline"/>
    <dgm:cxn modelId="{DC5A1BA0-8B3D-4596-8CEE-A38FCA7C5B20}" srcId="{560CF70C-92AF-44C9-86E6-DE9E4ABBE79D}" destId="{D9D606BC-C342-48C4-B502-1F753BE6FA7B}" srcOrd="0" destOrd="0" parTransId="{E903B05D-A07D-42BC-AF51-F9E05EF88A43}" sibTransId="{2BFB7633-36E6-41E7-B25A-14410B4F85F1}"/>
    <dgm:cxn modelId="{4F4F82A2-02F1-492B-96C1-46C070BEFCE3}" srcId="{A66480AC-C0DE-4E5E-9ECD-9AE37E3FCB79}" destId="{D2FE027B-4161-41E1-B4D4-02AECB2E3FA0}" srcOrd="3" destOrd="0" parTransId="{88680CFE-3CE0-4842-B3D3-716D3B671238}" sibTransId="{4D59E06B-629C-40B5-96D3-423B7A56C945}"/>
    <dgm:cxn modelId="{B99CA6C9-28D1-4DDB-B8EC-AED73AD115CA}" srcId="{A8C03FBB-4A75-4460-AEA6-DEAEB9C61496}" destId="{5E71F362-34DF-4EEC-92A3-0EFE450E05E4}" srcOrd="0" destOrd="0" parTransId="{8E5EE4D1-908E-455C-B8B3-281AD42DEC9A}" sibTransId="{B208B24A-E9FD-40A9-B764-FB7C2B7ED8B9}"/>
    <dgm:cxn modelId="{537F2ED0-8BD0-4AD5-B60D-89B660EDA1AC}" srcId="{A66480AC-C0DE-4E5E-9ECD-9AE37E3FCB79}" destId="{91969DED-4CB8-4A14-A50B-3F7B848E46B5}" srcOrd="1" destOrd="0" parTransId="{441CD73D-85E1-42A6-BCF8-362A3247E2F3}" sibTransId="{81CA8AA2-C0C3-4381-BA8B-413EDD578B83}"/>
    <dgm:cxn modelId="{BD508AE4-C375-4A77-9DDB-26F89D243643}" type="presOf" srcId="{2193260D-56EE-497E-8D63-BA3D488DEBCC}" destId="{54668D56-EAEA-40CB-AF67-3386CC097DCB}" srcOrd="0" destOrd="0" presId="urn:microsoft.com/office/officeart/2016/7/layout/BasicTimeline"/>
    <dgm:cxn modelId="{403E30EA-CA23-4A5A-9D22-DF82F93CFF08}" type="presOf" srcId="{A66480AC-C0DE-4E5E-9ECD-9AE37E3FCB79}" destId="{9FFA803F-EA25-49D8-A073-96E9747E345F}" srcOrd="0" destOrd="0" presId="urn:microsoft.com/office/officeart/2016/7/layout/BasicTimeline"/>
    <dgm:cxn modelId="{E636BFFB-0404-4D4B-B3F0-C64FDFD9DDEF}" srcId="{91969DED-4CB8-4A14-A50B-3F7B848E46B5}" destId="{8A04F340-E8E1-4146-9905-E7ADCAEAABD7}" srcOrd="0" destOrd="0" parTransId="{4EBD5EC2-45ED-4ED6-8376-97D155A911AE}" sibTransId="{F9CD2A04-6A34-4104-A971-391788B88F55}"/>
    <dgm:cxn modelId="{6671D2C2-BB7B-4196-8292-7EC7D99F9DEC}" type="presParOf" srcId="{9FFA803F-EA25-49D8-A073-96E9747E345F}" destId="{EE0E6265-BE99-48D1-8879-DB5A75D6D78E}" srcOrd="0" destOrd="0" presId="urn:microsoft.com/office/officeart/2016/7/layout/BasicTimeline"/>
    <dgm:cxn modelId="{31DF10FF-325D-42C9-BB58-E024D9DB7532}" type="presParOf" srcId="{9FFA803F-EA25-49D8-A073-96E9747E345F}" destId="{BDA8F949-88B8-486D-9E41-ABA1463A8926}" srcOrd="1" destOrd="0" presId="urn:microsoft.com/office/officeart/2016/7/layout/BasicTimeline"/>
    <dgm:cxn modelId="{D3593135-4327-44FC-ABDC-B21C2F17B92F}" type="presParOf" srcId="{BDA8F949-88B8-486D-9E41-ABA1463A8926}" destId="{A41AEE8D-8763-4311-BB07-B499A93D76EA}" srcOrd="0" destOrd="0" presId="urn:microsoft.com/office/officeart/2016/7/layout/BasicTimeline"/>
    <dgm:cxn modelId="{AA5410DE-E7C1-4256-99F7-3423DCB77039}" type="presParOf" srcId="{A41AEE8D-8763-4311-BB07-B499A93D76EA}" destId="{FE5C7F33-9326-49FB-89A3-8A20163AD994}" srcOrd="0" destOrd="0" presId="urn:microsoft.com/office/officeart/2016/7/layout/BasicTimeline"/>
    <dgm:cxn modelId="{BDB4F933-4271-4899-836D-C78825C527E2}" type="presParOf" srcId="{A41AEE8D-8763-4311-BB07-B499A93D76EA}" destId="{C51067AB-548D-47E7-B9DD-C7A4C9600F8C}" srcOrd="1" destOrd="0" presId="urn:microsoft.com/office/officeart/2016/7/layout/BasicTimeline"/>
    <dgm:cxn modelId="{12320D22-D4C8-4B4E-8B01-4469FB6E573B}" type="presParOf" srcId="{C51067AB-548D-47E7-B9DD-C7A4C9600F8C}" destId="{BA29120C-7C6B-4F62-9079-4AD528BC0744}" srcOrd="0" destOrd="0" presId="urn:microsoft.com/office/officeart/2016/7/layout/BasicTimeline"/>
    <dgm:cxn modelId="{4E7BF7F7-BB53-4583-85A0-63274446D5ED}" type="presParOf" srcId="{C51067AB-548D-47E7-B9DD-C7A4C9600F8C}" destId="{617B6CDA-9351-44EF-9011-41758FE93851}" srcOrd="1" destOrd="0" presId="urn:microsoft.com/office/officeart/2016/7/layout/BasicTimeline"/>
    <dgm:cxn modelId="{1F25E43E-8705-4371-B0A5-6E11BB177A39}" type="presParOf" srcId="{A41AEE8D-8763-4311-BB07-B499A93D76EA}" destId="{A95DB80B-444A-4D69-B205-3A801BB8524A}" srcOrd="2" destOrd="0" presId="urn:microsoft.com/office/officeart/2016/7/layout/BasicTimeline"/>
    <dgm:cxn modelId="{A9CD3735-0389-46A6-A9D0-6B07B2A66631}" type="presParOf" srcId="{A41AEE8D-8763-4311-BB07-B499A93D76EA}" destId="{FA19A0AA-8B0B-4AA8-A80D-08CFFDD3F112}" srcOrd="3" destOrd="0" presId="urn:microsoft.com/office/officeart/2016/7/layout/BasicTimeline"/>
    <dgm:cxn modelId="{B4AE3367-C9D8-4417-AFFA-19B14BFDECDB}" type="presParOf" srcId="{A41AEE8D-8763-4311-BB07-B499A93D76EA}" destId="{C298CC98-EF08-4D23-94A2-F58DEE6D7DE4}" srcOrd="4" destOrd="0" presId="urn:microsoft.com/office/officeart/2016/7/layout/BasicTimeline"/>
    <dgm:cxn modelId="{60DCC507-637D-473A-BDB1-8A68BE37D6A6}" type="presParOf" srcId="{BDA8F949-88B8-486D-9E41-ABA1463A8926}" destId="{F3D981F8-7433-4E93-99E6-2B447306B973}" srcOrd="1" destOrd="0" presId="urn:microsoft.com/office/officeart/2016/7/layout/BasicTimeline"/>
    <dgm:cxn modelId="{089FEE5F-78B0-4B47-BE95-E1F620EE1CD3}" type="presParOf" srcId="{BDA8F949-88B8-486D-9E41-ABA1463A8926}" destId="{7D29DFA7-018B-45C9-AC1C-5CFC82FEE150}" srcOrd="2" destOrd="0" presId="urn:microsoft.com/office/officeart/2016/7/layout/BasicTimeline"/>
    <dgm:cxn modelId="{604547E4-5831-4C75-A1CD-480CF16E6EED}" type="presParOf" srcId="{7D29DFA7-018B-45C9-AC1C-5CFC82FEE150}" destId="{60D0713D-AF69-4AF8-B071-F65622790886}" srcOrd="0" destOrd="0" presId="urn:microsoft.com/office/officeart/2016/7/layout/BasicTimeline"/>
    <dgm:cxn modelId="{7BA7696B-FC2F-41DA-859D-110E54C9C932}" type="presParOf" srcId="{7D29DFA7-018B-45C9-AC1C-5CFC82FEE150}" destId="{5DAA1547-FEA7-4F69-96D3-0E3A07601B1E}" srcOrd="1" destOrd="0" presId="urn:microsoft.com/office/officeart/2016/7/layout/BasicTimeline"/>
    <dgm:cxn modelId="{98158AFA-6B9F-4477-B393-7B038F7171EC}" type="presParOf" srcId="{5DAA1547-FEA7-4F69-96D3-0E3A07601B1E}" destId="{DADAA0C9-3E42-4088-8622-30E9F6EA139A}" srcOrd="0" destOrd="0" presId="urn:microsoft.com/office/officeart/2016/7/layout/BasicTimeline"/>
    <dgm:cxn modelId="{4BA974BC-52A1-49D3-9643-47159180F39F}" type="presParOf" srcId="{5DAA1547-FEA7-4F69-96D3-0E3A07601B1E}" destId="{D2E61EE0-F306-43AF-AFF9-74A14B9CF379}" srcOrd="1" destOrd="0" presId="urn:microsoft.com/office/officeart/2016/7/layout/BasicTimeline"/>
    <dgm:cxn modelId="{38729508-AC7B-43B6-8A25-F6EAD490BBC4}" type="presParOf" srcId="{7D29DFA7-018B-45C9-AC1C-5CFC82FEE150}" destId="{DBD74D6B-057A-432C-9067-BF618C19EB2A}" srcOrd="2" destOrd="0" presId="urn:microsoft.com/office/officeart/2016/7/layout/BasicTimeline"/>
    <dgm:cxn modelId="{E577D8B5-B558-46A7-8A3F-38F433A4679F}" type="presParOf" srcId="{7D29DFA7-018B-45C9-AC1C-5CFC82FEE150}" destId="{0F979253-FD39-4920-BFCA-78C564B167EA}" srcOrd="3" destOrd="0" presId="urn:microsoft.com/office/officeart/2016/7/layout/BasicTimeline"/>
    <dgm:cxn modelId="{262D5613-2E22-4D5A-827C-CC020CDBEC4D}" type="presParOf" srcId="{7D29DFA7-018B-45C9-AC1C-5CFC82FEE150}" destId="{C9B4B298-E04C-4317-856D-E345FE5EC64B}" srcOrd="4" destOrd="0" presId="urn:microsoft.com/office/officeart/2016/7/layout/BasicTimeline"/>
    <dgm:cxn modelId="{E54F8572-FCF1-4D49-8373-8FEDD23422CA}" type="presParOf" srcId="{BDA8F949-88B8-486D-9E41-ABA1463A8926}" destId="{9B636147-AF19-40E0-BE7D-3BE8148CC024}" srcOrd="3" destOrd="0" presId="urn:microsoft.com/office/officeart/2016/7/layout/BasicTimeline"/>
    <dgm:cxn modelId="{2C348C2A-807F-435D-8DE0-0B2FD7A194B8}" type="presParOf" srcId="{BDA8F949-88B8-486D-9E41-ABA1463A8926}" destId="{76CB18D4-86E2-467C-A2CF-3ED9EFE66BEA}" srcOrd="4" destOrd="0" presId="urn:microsoft.com/office/officeart/2016/7/layout/BasicTimeline"/>
    <dgm:cxn modelId="{6A1D4B68-CFF2-40F8-8A5F-DF49F0D199EA}" type="presParOf" srcId="{76CB18D4-86E2-467C-A2CF-3ED9EFE66BEA}" destId="{E712D073-0B15-4887-9DCE-A27BCACBC178}" srcOrd="0" destOrd="0" presId="urn:microsoft.com/office/officeart/2016/7/layout/BasicTimeline"/>
    <dgm:cxn modelId="{6A6D9DCA-80B1-4916-BEF3-1B82FDA7BFB3}" type="presParOf" srcId="{76CB18D4-86E2-467C-A2CF-3ED9EFE66BEA}" destId="{4C57E835-21E8-44E9-8CE3-1E2D478ECB2B}" srcOrd="1" destOrd="0" presId="urn:microsoft.com/office/officeart/2016/7/layout/BasicTimeline"/>
    <dgm:cxn modelId="{5CE267F0-1B8A-4886-92DF-90777CC2E568}" type="presParOf" srcId="{4C57E835-21E8-44E9-8CE3-1E2D478ECB2B}" destId="{E0D48281-565D-47A3-9B6C-576231178549}" srcOrd="0" destOrd="0" presId="urn:microsoft.com/office/officeart/2016/7/layout/BasicTimeline"/>
    <dgm:cxn modelId="{24841FA8-43A1-4001-A5EB-7FF7063BFBA6}" type="presParOf" srcId="{4C57E835-21E8-44E9-8CE3-1E2D478ECB2B}" destId="{E0365E95-CAD6-4660-956D-E490447A5CB4}" srcOrd="1" destOrd="0" presId="urn:microsoft.com/office/officeart/2016/7/layout/BasicTimeline"/>
    <dgm:cxn modelId="{84801359-FD19-4BC1-9DFA-88FEA27AC2A9}" type="presParOf" srcId="{76CB18D4-86E2-467C-A2CF-3ED9EFE66BEA}" destId="{DCAE8A46-752C-4E82-84CE-E790E1F2918E}" srcOrd="2" destOrd="0" presId="urn:microsoft.com/office/officeart/2016/7/layout/BasicTimeline"/>
    <dgm:cxn modelId="{3091D959-3D5F-4689-B55B-7F73B21ADED9}" type="presParOf" srcId="{76CB18D4-86E2-467C-A2CF-3ED9EFE66BEA}" destId="{B6459BF8-D2C3-4018-9C28-98667DC203F4}" srcOrd="3" destOrd="0" presId="urn:microsoft.com/office/officeart/2016/7/layout/BasicTimeline"/>
    <dgm:cxn modelId="{6DCF0905-7F7E-43C0-BFF2-422D8A1EFB68}" type="presParOf" srcId="{76CB18D4-86E2-467C-A2CF-3ED9EFE66BEA}" destId="{EAB0CCC2-BFF9-432D-BA8E-7ECAF2D92AF2}" srcOrd="4" destOrd="0" presId="urn:microsoft.com/office/officeart/2016/7/layout/BasicTimeline"/>
    <dgm:cxn modelId="{3DBE6292-9362-49E1-8EA3-40C924698968}" type="presParOf" srcId="{BDA8F949-88B8-486D-9E41-ABA1463A8926}" destId="{07073103-04B7-4C74-9AC8-048764100B10}" srcOrd="5" destOrd="0" presId="urn:microsoft.com/office/officeart/2016/7/layout/BasicTimeline"/>
    <dgm:cxn modelId="{52E3A10B-6244-45F2-9BE2-C1E87DD3A421}" type="presParOf" srcId="{BDA8F949-88B8-486D-9E41-ABA1463A8926}" destId="{C68762A5-E9DF-484F-B385-6C7E07325E98}" srcOrd="6" destOrd="0" presId="urn:microsoft.com/office/officeart/2016/7/layout/BasicTimeline"/>
    <dgm:cxn modelId="{97943329-D584-42D0-AD26-7AB5C3AC82AA}" type="presParOf" srcId="{C68762A5-E9DF-484F-B385-6C7E07325E98}" destId="{F782935D-BBBD-4420-826A-F71C517659B6}" srcOrd="0" destOrd="0" presId="urn:microsoft.com/office/officeart/2016/7/layout/BasicTimeline"/>
    <dgm:cxn modelId="{BE3AAFA6-E998-4DCC-8255-050D21DA85C6}" type="presParOf" srcId="{C68762A5-E9DF-484F-B385-6C7E07325E98}" destId="{3C71E446-482E-4CAC-8D42-2D4AC020412B}" srcOrd="1" destOrd="0" presId="urn:microsoft.com/office/officeart/2016/7/layout/BasicTimeline"/>
    <dgm:cxn modelId="{BABD662E-7225-4A75-908E-E836D947C0D6}" type="presParOf" srcId="{3C71E446-482E-4CAC-8D42-2D4AC020412B}" destId="{6C3A59BD-6D45-4573-B098-8CB5207F194D}" srcOrd="0" destOrd="0" presId="urn:microsoft.com/office/officeart/2016/7/layout/BasicTimeline"/>
    <dgm:cxn modelId="{4C45CACE-7B60-4CE3-A4DE-6C8A5C6737F7}" type="presParOf" srcId="{3C71E446-482E-4CAC-8D42-2D4AC020412B}" destId="{8EB042C8-D666-4667-A1E4-E0C87151B72F}" srcOrd="1" destOrd="0" presId="urn:microsoft.com/office/officeart/2016/7/layout/BasicTimeline"/>
    <dgm:cxn modelId="{89BF4091-0526-409F-9C65-5B880883ECD6}" type="presParOf" srcId="{C68762A5-E9DF-484F-B385-6C7E07325E98}" destId="{086FB9B1-82B2-4197-8B33-6E7FF94F8D2E}" srcOrd="2" destOrd="0" presId="urn:microsoft.com/office/officeart/2016/7/layout/BasicTimeline"/>
    <dgm:cxn modelId="{FB8B7466-0AA1-4DBD-840B-78A32E130031}" type="presParOf" srcId="{C68762A5-E9DF-484F-B385-6C7E07325E98}" destId="{3F359E8B-7C7E-4FD9-B106-36CCBFC731D5}" srcOrd="3" destOrd="0" presId="urn:microsoft.com/office/officeart/2016/7/layout/BasicTimeline"/>
    <dgm:cxn modelId="{F8394DC7-F326-402D-B875-1DF0B9701BE5}" type="presParOf" srcId="{C68762A5-E9DF-484F-B385-6C7E07325E98}" destId="{34434334-A935-4057-946F-93B826088F38}" srcOrd="4" destOrd="0" presId="urn:microsoft.com/office/officeart/2016/7/layout/BasicTimeline"/>
    <dgm:cxn modelId="{46182BD5-4AF9-45A4-AB14-DAA1DD064187}" type="presParOf" srcId="{BDA8F949-88B8-486D-9E41-ABA1463A8926}" destId="{A4F8F523-2979-4CD1-9D71-003DD119C388}" srcOrd="7" destOrd="0" presId="urn:microsoft.com/office/officeart/2016/7/layout/BasicTimeline"/>
    <dgm:cxn modelId="{E2BE404E-9104-4141-A57E-86F66B5BA19F}" type="presParOf" srcId="{BDA8F949-88B8-486D-9E41-ABA1463A8926}" destId="{254EB770-B7D0-4AB6-82FC-DA0667109AFA}" srcOrd="8" destOrd="0" presId="urn:microsoft.com/office/officeart/2016/7/layout/BasicTimeline"/>
    <dgm:cxn modelId="{2DC9BB51-5A76-4858-889D-946858C2ED48}" type="presParOf" srcId="{254EB770-B7D0-4AB6-82FC-DA0667109AFA}" destId="{1530CBFA-154C-4953-B06D-D0603F14CF6D}" srcOrd="0" destOrd="0" presId="urn:microsoft.com/office/officeart/2016/7/layout/BasicTimeline"/>
    <dgm:cxn modelId="{703C03B6-A5AB-4A38-A324-0712094F43AC}" type="presParOf" srcId="{254EB770-B7D0-4AB6-82FC-DA0667109AFA}" destId="{921EE6D2-3A8C-4535-B518-E14DA95CAC28}" srcOrd="1" destOrd="0" presId="urn:microsoft.com/office/officeart/2016/7/layout/BasicTimeline"/>
    <dgm:cxn modelId="{860541EC-EED5-45D2-B277-B8BF35161BE7}" type="presParOf" srcId="{921EE6D2-3A8C-4535-B518-E14DA95CAC28}" destId="{54668D56-EAEA-40CB-AF67-3386CC097DCB}" srcOrd="0" destOrd="0" presId="urn:microsoft.com/office/officeart/2016/7/layout/BasicTimeline"/>
    <dgm:cxn modelId="{3357E1FB-E26F-40F8-8BB4-226D426A3F29}" type="presParOf" srcId="{921EE6D2-3A8C-4535-B518-E14DA95CAC28}" destId="{15F1230E-2F2C-467E-AC52-5C468E49CBB3}" srcOrd="1" destOrd="0" presId="urn:microsoft.com/office/officeart/2016/7/layout/BasicTimeline"/>
    <dgm:cxn modelId="{6482F165-794A-45F4-A71C-A9D0FBF8F104}" type="presParOf" srcId="{254EB770-B7D0-4AB6-82FC-DA0667109AFA}" destId="{165B947A-1044-470A-93E7-59F1C013FA67}" srcOrd="2" destOrd="0" presId="urn:microsoft.com/office/officeart/2016/7/layout/BasicTimeline"/>
    <dgm:cxn modelId="{98C36761-C096-41BC-AD9F-E3A5FC0F0D5B}" type="presParOf" srcId="{254EB770-B7D0-4AB6-82FC-DA0667109AFA}" destId="{A0365BED-B65F-443B-A7BA-360EFA7B3A57}" srcOrd="3" destOrd="0" presId="urn:microsoft.com/office/officeart/2016/7/layout/BasicTimeline"/>
    <dgm:cxn modelId="{E91ADE3D-EC91-40A1-9D43-978D352F6B1D}" type="presParOf" srcId="{254EB770-B7D0-4AB6-82FC-DA0667109AFA}" destId="{DE7A3A19-D06B-4808-A4F8-29B719533ED3}" srcOrd="4" destOrd="0" presId="urn:microsoft.com/office/officeart/2016/7/layout/BasicTimeline"/>
    <dgm:cxn modelId="{8E088EA3-37C0-478D-9CC5-2E4815DE7352}" type="presParOf" srcId="{BDA8F949-88B8-486D-9E41-ABA1463A8926}" destId="{D526D1F5-AF55-4252-A81E-A9E9870E63C4}" srcOrd="9" destOrd="0" presId="urn:microsoft.com/office/officeart/2016/7/layout/BasicTimeline"/>
    <dgm:cxn modelId="{09B7FEB5-743A-45E7-804D-D014AFBC6752}" type="presParOf" srcId="{BDA8F949-88B8-486D-9E41-ABA1463A8926}" destId="{93DB3548-442C-4113-BE3C-E0802F6C0B2A}" srcOrd="10" destOrd="0" presId="urn:microsoft.com/office/officeart/2016/7/layout/BasicTimeline"/>
    <dgm:cxn modelId="{8DDB4D50-0A6A-4265-9654-9A3D82030A32}" type="presParOf" srcId="{93DB3548-442C-4113-BE3C-E0802F6C0B2A}" destId="{14D6C3BC-BBC1-4698-9269-2DBB7A5CE965}" srcOrd="0" destOrd="0" presId="urn:microsoft.com/office/officeart/2016/7/layout/BasicTimeline"/>
    <dgm:cxn modelId="{1FEA0A85-EC30-43FA-B14F-9F116A7D2A37}" type="presParOf" srcId="{93DB3548-442C-4113-BE3C-E0802F6C0B2A}" destId="{021B0BB1-B12B-45CD-89F5-F0476CD14925}" srcOrd="1" destOrd="0" presId="urn:microsoft.com/office/officeart/2016/7/layout/BasicTimeline"/>
    <dgm:cxn modelId="{FD1FA648-9A45-4B06-8D23-1FEF796BF5C4}" type="presParOf" srcId="{021B0BB1-B12B-45CD-89F5-F0476CD14925}" destId="{17106A7C-A3EC-4455-BA47-C949C70371F9}" srcOrd="0" destOrd="0" presId="urn:microsoft.com/office/officeart/2016/7/layout/BasicTimeline"/>
    <dgm:cxn modelId="{4C5623B4-63C2-49B6-99C4-C4237A2EFABF}" type="presParOf" srcId="{021B0BB1-B12B-45CD-89F5-F0476CD14925}" destId="{F6A07AE4-4FEB-46C7-82FA-5761A1058E45}" srcOrd="1" destOrd="0" presId="urn:microsoft.com/office/officeart/2016/7/layout/BasicTimeline"/>
    <dgm:cxn modelId="{FFDF255D-621A-4C44-9887-27FF6A2B1FDC}" type="presParOf" srcId="{93DB3548-442C-4113-BE3C-E0802F6C0B2A}" destId="{1E4F44D2-4284-4B37-87A3-10D21B6D3AB7}" srcOrd="2" destOrd="0" presId="urn:microsoft.com/office/officeart/2016/7/layout/BasicTimeline"/>
    <dgm:cxn modelId="{5B1D6F3F-45F8-48C9-A372-FEF2BBBB1132}" type="presParOf" srcId="{93DB3548-442C-4113-BE3C-E0802F6C0B2A}" destId="{0DCD9CFD-40C2-4E8D-947E-F293D31C7156}" srcOrd="3" destOrd="0" presId="urn:microsoft.com/office/officeart/2016/7/layout/BasicTimeline"/>
    <dgm:cxn modelId="{90D173B9-749E-4C01-99AF-CF61572483AC}" type="presParOf" srcId="{93DB3548-442C-4113-BE3C-E0802F6C0B2A}" destId="{11C0199B-861E-4123-A871-BCD0D9BB7EBA}" srcOrd="4" destOrd="0" presId="urn:microsoft.com/office/officeart/2016/7/layout/Basic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6265-BE99-48D1-8879-DB5A75D6D78E}">
      <dsp:nvSpPr>
        <dsp:cNvPr id="0" name=""/>
        <dsp:cNvSpPr/>
      </dsp:nvSpPr>
      <dsp:spPr>
        <a:xfrm>
          <a:off x="0" y="2164359"/>
          <a:ext cx="10419127" cy="0"/>
        </a:xfrm>
        <a:prstGeom prst="lin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C7F33-9326-49FB-89A3-8A20163AD994}">
      <dsp:nvSpPr>
        <dsp:cNvPr id="0" name=""/>
        <dsp:cNvSpPr/>
      </dsp:nvSpPr>
      <dsp:spPr>
        <a:xfrm>
          <a:off x="161526" y="2341621"/>
          <a:ext cx="2350408" cy="48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Подготовительный этап</a:t>
          </a:r>
        </a:p>
      </dsp:txBody>
      <dsp:txXfrm>
        <a:off x="161526" y="2341621"/>
        <a:ext cx="2350408" cy="483336"/>
      </dsp:txXfrm>
    </dsp:sp>
    <dsp:sp modelId="{BA29120C-7C6B-4F62-9079-4AD528BC0744}">
      <dsp:nvSpPr>
        <dsp:cNvPr id="0" name=""/>
        <dsp:cNvSpPr/>
      </dsp:nvSpPr>
      <dsp:spPr>
        <a:xfrm>
          <a:off x="1271" y="77005"/>
          <a:ext cx="2670918" cy="1315584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Оформление юридического лица, разработка концепции проекта, определение ЦА и формата услуг (онлайн/офлайн).</a:t>
          </a:r>
        </a:p>
      </dsp:txBody>
      <dsp:txXfrm>
        <a:off x="65493" y="141227"/>
        <a:ext cx="2542474" cy="1187140"/>
      </dsp:txXfrm>
    </dsp:sp>
    <dsp:sp modelId="{A95DB80B-444A-4D69-B205-3A801BB8524A}">
      <dsp:nvSpPr>
        <dsp:cNvPr id="0" name=""/>
        <dsp:cNvSpPr/>
      </dsp:nvSpPr>
      <dsp:spPr>
        <a:xfrm>
          <a:off x="1336731" y="1359964"/>
          <a:ext cx="0" cy="812689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0713D-AF69-4AF8-B071-F65622790886}">
      <dsp:nvSpPr>
        <dsp:cNvPr id="0" name=""/>
        <dsp:cNvSpPr/>
      </dsp:nvSpPr>
      <dsp:spPr>
        <a:xfrm>
          <a:off x="1710659" y="1515051"/>
          <a:ext cx="2350408" cy="48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Аналитика и стратегия</a:t>
          </a:r>
        </a:p>
      </dsp:txBody>
      <dsp:txXfrm>
        <a:off x="1710659" y="1515051"/>
        <a:ext cx="2350408" cy="489145"/>
      </dsp:txXfrm>
    </dsp:sp>
    <dsp:sp modelId="{FA19A0AA-8B0B-4AA8-A80D-08CFFDD3F112}">
      <dsp:nvSpPr>
        <dsp:cNvPr id="0" name=""/>
        <dsp:cNvSpPr/>
      </dsp:nvSpPr>
      <dsp:spPr>
        <a:xfrm>
          <a:off x="1304265" y="2149535"/>
          <a:ext cx="64930" cy="64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AA0C9-3E42-4088-8622-30E9F6EA139A}">
      <dsp:nvSpPr>
        <dsp:cNvPr id="0" name=""/>
        <dsp:cNvSpPr/>
      </dsp:nvSpPr>
      <dsp:spPr>
        <a:xfrm>
          <a:off x="1550404" y="2986816"/>
          <a:ext cx="2670918" cy="991750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Проведение маркетингового исследования, анализ конкурентов, формирование позиционирования и УТП.</a:t>
          </a:r>
        </a:p>
      </dsp:txBody>
      <dsp:txXfrm>
        <a:off x="1598817" y="3035229"/>
        <a:ext cx="2574092" cy="894924"/>
      </dsp:txXfrm>
    </dsp:sp>
    <dsp:sp modelId="{DBD74D6B-057A-432C-9067-BF618C19EB2A}">
      <dsp:nvSpPr>
        <dsp:cNvPr id="0" name=""/>
        <dsp:cNvSpPr/>
      </dsp:nvSpPr>
      <dsp:spPr>
        <a:xfrm>
          <a:off x="2885864" y="2164359"/>
          <a:ext cx="0" cy="822456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2D073-0B15-4887-9DCE-A27BCACBC178}">
      <dsp:nvSpPr>
        <dsp:cNvPr id="0" name=""/>
        <dsp:cNvSpPr/>
      </dsp:nvSpPr>
      <dsp:spPr>
        <a:xfrm>
          <a:off x="3259792" y="2324522"/>
          <a:ext cx="2350408" cy="48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Разработка продукта</a:t>
          </a:r>
        </a:p>
      </dsp:txBody>
      <dsp:txXfrm>
        <a:off x="3259792" y="2324522"/>
        <a:ext cx="2350408" cy="489145"/>
      </dsp:txXfrm>
    </dsp:sp>
    <dsp:sp modelId="{0F979253-FD39-4920-BFCA-78C564B167EA}">
      <dsp:nvSpPr>
        <dsp:cNvPr id="0" name=""/>
        <dsp:cNvSpPr/>
      </dsp:nvSpPr>
      <dsp:spPr>
        <a:xfrm>
          <a:off x="2853398" y="2131894"/>
          <a:ext cx="64930" cy="64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48281-565D-47A3-9B6C-576231178549}">
      <dsp:nvSpPr>
        <dsp:cNvPr id="0" name=""/>
        <dsp:cNvSpPr/>
      </dsp:nvSpPr>
      <dsp:spPr>
        <a:xfrm>
          <a:off x="3099537" y="0"/>
          <a:ext cx="2670918" cy="1341902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Создание VR-сценариев, программы занятий и онлайн-платформы. Формирование команды преподавателей и технических специалистов.</a:t>
          </a:r>
        </a:p>
      </dsp:txBody>
      <dsp:txXfrm>
        <a:off x="3165043" y="65506"/>
        <a:ext cx="2539906" cy="1210890"/>
      </dsp:txXfrm>
    </dsp:sp>
    <dsp:sp modelId="{DCAE8A46-752C-4E82-84CE-E790E1F2918E}">
      <dsp:nvSpPr>
        <dsp:cNvPr id="0" name=""/>
        <dsp:cNvSpPr/>
      </dsp:nvSpPr>
      <dsp:spPr>
        <a:xfrm>
          <a:off x="4434997" y="1341902"/>
          <a:ext cx="0" cy="822456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2935D-BBBD-4420-826A-F71C517659B6}">
      <dsp:nvSpPr>
        <dsp:cNvPr id="0" name=""/>
        <dsp:cNvSpPr/>
      </dsp:nvSpPr>
      <dsp:spPr>
        <a:xfrm>
          <a:off x="4808925" y="1515051"/>
          <a:ext cx="2350408" cy="48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Маркетинг и продвижение</a:t>
          </a:r>
        </a:p>
      </dsp:txBody>
      <dsp:txXfrm>
        <a:off x="4808925" y="1515051"/>
        <a:ext cx="2350408" cy="489145"/>
      </dsp:txXfrm>
    </dsp:sp>
    <dsp:sp modelId="{B6459BF8-D2C3-4018-9C28-98667DC203F4}">
      <dsp:nvSpPr>
        <dsp:cNvPr id="0" name=""/>
        <dsp:cNvSpPr/>
      </dsp:nvSpPr>
      <dsp:spPr>
        <a:xfrm>
          <a:off x="4402531" y="2131894"/>
          <a:ext cx="64930" cy="64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59BD-6D45-4573-B098-8CB5207F194D}">
      <dsp:nvSpPr>
        <dsp:cNvPr id="0" name=""/>
        <dsp:cNvSpPr/>
      </dsp:nvSpPr>
      <dsp:spPr>
        <a:xfrm>
          <a:off x="4648670" y="2986816"/>
          <a:ext cx="2670918" cy="991750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n-lt"/>
            </a:rPr>
            <a:t>Создание бренда, запуск сайта и </a:t>
          </a:r>
          <a:r>
            <a:rPr lang="ru-RU" sz="1200" kern="1200" dirty="0" err="1">
              <a:solidFill>
                <a:schemeClr val="bg1"/>
              </a:solidFill>
              <a:latin typeface="+mn-lt"/>
            </a:rPr>
            <a:t>Telegram</a:t>
          </a:r>
          <a:r>
            <a:rPr lang="ru-RU" sz="1200" kern="1200" dirty="0">
              <a:solidFill>
                <a:schemeClr val="bg1"/>
              </a:solidFill>
              <a:latin typeface="+mn-lt"/>
            </a:rPr>
            <a:t>-канала, тестирование рекламы, коллаборации с блогерами.</a:t>
          </a:r>
        </a:p>
      </dsp:txBody>
      <dsp:txXfrm>
        <a:off x="4697083" y="3035229"/>
        <a:ext cx="2574092" cy="894924"/>
      </dsp:txXfrm>
    </dsp:sp>
    <dsp:sp modelId="{086FB9B1-82B2-4197-8B33-6E7FF94F8D2E}">
      <dsp:nvSpPr>
        <dsp:cNvPr id="0" name=""/>
        <dsp:cNvSpPr/>
      </dsp:nvSpPr>
      <dsp:spPr>
        <a:xfrm>
          <a:off x="5984129" y="2164359"/>
          <a:ext cx="0" cy="822456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0CBFA-154C-4953-B06D-D0603F14CF6D}">
      <dsp:nvSpPr>
        <dsp:cNvPr id="0" name=""/>
        <dsp:cNvSpPr/>
      </dsp:nvSpPr>
      <dsp:spPr>
        <a:xfrm>
          <a:off x="6358058" y="2324522"/>
          <a:ext cx="2350408" cy="48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Пилотный запуск</a:t>
          </a:r>
        </a:p>
      </dsp:txBody>
      <dsp:txXfrm>
        <a:off x="6358058" y="2324522"/>
        <a:ext cx="2350408" cy="489145"/>
      </dsp:txXfrm>
    </dsp:sp>
    <dsp:sp modelId="{3F359E8B-7C7E-4FD9-B106-36CCBFC731D5}">
      <dsp:nvSpPr>
        <dsp:cNvPr id="0" name=""/>
        <dsp:cNvSpPr/>
      </dsp:nvSpPr>
      <dsp:spPr>
        <a:xfrm>
          <a:off x="5951664" y="2131894"/>
          <a:ext cx="64930" cy="64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8D56-EAEA-40CB-AF67-3386CC097DCB}">
      <dsp:nvSpPr>
        <dsp:cNvPr id="0" name=""/>
        <dsp:cNvSpPr/>
      </dsp:nvSpPr>
      <dsp:spPr>
        <a:xfrm>
          <a:off x="6197803" y="350152"/>
          <a:ext cx="2670918" cy="991750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Проведение первых занятий (онлайн и офлайн), сбор обратной связи, корректировка программы.</a:t>
          </a:r>
        </a:p>
      </dsp:txBody>
      <dsp:txXfrm>
        <a:off x="6246216" y="398565"/>
        <a:ext cx="2574092" cy="894924"/>
      </dsp:txXfrm>
    </dsp:sp>
    <dsp:sp modelId="{165B947A-1044-470A-93E7-59F1C013FA67}">
      <dsp:nvSpPr>
        <dsp:cNvPr id="0" name=""/>
        <dsp:cNvSpPr/>
      </dsp:nvSpPr>
      <dsp:spPr>
        <a:xfrm>
          <a:off x="7533262" y="1341902"/>
          <a:ext cx="0" cy="822456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6C3BC-BBC1-4698-9269-2DBB7A5CE965}">
      <dsp:nvSpPr>
        <dsp:cNvPr id="0" name=""/>
        <dsp:cNvSpPr/>
      </dsp:nvSpPr>
      <dsp:spPr>
        <a:xfrm>
          <a:off x="7907191" y="1515051"/>
          <a:ext cx="2350408" cy="48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600" kern="1200" dirty="0">
              <a:solidFill>
                <a:schemeClr val="bg1"/>
              </a:solidFill>
              <a:latin typeface="+mn-lt"/>
            </a:rPr>
            <a:t>Масштабирование и развитие</a:t>
          </a:r>
        </a:p>
      </dsp:txBody>
      <dsp:txXfrm>
        <a:off x="7907191" y="1515051"/>
        <a:ext cx="2350408" cy="489145"/>
      </dsp:txXfrm>
    </dsp:sp>
    <dsp:sp modelId="{A0365BED-B65F-443B-A7BA-360EFA7B3A57}">
      <dsp:nvSpPr>
        <dsp:cNvPr id="0" name=""/>
        <dsp:cNvSpPr/>
      </dsp:nvSpPr>
      <dsp:spPr>
        <a:xfrm>
          <a:off x="7500797" y="2131894"/>
          <a:ext cx="64930" cy="64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6A7C-A3EC-4455-BA47-C949C70371F9}">
      <dsp:nvSpPr>
        <dsp:cNvPr id="0" name=""/>
        <dsp:cNvSpPr/>
      </dsp:nvSpPr>
      <dsp:spPr>
        <a:xfrm>
          <a:off x="7746936" y="2986816"/>
          <a:ext cx="2670918" cy="1341902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Расширение числа направлений и школ-партнёров, внедрение системы подписок, подготовка к выходу в новые регионы.</a:t>
          </a:r>
        </a:p>
      </dsp:txBody>
      <dsp:txXfrm>
        <a:off x="7812442" y="3052322"/>
        <a:ext cx="2539906" cy="1210890"/>
      </dsp:txXfrm>
    </dsp:sp>
    <dsp:sp modelId="{1E4F44D2-4284-4B37-87A3-10D21B6D3AB7}">
      <dsp:nvSpPr>
        <dsp:cNvPr id="0" name=""/>
        <dsp:cNvSpPr/>
      </dsp:nvSpPr>
      <dsp:spPr>
        <a:xfrm>
          <a:off x="9082395" y="2164359"/>
          <a:ext cx="0" cy="822456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D9CFD-40C2-4E8D-947E-F293D31C7156}">
      <dsp:nvSpPr>
        <dsp:cNvPr id="0" name=""/>
        <dsp:cNvSpPr/>
      </dsp:nvSpPr>
      <dsp:spPr>
        <a:xfrm>
          <a:off x="9049930" y="2131894"/>
          <a:ext cx="64930" cy="64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Timeline">
  <dgm:title val="Простая временная шкала"/>
  <dgm:desc val="Используется для отображения списка событий в хронологическом порядке. Округленная прямоугольная фигура содержит описание, а дата отображается под ней на временной шкале. Это идеальный элемент SmartArt для отображения большого количества текста со средним форматом дат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FollowNode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presOf/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.16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42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LTR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55"/>
                  <dgm:constr type="b" for="ch" forName="L2TextContainer" refType="h"/>
                  <dgm:constr type="h" for="ch" forName="FlexibleEmptyPlaceHolder" refType="h" fact="0.45"/>
                </dgm:constrLst>
              </dgm:if>
              <dgm:else name="CaseForPlacingL2TextContaineBelowDivider">
                <dgm:constrLst>
                  <dgm:constr type="h" for="ch" forName="L2TextContainer" refType="h" fact="0.55"/>
                  <dgm:constr type="h" for="ch" forName="FlexibleEmptyPlaceHolder" refType="h" fact="0.45"/>
                  <dgm:constr type="b" for="ch" forName="FlexibleEmptyPlaceHolder" refType="h"/>
                </dgm:constrLst>
              </dgm:else>
            </dgm:choose>
            <dgm:layoutNode name="L2TextContainer" styleLbl="bgAcc1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oundRect" r:blip="">
                <dgm:adjLst/>
              </dgm:shape>
              <dgm:presOf axis="des" ptType="node"/>
              <dgm:constrLst>
                <dgm:constr type="primFontSz" val="17"/>
                <dgm:constr type="lMarg" refType="primFontSz" fact="0.7"/>
                <dgm:constr type="rMarg" refType="primFontSz" fact="0.7"/>
                <dgm:constr type="tMarg" refType="primFontSz" fact="0.7"/>
                <dgm:constr type="bMarg" refType="primFontSz" fact="0.7"/>
              </dgm:constrLst>
              <dgm:ruleLst>
                <dgm:rule type="primFontSz" val="12" fact="NaN" max="NaN"/>
                <dgm:rule type="secFontSz" val="10" fact="NaN" max="NaN"/>
                <dgm:rule type="h" val="INF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ConnectorPoint" styleLbl="alignNode1" moveWith="L2TextContainer">
            <dgm:alg type="sp"/>
            <dgm:shape xmlns:r="http://schemas.openxmlformats.org/officeDocument/2006/relationships" type="ellipse" r:blip="" zOrderOff="1">
              <dgm:adjLst/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41CC4456-0E88-4EB2-8FDA-8240F984B54A}" type="datetimeFigureOut">
              <a:rPr lang="ru-RU" smtClean="0"/>
              <a:t>22.10.2025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C3086C9-2826-46AE-BD8E-F12CB3F9C8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E5E9994-CBF9-4364-B2D1-761774B9F53C}" type="datetimeFigureOut">
              <a:rPr lang="ru-RU" smtClean="0"/>
              <a:t>22.10.2025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FAD0BC5-116C-42CF-8B28-245F66D506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4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5507A-0B16-C0DB-CC57-61FEED636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A9EE3B-A4EB-6DD9-DCAB-3B80C3E7D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22B5132-A5D2-F142-E37B-47BB54F65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AE308D-A51D-274D-F471-BD17EA0FE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7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5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3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7DAE-D6D0-F837-CED9-316223B16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D58825-2BBB-F2A9-4761-7457B2CE1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326BD9E-29B0-800A-885A-B4DE2B7EC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4E1901-BCCB-F6E4-0D57-50A460024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58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8B8F-0C72-5BCC-EC04-61FF808A8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2350B5-D9AE-8985-939D-16C009E02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240F2D-4F80-DD15-E882-13BE66B77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49DE33-9043-D9BD-77B9-B6603E78E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39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2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7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5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94F6F-735B-9488-18B2-19F9CE82E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87AF89-A95D-AEBC-7497-79C4C0374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1CB5CA-89E3-2B17-768E-18F45427D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0831E9-4CD4-357D-D49B-493EF5470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3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9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FAD0BC5-116C-42CF-8B28-245F66D5066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07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ический объект 5">
            <a:extLst>
              <a:ext uri="{FF2B5EF4-FFF2-40B4-BE49-F238E27FC236}">
                <a16:creationId xmlns:a16="http://schemas.microsoft.com/office/drawing/2014/main" id="{3E68AC08-60AB-59E0-DA8F-498C9F26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93" t="46146"/>
          <a:stretch>
            <a:fillRect/>
          </a:stretch>
        </p:blipFill>
        <p:spPr>
          <a:xfrm rot="10431885">
            <a:off x="8397863" y="4155450"/>
            <a:ext cx="3961007" cy="2910382"/>
          </a:xfrm>
          <a:custGeom>
            <a:avLst/>
            <a:gdLst>
              <a:gd name="connsiteX0" fmla="*/ 0 w 3961007"/>
              <a:gd name="connsiteY0" fmla="*/ 2910382 h 2910382"/>
              <a:gd name="connsiteX1" fmla="*/ 312841 w 3961007"/>
              <a:gd name="connsiteY1" fmla="*/ 0 h 2910382"/>
              <a:gd name="connsiteX2" fmla="*/ 3961007 w 3961007"/>
              <a:gd name="connsiteY2" fmla="*/ 392147 h 2910382"/>
              <a:gd name="connsiteX3" fmla="*/ 3961007 w 3961007"/>
              <a:gd name="connsiteY3" fmla="*/ 2910382 h 29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007" h="2910382">
                <a:moveTo>
                  <a:pt x="0" y="2910382"/>
                </a:moveTo>
                <a:lnTo>
                  <a:pt x="312841" y="0"/>
                </a:lnTo>
                <a:lnTo>
                  <a:pt x="3961007" y="392147"/>
                </a:lnTo>
                <a:lnTo>
                  <a:pt x="3961007" y="2910382"/>
                </a:lnTo>
                <a:close/>
              </a:path>
            </a:pathLst>
          </a:custGeom>
        </p:spPr>
      </p:pic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2CCAAD79-0F28-E27E-3415-F91C82E2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0" r="12599" b="51253"/>
          <a:stretch>
            <a:fillRect/>
          </a:stretch>
        </p:blipFill>
        <p:spPr>
          <a:xfrm rot="13235627">
            <a:off x="6807312" y="-837779"/>
            <a:ext cx="7519564" cy="3715398"/>
          </a:xfrm>
          <a:custGeom>
            <a:avLst/>
            <a:gdLst>
              <a:gd name="connsiteX0" fmla="*/ 7519564 w 7519564"/>
              <a:gd name="connsiteY0" fmla="*/ 0 h 3715398"/>
              <a:gd name="connsiteX1" fmla="*/ 3183782 w 7519564"/>
              <a:gd name="connsiteY1" fmla="*/ 3715398 h 3715398"/>
              <a:gd name="connsiteX2" fmla="*/ 0 w 7519564"/>
              <a:gd name="connsiteY2" fmla="*/ 0 h 371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9564" h="3715398">
                <a:moveTo>
                  <a:pt x="7519564" y="0"/>
                </a:moveTo>
                <a:lnTo>
                  <a:pt x="3183782" y="37153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841BBD38-60F1-DEF8-CA7D-5DB3E2D5E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80069"/>
          <a:stretch>
            <a:fillRect/>
          </a:stretch>
        </p:blipFill>
        <p:spPr>
          <a:xfrm rot="10800000">
            <a:off x="-238765" y="5718856"/>
            <a:ext cx="7493958" cy="1151336"/>
          </a:xfrm>
          <a:custGeom>
            <a:avLst/>
            <a:gdLst>
              <a:gd name="connsiteX0" fmla="*/ 7493958 w 7493958"/>
              <a:gd name="connsiteY0" fmla="*/ 1151336 h 1151336"/>
              <a:gd name="connsiteX1" fmla="*/ 0 w 7493958"/>
              <a:gd name="connsiteY1" fmla="*/ 1151336 h 1151336"/>
              <a:gd name="connsiteX2" fmla="*/ 0 w 7493958"/>
              <a:gd name="connsiteY2" fmla="*/ 0 h 1151336"/>
              <a:gd name="connsiteX3" fmla="*/ 7493958 w 7493958"/>
              <a:gd name="connsiteY3" fmla="*/ 0 h 115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151336">
                <a:moveTo>
                  <a:pt x="7493958" y="1151336"/>
                </a:moveTo>
                <a:lnTo>
                  <a:pt x="0" y="1151336"/>
                </a:lnTo>
                <a:lnTo>
                  <a:pt x="0" y="0"/>
                </a:lnTo>
                <a:lnTo>
                  <a:pt x="7493958" y="0"/>
                </a:lnTo>
                <a:close/>
              </a:path>
            </a:pathLst>
          </a:cu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CEE6B663-76A9-99E3-003F-54C0C9C75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2607" b="41886"/>
          <a:stretch>
            <a:fillRect/>
          </a:stretch>
        </p:blipFill>
        <p:spPr>
          <a:xfrm rot="7076154">
            <a:off x="-2918822" y="602036"/>
            <a:ext cx="7976987" cy="4617239"/>
          </a:xfrm>
          <a:custGeom>
            <a:avLst/>
            <a:gdLst>
              <a:gd name="connsiteX0" fmla="*/ 0 w 7976987"/>
              <a:gd name="connsiteY0" fmla="*/ 999998 h 4617239"/>
              <a:gd name="connsiteX1" fmla="*/ 0 w 7976987"/>
              <a:gd name="connsiteY1" fmla="*/ 0 h 4617239"/>
              <a:gd name="connsiteX2" fmla="*/ 7232280 w 7976987"/>
              <a:gd name="connsiteY2" fmla="*/ 0 h 4617239"/>
              <a:gd name="connsiteX3" fmla="*/ 7976987 w 7976987"/>
              <a:gd name="connsiteY3" fmla="*/ 1404379 h 4617239"/>
              <a:gd name="connsiteX4" fmla="*/ 1918134 w 7976987"/>
              <a:gd name="connsiteY4" fmla="*/ 4617239 h 46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987" h="4617239">
                <a:moveTo>
                  <a:pt x="0" y="999998"/>
                </a:moveTo>
                <a:lnTo>
                  <a:pt x="0" y="0"/>
                </a:lnTo>
                <a:lnTo>
                  <a:pt x="7232280" y="0"/>
                </a:lnTo>
                <a:lnTo>
                  <a:pt x="7976987" y="1404379"/>
                </a:lnTo>
                <a:lnTo>
                  <a:pt x="1918134" y="4617239"/>
                </a:lnTo>
                <a:close/>
              </a:path>
            </a:pathLst>
          </a:custGeom>
        </p:spPr>
      </p:pic>
      <p:sp>
        <p:nvSpPr>
          <p:cNvPr id="10" name="Полилиния 8">
            <a:extLst>
              <a:ext uri="{FF2B5EF4-FFF2-40B4-BE49-F238E27FC236}">
                <a16:creationId xmlns:a16="http://schemas.microsoft.com/office/drawing/2014/main" id="{94A85E6B-D9D6-122C-BE65-44FDAEAF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7895" y="0"/>
            <a:ext cx="2938406" cy="614238"/>
          </a:xfrm>
          <a:custGeom>
            <a:avLst/>
            <a:gdLst>
              <a:gd name="connsiteX0" fmla="*/ 0 w 2938406"/>
              <a:gd name="connsiteY0" fmla="*/ 0 h 614238"/>
              <a:gd name="connsiteX1" fmla="*/ 2938406 w 2938406"/>
              <a:gd name="connsiteY1" fmla="*/ 0 h 614238"/>
              <a:gd name="connsiteX2" fmla="*/ 2930135 w 2938406"/>
              <a:gd name="connsiteY2" fmla="*/ 9100 h 614238"/>
              <a:gd name="connsiteX3" fmla="*/ 1469203 w 2938406"/>
              <a:gd name="connsiteY3" fmla="*/ 614238 h 614238"/>
              <a:gd name="connsiteX4" fmla="*/ 8271 w 2938406"/>
              <a:gd name="connsiteY4" fmla="*/ 9100 h 6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06" h="614238">
                <a:moveTo>
                  <a:pt x="0" y="0"/>
                </a:moveTo>
                <a:lnTo>
                  <a:pt x="2938406" y="0"/>
                </a:lnTo>
                <a:lnTo>
                  <a:pt x="2930135" y="9100"/>
                </a:lnTo>
                <a:cubicBezTo>
                  <a:pt x="2556250" y="382985"/>
                  <a:pt x="2039733" y="614238"/>
                  <a:pt x="1469203" y="614238"/>
                </a:cubicBezTo>
                <a:cubicBezTo>
                  <a:pt x="898674" y="614238"/>
                  <a:pt x="382156" y="382985"/>
                  <a:pt x="8271" y="9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Арка из кубиков 11">
            <a:extLst>
              <a:ext uri="{FF2B5EF4-FFF2-40B4-BE49-F238E27FC236}">
                <a16:creationId xmlns:a16="http://schemas.microsoft.com/office/drawing/2014/main" id="{F0363563-C230-8255-8A77-C6F5DC02E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76131-1AAA-1028-5EA8-E8A5703C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1463040"/>
            <a:ext cx="10360152" cy="4471416"/>
          </a:xfrm>
        </p:spPr>
        <p:txBody>
          <a:bodyPr rtlCol="0">
            <a:noAutofit/>
          </a:bodyPr>
          <a:lstStyle>
            <a:lvl1pPr algn="ctr">
              <a:lnSpc>
                <a:spcPct val="75000"/>
              </a:lnSpc>
              <a:defRPr lang="ru-RU" sz="54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237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полнитель таблицы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8376" y="2366300"/>
            <a:ext cx="10791949" cy="3587750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29981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20">
            <a:extLst>
              <a:ext uri="{FF2B5EF4-FFF2-40B4-BE49-F238E27FC236}">
                <a16:creationId xmlns:a16="http://schemas.microsoft.com/office/drawing/2014/main" id="{5E0168A1-8EA7-E075-A0E3-CC98D3A7A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5460" y="5586515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олилиния 15">
            <a:extLst>
              <a:ext uri="{FF2B5EF4-FFF2-40B4-BE49-F238E27FC236}">
                <a16:creationId xmlns:a16="http://schemas.microsoft.com/office/drawing/2014/main" id="{235F4B08-36B8-4D96-46A3-640589F2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42520" y="-450526"/>
            <a:ext cx="1018073" cy="1919124"/>
          </a:xfrm>
          <a:custGeom>
            <a:avLst/>
            <a:gdLst>
              <a:gd name="connsiteX0" fmla="*/ 1018073 w 1018073"/>
              <a:gd name="connsiteY0" fmla="*/ 1919124 h 1919124"/>
              <a:gd name="connsiteX1" fmla="*/ 1018073 w 1018073"/>
              <a:gd name="connsiteY1" fmla="*/ 0 h 1919124"/>
              <a:gd name="connsiteX2" fmla="*/ 860680 w 1018073"/>
              <a:gd name="connsiteY2" fmla="*/ 92033 h 1919124"/>
              <a:gd name="connsiteX3" fmla="*/ 45685 w 1018073"/>
              <a:gd name="connsiteY3" fmla="*/ 1217247 h 1919124"/>
              <a:gd name="connsiteX4" fmla="*/ 29068 w 1018073"/>
              <a:gd name="connsiteY4" fmla="*/ 1808525 h 1919124"/>
              <a:gd name="connsiteX5" fmla="*/ 59967 w 1018073"/>
              <a:gd name="connsiteY5" fmla="*/ 1919124 h 19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073" h="1919124">
                <a:moveTo>
                  <a:pt x="1018073" y="1919124"/>
                </a:moveTo>
                <a:lnTo>
                  <a:pt x="1018073" y="0"/>
                </a:lnTo>
                <a:lnTo>
                  <a:pt x="860680" y="92033"/>
                </a:lnTo>
                <a:cubicBezTo>
                  <a:pt x="468017" y="356206"/>
                  <a:pt x="159674" y="774823"/>
                  <a:pt x="45685" y="1217247"/>
                </a:cubicBezTo>
                <a:cubicBezTo>
                  <a:pt x="-9143" y="1412111"/>
                  <a:pt x="-14542" y="1615180"/>
                  <a:pt x="29068" y="1808525"/>
                </a:cubicBezTo>
                <a:lnTo>
                  <a:pt x="59967" y="1919124"/>
                </a:lnTo>
                <a:close/>
              </a:path>
            </a:pathLst>
          </a:custGeom>
          <a:solidFill>
            <a:schemeClr val="accent5"/>
          </a:solidFill>
          <a:ln w="202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 4">
            <a:extLst>
              <a:ext uri="{FF2B5EF4-FFF2-40B4-BE49-F238E27FC236}">
                <a16:creationId xmlns:a16="http://schemas.microsoft.com/office/drawing/2014/main" id="{71E3A63B-01EF-B3B1-F861-1BBC4411F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243539" y="-1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1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5" name="Полилиния: Фигура 5">
            <a:extLst>
              <a:ext uri="{FF2B5EF4-FFF2-40B4-BE49-F238E27FC236}">
                <a16:creationId xmlns:a16="http://schemas.microsoft.com/office/drawing/2014/main" id="{D93AB7B1-DA47-81AC-9BD3-0767E499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7248231" y="5855618"/>
            <a:ext cx="4943770" cy="1002382"/>
          </a:xfrm>
          <a:custGeom>
            <a:avLst/>
            <a:gdLst>
              <a:gd name="connsiteX0" fmla="*/ 0 w 4943770"/>
              <a:gd name="connsiteY0" fmla="*/ 0 h 1002382"/>
              <a:gd name="connsiteX1" fmla="*/ 4943770 w 4943770"/>
              <a:gd name="connsiteY1" fmla="*/ 0 h 1002382"/>
              <a:gd name="connsiteX2" fmla="*/ 4906928 w 4943770"/>
              <a:gd name="connsiteY2" fmla="*/ 44581 h 1002382"/>
              <a:gd name="connsiteX3" fmla="*/ 2525640 w 4943770"/>
              <a:gd name="connsiteY3" fmla="*/ 241508 h 1002382"/>
              <a:gd name="connsiteX4" fmla="*/ 1667268 w 4943770"/>
              <a:gd name="connsiteY4" fmla="*/ 163732 h 1002382"/>
              <a:gd name="connsiteX5" fmla="*/ 1317749 w 4943770"/>
              <a:gd name="connsiteY5" fmla="*/ 293864 h 1002382"/>
              <a:gd name="connsiteX6" fmla="*/ 75310 w 4943770"/>
              <a:gd name="connsiteY6" fmla="*/ 989292 h 1002382"/>
              <a:gd name="connsiteX7" fmla="*/ 0 w 4943770"/>
              <a:gd name="connsiteY7" fmla="*/ 1002382 h 10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70" h="1002382">
                <a:moveTo>
                  <a:pt x="0" y="0"/>
                </a:moveTo>
                <a:lnTo>
                  <a:pt x="4943770" y="0"/>
                </a:lnTo>
                <a:lnTo>
                  <a:pt x="4906928" y="44581"/>
                </a:lnTo>
                <a:cubicBezTo>
                  <a:pt x="4311119" y="665259"/>
                  <a:pt x="3275391" y="550750"/>
                  <a:pt x="2525640" y="241508"/>
                </a:cubicBezTo>
                <a:cubicBezTo>
                  <a:pt x="2174456" y="97448"/>
                  <a:pt x="1956229" y="100710"/>
                  <a:pt x="1667268" y="163732"/>
                </a:cubicBezTo>
                <a:cubicBezTo>
                  <a:pt x="1546867" y="189990"/>
                  <a:pt x="1429272" y="233773"/>
                  <a:pt x="1317749" y="293864"/>
                </a:cubicBezTo>
                <a:cubicBezTo>
                  <a:pt x="1050964" y="428937"/>
                  <a:pt x="614633" y="864100"/>
                  <a:pt x="75310" y="989292"/>
                </a:cubicBezTo>
                <a:lnTo>
                  <a:pt x="0" y="1002382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8762" y="914400"/>
            <a:ext cx="5870448" cy="5029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lnSpc>
                <a:spcPct val="75000"/>
              </a:lnSpc>
              <a:defRPr lang="ru-RU" sz="5400" cap="all" spc="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DDF44C2-2412-E9A3-C652-50DB0A363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1911118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316945 w 4943475"/>
              <a:gd name="connsiteY3" fmla="*/ 6858000 h 6858000"/>
              <a:gd name="connsiteX4" fmla="*/ 1300831 w 4943475"/>
              <a:gd name="connsiteY4" fmla="*/ 6813975 h 6858000"/>
              <a:gd name="connsiteX5" fmla="*/ 11509 w 4943475"/>
              <a:gd name="connsiteY5" fmla="*/ 5644999 h 6858000"/>
              <a:gd name="connsiteX6" fmla="*/ 0 w 4943475"/>
              <a:gd name="connsiteY6" fmla="*/ 5642040 h 6858000"/>
              <a:gd name="connsiteX7" fmla="*/ 0 w 4943475"/>
              <a:gd name="connsiteY7" fmla="*/ 960342 h 6858000"/>
              <a:gd name="connsiteX8" fmla="*/ 102594 w 4943475"/>
              <a:gd name="connsiteY8" fmla="*/ 989005 h 6858000"/>
              <a:gd name="connsiteX9" fmla="*/ 693872 w 4943475"/>
              <a:gd name="connsiteY9" fmla="*/ 972388 h 6858000"/>
              <a:gd name="connsiteX10" fmla="*/ 1819086 w 4943475"/>
              <a:gd name="connsiteY10" fmla="*/ 157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475" h="6858000">
                <a:moveTo>
                  <a:pt x="1911118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316945" y="6858000"/>
                </a:lnTo>
                <a:lnTo>
                  <a:pt x="1300831" y="6813975"/>
                </a:lnTo>
                <a:cubicBezTo>
                  <a:pt x="1065596" y="6257818"/>
                  <a:pt x="593762" y="5826099"/>
                  <a:pt x="11509" y="5644999"/>
                </a:cubicBezTo>
                <a:lnTo>
                  <a:pt x="0" y="5642040"/>
                </a:lnTo>
                <a:lnTo>
                  <a:pt x="0" y="960342"/>
                </a:lnTo>
                <a:lnTo>
                  <a:pt x="102594" y="989005"/>
                </a:lnTo>
                <a:cubicBezTo>
                  <a:pt x="295939" y="1032615"/>
                  <a:pt x="499008" y="1027216"/>
                  <a:pt x="693872" y="972388"/>
                </a:cubicBezTo>
                <a:cubicBezTo>
                  <a:pt x="1136296" y="858399"/>
                  <a:pt x="1554913" y="550056"/>
                  <a:pt x="1819086" y="157393"/>
                </a:cubicBezTo>
                <a:close/>
              </a:path>
            </a:pathLst>
          </a:custGeom>
        </p:spPr>
        <p:txBody>
          <a:bodyPr wrap="square" tIns="1005840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14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22">
            <a:extLst>
              <a:ext uri="{FF2B5EF4-FFF2-40B4-BE49-F238E27FC236}">
                <a16:creationId xmlns:a16="http://schemas.microsoft.com/office/drawing/2014/main" id="{0FA877A3-B2AE-5C65-DE20-D16387871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6"/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472" y="2377871"/>
            <a:ext cx="6814371" cy="4359402"/>
          </a:xfrm>
        </p:spPr>
        <p:txBody>
          <a:bodyPr rtlCol="0">
            <a:normAutofit/>
          </a:bodyPr>
          <a:lstStyle>
            <a:lvl1pPr marL="512064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2000"/>
            </a:lvl1pPr>
            <a:lvl2pPr marL="8001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800"/>
            </a:lvl2pPr>
            <a:lvl3pPr marL="12573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600"/>
            </a:lvl3pPr>
            <a:lvl4pPr marL="17145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400"/>
            </a:lvl4pPr>
            <a:lvl5pPr marL="21717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54195" y="2377871"/>
            <a:ext cx="3840407" cy="43594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061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690D34EE-F9DA-E443-4A73-7A028CD1DC77}"/>
              </a:ext>
            </a:extLst>
          </p:cNvPr>
          <p:cNvSpPr/>
          <p:nvPr userDrawn="1"/>
        </p:nvSpPr>
        <p:spPr>
          <a:xfrm>
            <a:off x="6576005" y="6244034"/>
            <a:ext cx="5128931" cy="613967"/>
          </a:xfrm>
          <a:custGeom>
            <a:avLst/>
            <a:gdLst>
              <a:gd name="connsiteX0" fmla="*/ 4291965 w 5128931"/>
              <a:gd name="connsiteY0" fmla="*/ 60 h 613967"/>
              <a:gd name="connsiteX1" fmla="*/ 4666198 w 5128931"/>
              <a:gd name="connsiteY1" fmla="*/ 89254 h 613967"/>
              <a:gd name="connsiteX2" fmla="*/ 5101197 w 5128931"/>
              <a:gd name="connsiteY2" fmla="*/ 537690 h 613967"/>
              <a:gd name="connsiteX3" fmla="*/ 5128931 w 5128931"/>
              <a:gd name="connsiteY3" fmla="*/ 613967 h 613967"/>
              <a:gd name="connsiteX4" fmla="*/ 0 w 5128931"/>
              <a:gd name="connsiteY4" fmla="*/ 613967 h 613967"/>
              <a:gd name="connsiteX5" fmla="*/ 15614 w 5128931"/>
              <a:gd name="connsiteY5" fmla="*/ 593375 h 613967"/>
              <a:gd name="connsiteX6" fmla="*/ 81739 w 5128931"/>
              <a:gd name="connsiteY6" fmla="*/ 517786 h 613967"/>
              <a:gd name="connsiteX7" fmla="*/ 2139708 w 5128931"/>
              <a:gd name="connsiteY7" fmla="*/ 331996 h 613967"/>
              <a:gd name="connsiteX8" fmla="*/ 4291965 w 5128931"/>
              <a:gd name="connsiteY8" fmla="*/ 60 h 61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931" h="613967">
                <a:moveTo>
                  <a:pt x="4291965" y="60"/>
                </a:moveTo>
                <a:cubicBezTo>
                  <a:pt x="4425259" y="-1390"/>
                  <a:pt x="4550210" y="23536"/>
                  <a:pt x="4666198" y="89254"/>
                </a:cubicBezTo>
                <a:cubicBezTo>
                  <a:pt x="4891999" y="217207"/>
                  <a:pt x="5029133" y="370815"/>
                  <a:pt x="5101197" y="537690"/>
                </a:cubicBezTo>
                <a:lnTo>
                  <a:pt x="5128931" y="613967"/>
                </a:lnTo>
                <a:lnTo>
                  <a:pt x="0" y="613967"/>
                </a:lnTo>
                <a:lnTo>
                  <a:pt x="15614" y="593375"/>
                </a:lnTo>
                <a:cubicBezTo>
                  <a:pt x="37505" y="566465"/>
                  <a:pt x="59606" y="541212"/>
                  <a:pt x="81739" y="517786"/>
                </a:cubicBezTo>
                <a:cubicBezTo>
                  <a:pt x="726324" y="-164414"/>
                  <a:pt x="1567784" y="212292"/>
                  <a:pt x="2139708" y="331996"/>
                </a:cubicBezTo>
                <a:cubicBezTo>
                  <a:pt x="2980088" y="507931"/>
                  <a:pt x="3714356" y="6344"/>
                  <a:pt x="4291965" y="60"/>
                </a:cubicBezTo>
                <a:close/>
              </a:path>
            </a:pathLst>
          </a:custGeom>
          <a:solidFill>
            <a:schemeClr val="accent1"/>
          </a:solidFill>
          <a:ln w="237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BA1AC28-AEBA-F273-D81B-DCB3F7595C06}"/>
              </a:ext>
            </a:extLst>
          </p:cNvPr>
          <p:cNvSpPr/>
          <p:nvPr userDrawn="1"/>
        </p:nvSpPr>
        <p:spPr>
          <a:xfrm>
            <a:off x="11450906" y="3547173"/>
            <a:ext cx="741094" cy="3164819"/>
          </a:xfrm>
          <a:custGeom>
            <a:avLst/>
            <a:gdLst>
              <a:gd name="connsiteX0" fmla="*/ 741094 w 741094"/>
              <a:gd name="connsiteY0" fmla="*/ 0 h 3164819"/>
              <a:gd name="connsiteX1" fmla="*/ 741094 w 741094"/>
              <a:gd name="connsiteY1" fmla="*/ 3164819 h 3164819"/>
              <a:gd name="connsiteX2" fmla="*/ 696311 w 741094"/>
              <a:gd name="connsiteY2" fmla="*/ 3128887 h 3164819"/>
              <a:gd name="connsiteX3" fmla="*/ 66029 w 741094"/>
              <a:gd name="connsiteY3" fmla="*/ 2098526 h 3164819"/>
              <a:gd name="connsiteX4" fmla="*/ 659081 w 741094"/>
              <a:gd name="connsiteY4" fmla="*/ 69283 h 3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94" h="3164819">
                <a:moveTo>
                  <a:pt x="741094" y="0"/>
                </a:moveTo>
                <a:lnTo>
                  <a:pt x="741094" y="3164819"/>
                </a:lnTo>
                <a:lnTo>
                  <a:pt x="696311" y="3128887"/>
                </a:lnTo>
                <a:cubicBezTo>
                  <a:pt x="398216" y="2865259"/>
                  <a:pt x="172941" y="2512853"/>
                  <a:pt x="66029" y="2098526"/>
                </a:cubicBezTo>
                <a:cubicBezTo>
                  <a:pt x="-129976" y="1338929"/>
                  <a:pt x="122879" y="568970"/>
                  <a:pt x="659081" y="69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11" name="Арка из кубиков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3657600"/>
          </a:xfrm>
        </p:spPr>
        <p:txBody>
          <a:bodyPr rtlCol="0" anchor="b">
            <a:noAutofit/>
          </a:bodyPr>
          <a:lstStyle>
            <a:lvl1pPr algn="ctr">
              <a:lnSpc>
                <a:spcPct val="75000"/>
              </a:lnSpc>
              <a:defRPr lang="ru-RU" sz="5400" cap="all" spc="6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 rtlCol="0"/>
          <a:lstStyle>
            <a:lvl1pPr marL="0" indent="0" algn="ctr">
              <a:spcBef>
                <a:spcPts val="0"/>
              </a:spcBef>
              <a:buNone/>
              <a:defRPr lang="ru-RU"/>
            </a:lvl1pPr>
            <a:lvl2pPr marL="457200" indent="0" algn="ctr">
              <a:spcBef>
                <a:spcPts val="0"/>
              </a:spcBef>
              <a:buNone/>
              <a:defRPr lang="ru-RU"/>
            </a:lvl2pPr>
            <a:lvl3pPr marL="914400" indent="0" algn="ctr">
              <a:spcBef>
                <a:spcPts val="0"/>
              </a:spcBef>
              <a:buNone/>
              <a:defRPr lang="ru-RU"/>
            </a:lvl3pPr>
            <a:lvl4pPr marL="1371600" indent="0" algn="ctr">
              <a:spcBef>
                <a:spcPts val="0"/>
              </a:spcBef>
              <a:buNone/>
              <a:defRPr lang="ru-RU"/>
            </a:lvl4pPr>
            <a:lvl5pPr marL="1828800" indent="0" algn="ctr">
              <a:spcBef>
                <a:spcPts val="0"/>
              </a:spcBef>
              <a:buNone/>
              <a:defRPr lang="ru-RU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74DA6858-F008-49D8-3E6E-18FE12891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920" b="49138"/>
          <a:stretch>
            <a:fillRect/>
          </a:stretch>
        </p:blipFill>
        <p:spPr>
          <a:xfrm rot="10800000" flipH="1" flipV="1">
            <a:off x="-9638" y="3945640"/>
            <a:ext cx="2853725" cy="2938093"/>
          </a:xfrm>
          <a:custGeom>
            <a:avLst/>
            <a:gdLst>
              <a:gd name="connsiteX0" fmla="*/ 0 w 2853725"/>
              <a:gd name="connsiteY0" fmla="*/ 0 h 2938093"/>
              <a:gd name="connsiteX1" fmla="*/ 2853725 w 2853725"/>
              <a:gd name="connsiteY1" fmla="*/ 0 h 2938093"/>
              <a:gd name="connsiteX2" fmla="*/ 2853725 w 2853725"/>
              <a:gd name="connsiteY2" fmla="*/ 2938093 h 2938093"/>
              <a:gd name="connsiteX3" fmla="*/ 0 w 2853725"/>
              <a:gd name="connsiteY3" fmla="*/ 2938093 h 29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25" h="2938093">
                <a:moveTo>
                  <a:pt x="0" y="0"/>
                </a:moveTo>
                <a:lnTo>
                  <a:pt x="2853725" y="0"/>
                </a:lnTo>
                <a:lnTo>
                  <a:pt x="2853725" y="2938093"/>
                </a:lnTo>
                <a:lnTo>
                  <a:pt x="0" y="2938093"/>
                </a:lnTo>
                <a:close/>
              </a:path>
            </a:pathLst>
          </a:custGeom>
        </p:spPr>
      </p:pic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D697063-5A37-7E43-799C-8864FD42BAAC}"/>
              </a:ext>
            </a:extLst>
          </p:cNvPr>
          <p:cNvSpPr/>
          <p:nvPr userDrawn="1"/>
        </p:nvSpPr>
        <p:spPr>
          <a:xfrm>
            <a:off x="9063204" y="0"/>
            <a:ext cx="3128797" cy="2679752"/>
          </a:xfrm>
          <a:custGeom>
            <a:avLst/>
            <a:gdLst>
              <a:gd name="connsiteX0" fmla="*/ 3128797 w 3128797"/>
              <a:gd name="connsiteY0" fmla="*/ 879358 h 2679752"/>
              <a:gd name="connsiteX1" fmla="*/ 3128797 w 3128797"/>
              <a:gd name="connsiteY1" fmla="*/ 2679752 h 2679752"/>
              <a:gd name="connsiteX2" fmla="*/ 3059267 w 3128797"/>
              <a:gd name="connsiteY2" fmla="*/ 2608151 h 2679752"/>
              <a:gd name="connsiteX3" fmla="*/ 2764395 w 3128797"/>
              <a:gd name="connsiteY3" fmla="*/ 1724021 h 2679752"/>
              <a:gd name="connsiteX4" fmla="*/ 3093998 w 3128797"/>
              <a:gd name="connsiteY4" fmla="*/ 985035 h 2679752"/>
              <a:gd name="connsiteX5" fmla="*/ 0 w 3128797"/>
              <a:gd name="connsiteY5" fmla="*/ 0 h 2679752"/>
              <a:gd name="connsiteX6" fmla="*/ 3128797 w 3128797"/>
              <a:gd name="connsiteY6" fmla="*/ 0 h 2679752"/>
              <a:gd name="connsiteX7" fmla="*/ 3128797 w 3128797"/>
              <a:gd name="connsiteY7" fmla="*/ 550788 h 2679752"/>
              <a:gd name="connsiteX8" fmla="*/ 3123603 w 3128797"/>
              <a:gd name="connsiteY8" fmla="*/ 534564 h 2679752"/>
              <a:gd name="connsiteX9" fmla="*/ 1737201 w 3128797"/>
              <a:gd name="connsiteY9" fmla="*/ 374784 h 2679752"/>
              <a:gd name="connsiteX10" fmla="*/ 534991 w 3128797"/>
              <a:gd name="connsiteY10" fmla="*/ 378865 h 2679752"/>
              <a:gd name="connsiteX11" fmla="*/ 147047 w 3128797"/>
              <a:gd name="connsiteY11" fmla="*/ 143968 h 26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797" h="2679752">
                <a:moveTo>
                  <a:pt x="3128797" y="879358"/>
                </a:moveTo>
                <a:lnTo>
                  <a:pt x="3128797" y="2679752"/>
                </a:lnTo>
                <a:lnTo>
                  <a:pt x="3059267" y="2608151"/>
                </a:lnTo>
                <a:cubicBezTo>
                  <a:pt x="2845801" y="2364562"/>
                  <a:pt x="2737482" y="2047511"/>
                  <a:pt x="2764395" y="1724021"/>
                </a:cubicBezTo>
                <a:cubicBezTo>
                  <a:pt x="2789869" y="1485736"/>
                  <a:pt x="2988975" y="1235917"/>
                  <a:pt x="3093998" y="985035"/>
                </a:cubicBezTo>
                <a:close/>
                <a:moveTo>
                  <a:pt x="0" y="0"/>
                </a:moveTo>
                <a:lnTo>
                  <a:pt x="3128797" y="0"/>
                </a:lnTo>
                <a:lnTo>
                  <a:pt x="3128797" y="550788"/>
                </a:lnTo>
                <a:lnTo>
                  <a:pt x="3123603" y="534564"/>
                </a:lnTo>
                <a:cubicBezTo>
                  <a:pt x="2933666" y="80785"/>
                  <a:pt x="2078477" y="268334"/>
                  <a:pt x="1737201" y="374784"/>
                </a:cubicBezTo>
                <a:cubicBezTo>
                  <a:pt x="1414305" y="472235"/>
                  <a:pt x="872573" y="510694"/>
                  <a:pt x="534991" y="378865"/>
                </a:cubicBezTo>
                <a:cubicBezTo>
                  <a:pt x="393838" y="323373"/>
                  <a:pt x="264165" y="243263"/>
                  <a:pt x="147047" y="143968"/>
                </a:cubicBezTo>
                <a:close/>
              </a:path>
            </a:pathLst>
          </a:custGeom>
          <a:solidFill>
            <a:schemeClr val="accent3"/>
          </a:solidFill>
          <a:ln w="402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A8CB1A0F-CA1C-711E-F4D9-F402746EC55D}"/>
              </a:ext>
            </a:extLst>
          </p:cNvPr>
          <p:cNvSpPr/>
          <p:nvPr userDrawn="1"/>
        </p:nvSpPr>
        <p:spPr>
          <a:xfrm>
            <a:off x="-9637" y="1"/>
            <a:ext cx="2617625" cy="3478627"/>
          </a:xfrm>
          <a:custGeom>
            <a:avLst/>
            <a:gdLst>
              <a:gd name="connsiteX0" fmla="*/ 0 w 2617625"/>
              <a:gd name="connsiteY0" fmla="*/ 0 h 3478627"/>
              <a:gd name="connsiteX1" fmla="*/ 2617625 w 2617625"/>
              <a:gd name="connsiteY1" fmla="*/ 0 h 3478627"/>
              <a:gd name="connsiteX2" fmla="*/ 2553291 w 2617625"/>
              <a:gd name="connsiteY2" fmla="*/ 101454 h 3478627"/>
              <a:gd name="connsiteX3" fmla="*/ 1240549 w 2617625"/>
              <a:gd name="connsiteY3" fmla="*/ 958722 h 3478627"/>
              <a:gd name="connsiteX4" fmla="*/ 955351 w 2617625"/>
              <a:gd name="connsiteY4" fmla="*/ 1199055 h 3478627"/>
              <a:gd name="connsiteX5" fmla="*/ 600934 w 2617625"/>
              <a:gd name="connsiteY5" fmla="*/ 1984701 h 3478627"/>
              <a:gd name="connsiteX6" fmla="*/ 38433 w 2617625"/>
              <a:gd name="connsiteY6" fmla="*/ 3435524 h 3478627"/>
              <a:gd name="connsiteX7" fmla="*/ 0 w 2617625"/>
              <a:gd name="connsiteY7" fmla="*/ 3478627 h 3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25" h="3478627">
                <a:moveTo>
                  <a:pt x="0" y="0"/>
                </a:moveTo>
                <a:lnTo>
                  <a:pt x="2617625" y="0"/>
                </a:lnTo>
                <a:lnTo>
                  <a:pt x="2553291" y="101454"/>
                </a:lnTo>
                <a:cubicBezTo>
                  <a:pt x="2193600" y="596780"/>
                  <a:pt x="1511980" y="777778"/>
                  <a:pt x="1240549" y="958722"/>
                </a:cubicBezTo>
                <a:cubicBezTo>
                  <a:pt x="1133381" y="1026274"/>
                  <a:pt x="1037426" y="1107134"/>
                  <a:pt x="955351" y="1199055"/>
                </a:cubicBezTo>
                <a:cubicBezTo>
                  <a:pt x="758369" y="1419663"/>
                  <a:pt x="648207" y="1608072"/>
                  <a:pt x="600934" y="1984701"/>
                </a:cubicBezTo>
                <a:cubicBezTo>
                  <a:pt x="539729" y="2480023"/>
                  <a:pt x="361052" y="3033377"/>
                  <a:pt x="38433" y="3435524"/>
                </a:cubicBezTo>
                <a:lnTo>
                  <a:pt x="0" y="3478627"/>
                </a:lnTo>
                <a:close/>
              </a:path>
            </a:pathLst>
          </a:custGeom>
          <a:solidFill>
            <a:schemeClr val="accent5"/>
          </a:solidFill>
          <a:ln w="251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2" y="536376"/>
            <a:ext cx="4987598" cy="213308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55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лилиния: Фигура 11">
            <a:extLst>
              <a:ext uri="{FF2B5EF4-FFF2-40B4-BE49-F238E27FC236}">
                <a16:creationId xmlns:a16="http://schemas.microsoft.com/office/drawing/2014/main" id="{5E99B326-A023-FA69-54A8-41EDB1276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304754"/>
            <a:ext cx="2954761" cy="4553246"/>
          </a:xfrm>
          <a:custGeom>
            <a:avLst/>
            <a:gdLst>
              <a:gd name="connsiteX0" fmla="*/ 0 w 2954761"/>
              <a:gd name="connsiteY0" fmla="*/ 0 h 4553246"/>
              <a:gd name="connsiteX1" fmla="*/ 117233 w 2954761"/>
              <a:gd name="connsiteY1" fmla="*/ 82668 h 4553246"/>
              <a:gd name="connsiteX2" fmla="*/ 730843 w 2954761"/>
              <a:gd name="connsiteY2" fmla="*/ 1827598 h 4553246"/>
              <a:gd name="connsiteX3" fmla="*/ 868972 w 2954761"/>
              <a:gd name="connsiteY3" fmla="*/ 2174038 h 4553246"/>
              <a:gd name="connsiteX4" fmla="*/ 1502761 w 2954761"/>
              <a:gd name="connsiteY4" fmla="*/ 2758135 h 4553246"/>
              <a:gd name="connsiteX5" fmla="*/ 2954466 w 2954761"/>
              <a:gd name="connsiteY5" fmla="*/ 4460522 h 4553246"/>
              <a:gd name="connsiteX6" fmla="*/ 2954761 w 2954761"/>
              <a:gd name="connsiteY6" fmla="*/ 4553246 h 4553246"/>
              <a:gd name="connsiteX7" fmla="*/ 0 w 2954761"/>
              <a:gd name="connsiteY7" fmla="*/ 4553246 h 45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761" h="4553246">
                <a:moveTo>
                  <a:pt x="0" y="0"/>
                </a:moveTo>
                <a:lnTo>
                  <a:pt x="117233" y="82668"/>
                </a:lnTo>
                <a:cubicBezTo>
                  <a:pt x="705921" y="563578"/>
                  <a:pt x="630379" y="1460513"/>
                  <a:pt x="730843" y="1827598"/>
                </a:cubicBezTo>
                <a:cubicBezTo>
                  <a:pt x="761151" y="1950602"/>
                  <a:pt x="807625" y="2067161"/>
                  <a:pt x="868972" y="2174038"/>
                </a:cubicBezTo>
                <a:cubicBezTo>
                  <a:pt x="1016204" y="2430540"/>
                  <a:pt x="1160257" y="2594499"/>
                  <a:pt x="1502761" y="2758135"/>
                </a:cubicBezTo>
                <a:cubicBezTo>
                  <a:pt x="2178883" y="3079569"/>
                  <a:pt x="2895559" y="3693004"/>
                  <a:pt x="2954466" y="4460522"/>
                </a:cubicBezTo>
                <a:lnTo>
                  <a:pt x="2954761" y="4553246"/>
                </a:lnTo>
                <a:lnTo>
                  <a:pt x="0" y="45532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2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504466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cap="all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11850" y="2343150"/>
            <a:ext cx="5568950" cy="4364038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11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7">
            <a:extLst>
              <a:ext uri="{FF2B5EF4-FFF2-40B4-BE49-F238E27FC236}">
                <a16:creationId xmlns:a16="http://schemas.microsoft.com/office/drawing/2014/main" id="{0AE23B93-BC49-29E1-B798-915A07D7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1328" y="0"/>
            <a:ext cx="1740673" cy="2452455"/>
          </a:xfrm>
          <a:custGeom>
            <a:avLst/>
            <a:gdLst>
              <a:gd name="connsiteX0" fmla="*/ 9752 w 1740673"/>
              <a:gd name="connsiteY0" fmla="*/ 0 h 2452455"/>
              <a:gd name="connsiteX1" fmla="*/ 1740673 w 1740673"/>
              <a:gd name="connsiteY1" fmla="*/ 0 h 2452455"/>
              <a:gd name="connsiteX2" fmla="*/ 1740673 w 1740673"/>
              <a:gd name="connsiteY2" fmla="*/ 2452455 h 2452455"/>
              <a:gd name="connsiteX3" fmla="*/ 1641792 w 1740673"/>
              <a:gd name="connsiteY3" fmla="*/ 2253927 h 2452455"/>
              <a:gd name="connsiteX4" fmla="*/ 1168412 w 1740673"/>
              <a:gd name="connsiteY4" fmla="*/ 1679772 h 2452455"/>
              <a:gd name="connsiteX5" fmla="*/ 63 w 1740673"/>
              <a:gd name="connsiteY5" fmla="*/ 135821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73" h="2452455">
                <a:moveTo>
                  <a:pt x="9752" y="0"/>
                </a:moveTo>
                <a:lnTo>
                  <a:pt x="1740673" y="0"/>
                </a:lnTo>
                <a:lnTo>
                  <a:pt x="1740673" y="2452455"/>
                </a:lnTo>
                <a:lnTo>
                  <a:pt x="1641792" y="2253927"/>
                </a:lnTo>
                <a:cubicBezTo>
                  <a:pt x="1523030" y="2044952"/>
                  <a:pt x="1373754" y="1845991"/>
                  <a:pt x="1168412" y="1679772"/>
                </a:cubicBezTo>
                <a:cubicBezTo>
                  <a:pt x="742644" y="1335088"/>
                  <a:pt x="-7886" y="949509"/>
                  <a:pt x="63" y="135821"/>
                </a:cubicBezTo>
                <a:close/>
              </a:path>
            </a:pathLst>
          </a:custGeom>
          <a:solidFill>
            <a:schemeClr val="accent1"/>
          </a:solidFill>
          <a:ln w="167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E48F560B-EB0A-0B8F-398E-F722EDBBB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715"/>
          <a:stretch>
            <a:fillRect/>
          </a:stretch>
        </p:blipFill>
        <p:spPr>
          <a:xfrm rot="10800000" flipV="1">
            <a:off x="4605276" y="0"/>
            <a:ext cx="7493958" cy="1807198"/>
          </a:xfrm>
          <a:custGeom>
            <a:avLst/>
            <a:gdLst>
              <a:gd name="connsiteX0" fmla="*/ 7493958 w 7493958"/>
              <a:gd name="connsiteY0" fmla="*/ 0 h 1807198"/>
              <a:gd name="connsiteX1" fmla="*/ 0 w 7493958"/>
              <a:gd name="connsiteY1" fmla="*/ 0 h 1807198"/>
              <a:gd name="connsiteX2" fmla="*/ 0 w 7493958"/>
              <a:gd name="connsiteY2" fmla="*/ 1807198 h 1807198"/>
              <a:gd name="connsiteX3" fmla="*/ 7493958 w 7493958"/>
              <a:gd name="connsiteY3" fmla="*/ 1807198 h 18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807198">
                <a:moveTo>
                  <a:pt x="7493958" y="0"/>
                </a:moveTo>
                <a:lnTo>
                  <a:pt x="0" y="0"/>
                </a:lnTo>
                <a:lnTo>
                  <a:pt x="0" y="1807198"/>
                </a:lnTo>
                <a:lnTo>
                  <a:pt x="7493958" y="1807198"/>
                </a:lnTo>
                <a:close/>
              </a:path>
            </a:pathLst>
          </a:custGeom>
        </p:spPr>
      </p:pic>
      <p:sp>
        <p:nvSpPr>
          <p:cNvPr id="8" name="Полилиния 24">
            <a:extLst>
              <a:ext uri="{FF2B5EF4-FFF2-40B4-BE49-F238E27FC236}">
                <a16:creationId xmlns:a16="http://schemas.microsoft.com/office/drawing/2014/main" id="{50E14D9C-F921-BC70-06C5-A5EA5B6D0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580429" y="5885690"/>
            <a:ext cx="3501038" cy="972311"/>
          </a:xfrm>
          <a:custGeom>
            <a:avLst/>
            <a:gdLst>
              <a:gd name="connsiteX0" fmla="*/ 1750519 w 3501038"/>
              <a:gd name="connsiteY0" fmla="*/ 972311 h 972311"/>
              <a:gd name="connsiteX1" fmla="*/ 3463737 w 3501038"/>
              <a:gd name="connsiteY1" fmla="*/ 61401 h 972311"/>
              <a:gd name="connsiteX2" fmla="*/ 3501038 w 3501038"/>
              <a:gd name="connsiteY2" fmla="*/ 0 h 972311"/>
              <a:gd name="connsiteX3" fmla="*/ 0 w 3501038"/>
              <a:gd name="connsiteY3" fmla="*/ 0 h 972311"/>
              <a:gd name="connsiteX4" fmla="*/ 37301 w 3501038"/>
              <a:gd name="connsiteY4" fmla="*/ 61401 h 972311"/>
              <a:gd name="connsiteX5" fmla="*/ 1750519 w 3501038"/>
              <a:gd name="connsiteY5" fmla="*/ 972311 h 9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38" h="972311">
                <a:moveTo>
                  <a:pt x="1750519" y="972311"/>
                </a:moveTo>
                <a:cubicBezTo>
                  <a:pt x="2463681" y="972311"/>
                  <a:pt x="3092449" y="610979"/>
                  <a:pt x="3463737" y="61401"/>
                </a:cubicBezTo>
                <a:lnTo>
                  <a:pt x="3501038" y="0"/>
                </a:lnTo>
                <a:lnTo>
                  <a:pt x="0" y="0"/>
                </a:lnTo>
                <a:lnTo>
                  <a:pt x="37301" y="61401"/>
                </a:lnTo>
                <a:cubicBezTo>
                  <a:pt x="408589" y="610979"/>
                  <a:pt x="1037357" y="972311"/>
                  <a:pt x="1750519" y="972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олилиния: фигура 10">
            <a:extLst>
              <a:ext uri="{FF2B5EF4-FFF2-40B4-BE49-F238E27FC236}">
                <a16:creationId xmlns:a16="http://schemas.microsoft.com/office/drawing/2014/main" id="{9052D5D9-AE58-DD9D-727D-1C56CD81B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58800" y="4948819"/>
            <a:ext cx="3633200" cy="1909181"/>
          </a:xfrm>
          <a:custGeom>
            <a:avLst/>
            <a:gdLst>
              <a:gd name="connsiteX0" fmla="*/ 3633200 w 3633200"/>
              <a:gd name="connsiteY0" fmla="*/ 0 h 1909181"/>
              <a:gd name="connsiteX1" fmla="*/ 3633200 w 3633200"/>
              <a:gd name="connsiteY1" fmla="*/ 1909181 h 1909181"/>
              <a:gd name="connsiteX2" fmla="*/ 0 w 3633200"/>
              <a:gd name="connsiteY2" fmla="*/ 1909181 h 1909181"/>
              <a:gd name="connsiteX3" fmla="*/ 93750 w 3633200"/>
              <a:gd name="connsiteY3" fmla="*/ 1811399 h 1909181"/>
              <a:gd name="connsiteX4" fmla="*/ 1924918 w 3633200"/>
              <a:gd name="connsiteY4" fmla="*/ 1263638 h 1909181"/>
              <a:gd name="connsiteX5" fmla="*/ 2756912 w 3633200"/>
              <a:gd name="connsiteY5" fmla="*/ 1038610 h 1909181"/>
              <a:gd name="connsiteX6" fmla="*/ 3039524 w 3633200"/>
              <a:gd name="connsiteY6" fmla="*/ 795240 h 1909181"/>
              <a:gd name="connsiteX7" fmla="*/ 3627562 w 3633200"/>
              <a:gd name="connsiteY7" fmla="*/ 5818 h 19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200" h="1909181">
                <a:moveTo>
                  <a:pt x="3633200" y="0"/>
                </a:moveTo>
                <a:lnTo>
                  <a:pt x="3633200" y="1909181"/>
                </a:lnTo>
                <a:lnTo>
                  <a:pt x="0" y="1909181"/>
                </a:lnTo>
                <a:lnTo>
                  <a:pt x="93750" y="1811399"/>
                </a:lnTo>
                <a:cubicBezTo>
                  <a:pt x="559335" y="1384673"/>
                  <a:pt x="1301474" y="1240755"/>
                  <a:pt x="1924918" y="1263638"/>
                </a:cubicBezTo>
                <a:cubicBezTo>
                  <a:pt x="2304271" y="1276833"/>
                  <a:pt x="2507796" y="1198020"/>
                  <a:pt x="2756912" y="1038610"/>
                </a:cubicBezTo>
                <a:cubicBezTo>
                  <a:pt x="2860710" y="972190"/>
                  <a:pt x="2955795" y="890308"/>
                  <a:pt x="3039524" y="795240"/>
                </a:cubicBezTo>
                <a:cubicBezTo>
                  <a:pt x="3187383" y="635762"/>
                  <a:pt x="3364245" y="296298"/>
                  <a:pt x="3627562" y="5818"/>
                </a:cubicBezTo>
                <a:close/>
              </a:path>
            </a:pathLst>
          </a:custGeom>
          <a:solidFill>
            <a:schemeClr val="accent5"/>
          </a:solidFill>
          <a:ln w="31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лилиния: Фигура 11">
            <a:extLst>
              <a:ext uri="{FF2B5EF4-FFF2-40B4-BE49-F238E27FC236}">
                <a16:creationId xmlns:a16="http://schemas.microsoft.com/office/drawing/2014/main" id="{4AA1832A-296F-F6EB-4898-71502D9A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91252" cy="4572104"/>
          </a:xfrm>
          <a:custGeom>
            <a:avLst/>
            <a:gdLst>
              <a:gd name="connsiteX0" fmla="*/ 0 w 1991252"/>
              <a:gd name="connsiteY0" fmla="*/ 2138799 h 4572104"/>
              <a:gd name="connsiteX1" fmla="*/ 6705 w 1991252"/>
              <a:gd name="connsiteY1" fmla="*/ 2143576 h 4572104"/>
              <a:gd name="connsiteX2" fmla="*/ 516530 w 1991252"/>
              <a:gd name="connsiteY2" fmla="*/ 2534582 h 4572104"/>
              <a:gd name="connsiteX3" fmla="*/ 685548 w 1991252"/>
              <a:gd name="connsiteY3" fmla="*/ 3451134 h 4572104"/>
              <a:gd name="connsiteX4" fmla="*/ 60148 w 1991252"/>
              <a:gd name="connsiteY4" fmla="*/ 4521457 h 4572104"/>
              <a:gd name="connsiteX5" fmla="*/ 0 w 1991252"/>
              <a:gd name="connsiteY5" fmla="*/ 4572104 h 4572104"/>
              <a:gd name="connsiteX6" fmla="*/ 0 w 1991252"/>
              <a:gd name="connsiteY6" fmla="*/ 0 h 4572104"/>
              <a:gd name="connsiteX7" fmla="*/ 1991252 w 1991252"/>
              <a:gd name="connsiteY7" fmla="*/ 0 h 4572104"/>
              <a:gd name="connsiteX8" fmla="*/ 1947397 w 1991252"/>
              <a:gd name="connsiteY8" fmla="*/ 93155 h 4572104"/>
              <a:gd name="connsiteX9" fmla="*/ 1818489 w 1991252"/>
              <a:gd name="connsiteY9" fmla="*/ 279679 h 4572104"/>
              <a:gd name="connsiteX10" fmla="*/ 763951 w 1991252"/>
              <a:gd name="connsiteY10" fmla="*/ 856979 h 4572104"/>
              <a:gd name="connsiteX11" fmla="*/ 44441 w 1991252"/>
              <a:gd name="connsiteY11" fmla="*/ 1105345 h 4572104"/>
              <a:gd name="connsiteX12" fmla="*/ 0 w 1991252"/>
              <a:gd name="connsiteY12" fmla="*/ 1133371 h 4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252" h="4572104">
                <a:moveTo>
                  <a:pt x="0" y="2138799"/>
                </a:moveTo>
                <a:lnTo>
                  <a:pt x="6705" y="2143576"/>
                </a:lnTo>
                <a:cubicBezTo>
                  <a:pt x="195773" y="2267705"/>
                  <a:pt x="406581" y="2377529"/>
                  <a:pt x="516530" y="2534582"/>
                </a:cubicBezTo>
                <a:cubicBezTo>
                  <a:pt x="696394" y="2804803"/>
                  <a:pt x="754748" y="3134725"/>
                  <a:pt x="685548" y="3451134"/>
                </a:cubicBezTo>
                <a:cubicBezTo>
                  <a:pt x="607573" y="3849685"/>
                  <a:pt x="375193" y="4238508"/>
                  <a:pt x="60148" y="4521457"/>
                </a:cubicBezTo>
                <a:lnTo>
                  <a:pt x="0" y="4572104"/>
                </a:lnTo>
                <a:close/>
                <a:moveTo>
                  <a:pt x="0" y="0"/>
                </a:moveTo>
                <a:lnTo>
                  <a:pt x="1991252" y="0"/>
                </a:lnTo>
                <a:lnTo>
                  <a:pt x="1947397" y="93155"/>
                </a:lnTo>
                <a:cubicBezTo>
                  <a:pt x="1909773" y="158891"/>
                  <a:pt x="1866874" y="221286"/>
                  <a:pt x="1818489" y="279679"/>
                </a:cubicBezTo>
                <a:cubicBezTo>
                  <a:pt x="1586623" y="558208"/>
                  <a:pt x="1093740" y="786286"/>
                  <a:pt x="763951" y="856979"/>
                </a:cubicBezTo>
                <a:cubicBezTo>
                  <a:pt x="588836" y="892826"/>
                  <a:pt x="291439" y="973000"/>
                  <a:pt x="44441" y="1105345"/>
                </a:cubicBezTo>
                <a:lnTo>
                  <a:pt x="0" y="11333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83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Арка из кубиков 10">
            <a:extLst>
              <a:ext uri="{FF2B5EF4-FFF2-40B4-BE49-F238E27FC236}">
                <a16:creationId xmlns:a16="http://schemas.microsoft.com/office/drawing/2014/main" id="{BEF5AD5C-8D5B-14F6-F688-592B0228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914400"/>
            <a:ext cx="10360152" cy="3657600"/>
          </a:xfrm>
        </p:spPr>
        <p:txBody>
          <a:bodyPr rtlCol="0" anchor="b">
            <a:noAutofit/>
          </a:bodyPr>
          <a:lstStyle>
            <a:lvl1pPr algn="ctr">
              <a:lnSpc>
                <a:spcPct val="75000"/>
              </a:lnSpc>
              <a:defRPr lang="ru-RU" sz="5400" cap="all" spc="6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 rtlCol="0"/>
          <a:lstStyle>
            <a:lvl1pPr marL="0" indent="0" algn="ctr">
              <a:buNone/>
              <a:defRPr lang="ru-RU"/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64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11">
            <a:extLst>
              <a:ext uri="{FF2B5EF4-FFF2-40B4-BE49-F238E27FC236}">
                <a16:creationId xmlns:a16="http://schemas.microsoft.com/office/drawing/2014/main" id="{ACDE134D-DD43-3620-325A-4A99219D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13576"/>
            <a:ext cx="2600243" cy="2444424"/>
          </a:xfrm>
          <a:custGeom>
            <a:avLst/>
            <a:gdLst>
              <a:gd name="connsiteX0" fmla="*/ 458924 w 2600243"/>
              <a:gd name="connsiteY0" fmla="*/ 637 h 2444424"/>
              <a:gd name="connsiteX1" fmla="*/ 562733 w 2600243"/>
              <a:gd name="connsiteY1" fmla="*/ 8107 h 2444424"/>
              <a:gd name="connsiteX2" fmla="*/ 1359862 w 2600243"/>
              <a:gd name="connsiteY2" fmla="*/ 869200 h 2444424"/>
              <a:gd name="connsiteX3" fmla="*/ 1443944 w 2600243"/>
              <a:gd name="connsiteY3" fmla="*/ 1395455 h 2444424"/>
              <a:gd name="connsiteX4" fmla="*/ 1892284 w 2600243"/>
              <a:gd name="connsiteY4" fmla="*/ 1603510 h 2444424"/>
              <a:gd name="connsiteX5" fmla="*/ 2589282 w 2600243"/>
              <a:gd name="connsiteY5" fmla="*/ 2338245 h 2444424"/>
              <a:gd name="connsiteX6" fmla="*/ 2600243 w 2600243"/>
              <a:gd name="connsiteY6" fmla="*/ 2444424 h 2444424"/>
              <a:gd name="connsiteX7" fmla="*/ 0 w 2600243"/>
              <a:gd name="connsiteY7" fmla="*/ 2444424 h 2444424"/>
              <a:gd name="connsiteX8" fmla="*/ 0 w 2600243"/>
              <a:gd name="connsiteY8" fmla="*/ 70818 h 2444424"/>
              <a:gd name="connsiteX9" fmla="*/ 49869 w 2600243"/>
              <a:gd name="connsiteY9" fmla="*/ 53717 h 2444424"/>
              <a:gd name="connsiteX10" fmla="*/ 458924 w 2600243"/>
              <a:gd name="connsiteY10" fmla="*/ 637 h 24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0243" h="2444424">
                <a:moveTo>
                  <a:pt x="458924" y="637"/>
                </a:moveTo>
                <a:cubicBezTo>
                  <a:pt x="493548" y="1725"/>
                  <a:pt x="528182" y="4210"/>
                  <a:pt x="562733" y="8107"/>
                </a:cubicBezTo>
                <a:cubicBezTo>
                  <a:pt x="1012449" y="72734"/>
                  <a:pt x="1311790" y="431204"/>
                  <a:pt x="1359862" y="869200"/>
                </a:cubicBezTo>
                <a:cubicBezTo>
                  <a:pt x="1377560" y="1029024"/>
                  <a:pt x="1339048" y="1256941"/>
                  <a:pt x="1443944" y="1395455"/>
                </a:cubicBezTo>
                <a:cubicBezTo>
                  <a:pt x="1541160" y="1521546"/>
                  <a:pt x="1747337" y="1549218"/>
                  <a:pt x="1892284" y="1603510"/>
                </a:cubicBezTo>
                <a:cubicBezTo>
                  <a:pt x="2201784" y="1722676"/>
                  <a:pt x="2528982" y="2001668"/>
                  <a:pt x="2589282" y="2338245"/>
                </a:cubicBezTo>
                <a:lnTo>
                  <a:pt x="2600243" y="2444424"/>
                </a:lnTo>
                <a:lnTo>
                  <a:pt x="0" y="2444424"/>
                </a:lnTo>
                <a:lnTo>
                  <a:pt x="0" y="70818"/>
                </a:lnTo>
                <a:lnTo>
                  <a:pt x="49869" y="53717"/>
                </a:lnTo>
                <a:cubicBezTo>
                  <a:pt x="182087" y="14283"/>
                  <a:pt x="320427" y="-3717"/>
                  <a:pt x="458924" y="637"/>
                </a:cubicBezTo>
                <a:close/>
              </a:path>
            </a:pathLst>
          </a:custGeom>
          <a:solidFill>
            <a:schemeClr val="accent6"/>
          </a:solidFill>
          <a:ln w="12762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cap="all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2607" y="2343150"/>
            <a:ext cx="8828193" cy="4359402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33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+ заголовок + содержимое 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19">
            <a:extLst>
              <a:ext uri="{FF2B5EF4-FFF2-40B4-BE49-F238E27FC236}">
                <a16:creationId xmlns:a16="http://schemas.microsoft.com/office/drawing/2014/main" id="{30948FD6-EB3A-E209-9FB2-BA50C6FF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3385345" cy="492455"/>
          </a:xfrm>
          <a:custGeom>
            <a:avLst/>
            <a:gdLst>
              <a:gd name="connsiteX0" fmla="*/ 0 w 3385345"/>
              <a:gd name="connsiteY0" fmla="*/ 0 h 492455"/>
              <a:gd name="connsiteX1" fmla="*/ 3385345 w 3385345"/>
              <a:gd name="connsiteY1" fmla="*/ 0 h 492455"/>
              <a:gd name="connsiteX2" fmla="*/ 3348503 w 3385345"/>
              <a:gd name="connsiteY2" fmla="*/ 44581 h 492455"/>
              <a:gd name="connsiteX3" fmla="*/ 967215 w 3385345"/>
              <a:gd name="connsiteY3" fmla="*/ 241508 h 492455"/>
              <a:gd name="connsiteX4" fmla="*/ 108843 w 3385345"/>
              <a:gd name="connsiteY4" fmla="*/ 163732 h 492455"/>
              <a:gd name="connsiteX5" fmla="*/ 0 w 3385345"/>
              <a:gd name="connsiteY5" fmla="*/ 195744 h 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345" h="492455">
                <a:moveTo>
                  <a:pt x="0" y="0"/>
                </a:moveTo>
                <a:lnTo>
                  <a:pt x="3385345" y="0"/>
                </a:lnTo>
                <a:lnTo>
                  <a:pt x="3348503" y="44581"/>
                </a:lnTo>
                <a:cubicBezTo>
                  <a:pt x="2752694" y="665259"/>
                  <a:pt x="1716966" y="550750"/>
                  <a:pt x="967215" y="241508"/>
                </a:cubicBezTo>
                <a:cubicBezTo>
                  <a:pt x="616031" y="97448"/>
                  <a:pt x="397804" y="100710"/>
                  <a:pt x="108843" y="163732"/>
                </a:cubicBezTo>
                <a:lnTo>
                  <a:pt x="0" y="195744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: Фигура 4">
            <a:extLst>
              <a:ext uri="{FF2B5EF4-FFF2-40B4-BE49-F238E27FC236}">
                <a16:creationId xmlns:a16="http://schemas.microsoft.com/office/drawing/2014/main" id="{1FF07184-0225-A61B-4E28-216D83D9F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404026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5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8" name="Полилиния 20">
            <a:extLst>
              <a:ext uri="{FF2B5EF4-FFF2-40B4-BE49-F238E27FC236}">
                <a16:creationId xmlns:a16="http://schemas.microsoft.com/office/drawing/2014/main" id="{6AEDCC27-3D2D-8BF3-A3A5-7B4D71810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995246" y="0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" name="Полилиния 21">
            <a:extLst>
              <a:ext uri="{FF2B5EF4-FFF2-40B4-BE49-F238E27FC236}">
                <a16:creationId xmlns:a16="http://schemas.microsoft.com/office/drawing/2014/main" id="{958ACB73-92C2-C4E9-8121-A1F481E78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7686" y="6369613"/>
            <a:ext cx="2355305" cy="488389"/>
          </a:xfrm>
          <a:custGeom>
            <a:avLst/>
            <a:gdLst>
              <a:gd name="connsiteX0" fmla="*/ 1090338 w 2355305"/>
              <a:gd name="connsiteY0" fmla="*/ 249 h 488389"/>
              <a:gd name="connsiteX1" fmla="*/ 1849675 w 2355305"/>
              <a:gd name="connsiteY1" fmla="*/ 151843 h 488389"/>
              <a:gd name="connsiteX2" fmla="*/ 2295970 w 2355305"/>
              <a:gd name="connsiteY2" fmla="*/ 431858 h 488389"/>
              <a:gd name="connsiteX3" fmla="*/ 2355305 w 2355305"/>
              <a:gd name="connsiteY3" fmla="*/ 488389 h 488389"/>
              <a:gd name="connsiteX4" fmla="*/ 0 w 2355305"/>
              <a:gd name="connsiteY4" fmla="*/ 488389 h 488389"/>
              <a:gd name="connsiteX5" fmla="*/ 136773 w 2355305"/>
              <a:gd name="connsiteY5" fmla="*/ 341166 h 488389"/>
              <a:gd name="connsiteX6" fmla="*/ 350829 w 2355305"/>
              <a:gd name="connsiteY6" fmla="*/ 189936 h 488389"/>
              <a:gd name="connsiteX7" fmla="*/ 1090338 w 2355305"/>
              <a:gd name="connsiteY7" fmla="*/ 249 h 4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305" h="488389">
                <a:moveTo>
                  <a:pt x="1090338" y="249"/>
                </a:moveTo>
                <a:cubicBezTo>
                  <a:pt x="1350361" y="-4090"/>
                  <a:pt x="1613690" y="48451"/>
                  <a:pt x="1849675" y="151843"/>
                </a:cubicBezTo>
                <a:cubicBezTo>
                  <a:pt x="2012239" y="223978"/>
                  <a:pt x="2163046" y="317800"/>
                  <a:pt x="2295970" y="431858"/>
                </a:cubicBezTo>
                <a:lnTo>
                  <a:pt x="2355305" y="488389"/>
                </a:lnTo>
                <a:lnTo>
                  <a:pt x="0" y="488389"/>
                </a:lnTo>
                <a:lnTo>
                  <a:pt x="136773" y="341166"/>
                </a:lnTo>
                <a:cubicBezTo>
                  <a:pt x="197432" y="287686"/>
                  <a:pt x="267562" y="237210"/>
                  <a:pt x="350829" y="189936"/>
                </a:cubicBezTo>
                <a:cubicBezTo>
                  <a:pt x="573595" y="65807"/>
                  <a:pt x="830314" y="4588"/>
                  <a:pt x="1090338" y="249"/>
                </a:cubicBezTo>
                <a:close/>
              </a:path>
            </a:pathLst>
          </a:custGeom>
          <a:solidFill>
            <a:schemeClr val="accent2"/>
          </a:solidFill>
          <a:ln w="29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914400"/>
            <a:ext cx="5843016" cy="382219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lang="ru-RU" sz="5400" cap="all" spc="0" baseline="0"/>
            </a:lvl1pPr>
          </a:lstStyle>
          <a:p>
            <a:pPr rtl="0"/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68F3615-70B1-95E3-FD7B-A65D25151B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0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948462 w 4943475"/>
              <a:gd name="connsiteY3" fmla="*/ 6858000 h 6858000"/>
              <a:gd name="connsiteX4" fmla="*/ 1902164 w 4943475"/>
              <a:gd name="connsiteY4" fmla="*/ 6774672 h 6858000"/>
              <a:gd name="connsiteX5" fmla="*/ 611627 w 4943475"/>
              <a:gd name="connsiteY5" fmla="*/ 5912623 h 6858000"/>
              <a:gd name="connsiteX6" fmla="*/ 32435 w 4943475"/>
              <a:gd name="connsiteY6" fmla="*/ 5445420 h 6858000"/>
              <a:gd name="connsiteX7" fmla="*/ 1 w 4943475"/>
              <a:gd name="connsiteY7" fmla="*/ 5404026 h 6858000"/>
              <a:gd name="connsiteX8" fmla="*/ 1 w 4943475"/>
              <a:gd name="connsiteY8" fmla="*/ 6858000 h 6858000"/>
              <a:gd name="connsiteX9" fmla="*/ 0 w 4943475"/>
              <a:gd name="connsiteY9" fmla="*/ 6858000 h 6858000"/>
              <a:gd name="connsiteX10" fmla="*/ 0 w 4943475"/>
              <a:gd name="connsiteY10" fmla="*/ 195745 h 6858000"/>
              <a:gd name="connsiteX11" fmla="*/ 108843 w 4943475"/>
              <a:gd name="connsiteY11" fmla="*/ 163733 h 6858000"/>
              <a:gd name="connsiteX12" fmla="*/ 967215 w 4943475"/>
              <a:gd name="connsiteY12" fmla="*/ 241509 h 6858000"/>
              <a:gd name="connsiteX13" fmla="*/ 3348503 w 4943475"/>
              <a:gd name="connsiteY13" fmla="*/ 44582 h 6858000"/>
              <a:gd name="connsiteX14" fmla="*/ 3385345 w 4943475"/>
              <a:gd name="connsiteY14" fmla="*/ 1 h 6858000"/>
              <a:gd name="connsiteX15" fmla="*/ 0 w 4943475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475" h="6858000">
                <a:moveTo>
                  <a:pt x="0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948462" y="6858000"/>
                </a:lnTo>
                <a:lnTo>
                  <a:pt x="1902164" y="6774672"/>
                </a:lnTo>
                <a:cubicBezTo>
                  <a:pt x="1598726" y="6299650"/>
                  <a:pt x="1000744" y="6114221"/>
                  <a:pt x="611627" y="5912623"/>
                </a:cubicBezTo>
                <a:cubicBezTo>
                  <a:pt x="377049" y="5791105"/>
                  <a:pt x="190804" y="5626236"/>
                  <a:pt x="32435" y="5445420"/>
                </a:cubicBezTo>
                <a:lnTo>
                  <a:pt x="1" y="5404026"/>
                </a:lnTo>
                <a:lnTo>
                  <a:pt x="1" y="6858000"/>
                </a:lnTo>
                <a:lnTo>
                  <a:pt x="0" y="6858000"/>
                </a:lnTo>
                <a:lnTo>
                  <a:pt x="0" y="195745"/>
                </a:lnTo>
                <a:lnTo>
                  <a:pt x="108843" y="163733"/>
                </a:lnTo>
                <a:cubicBezTo>
                  <a:pt x="397804" y="100711"/>
                  <a:pt x="616031" y="97449"/>
                  <a:pt x="967215" y="241509"/>
                </a:cubicBezTo>
                <a:cubicBezTo>
                  <a:pt x="1716966" y="550751"/>
                  <a:pt x="2752694" y="665260"/>
                  <a:pt x="3348503" y="44582"/>
                </a:cubicBezTo>
                <a:lnTo>
                  <a:pt x="3385345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tIns="548640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4956902"/>
            <a:ext cx="5718896" cy="17456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4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>
            <a:extLst>
              <a:ext uri="{FF2B5EF4-FFF2-40B4-BE49-F238E27FC236}">
                <a16:creationId xmlns:a16="http://schemas.microsoft.com/office/drawing/2014/main" id="{653D8540-5794-860E-E6C6-CB80F4051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387803" y="4555795"/>
            <a:ext cx="914401" cy="3690008"/>
          </a:xfrm>
          <a:custGeom>
            <a:avLst/>
            <a:gdLst>
              <a:gd name="connsiteX0" fmla="*/ 914393 w 914401"/>
              <a:gd name="connsiteY0" fmla="*/ 1625548 h 3690008"/>
              <a:gd name="connsiteX1" fmla="*/ 200040 w 914401"/>
              <a:gd name="connsiteY1" fmla="*/ 164703 h 3690008"/>
              <a:gd name="connsiteX2" fmla="*/ 0 w 914401"/>
              <a:gd name="connsiteY2" fmla="*/ 0 h 3690008"/>
              <a:gd name="connsiteX3" fmla="*/ 0 w 914401"/>
              <a:gd name="connsiteY3" fmla="*/ 3690008 h 3690008"/>
              <a:gd name="connsiteX4" fmla="*/ 684950 w 914401"/>
              <a:gd name="connsiteY4" fmla="*/ 3690008 h 3690008"/>
              <a:gd name="connsiteX5" fmla="*/ 683046 w 914401"/>
              <a:gd name="connsiteY5" fmla="*/ 3683775 h 3690008"/>
              <a:gd name="connsiteX6" fmla="*/ 608736 w 914401"/>
              <a:gd name="connsiteY6" fmla="*/ 3519687 h 3690008"/>
              <a:gd name="connsiteX7" fmla="*/ 353078 w 914401"/>
              <a:gd name="connsiteY7" fmla="*/ 2837178 h 3690008"/>
              <a:gd name="connsiteX8" fmla="*/ 914393 w 914401"/>
              <a:gd name="connsiteY8" fmla="*/ 1625548 h 36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690008">
                <a:moveTo>
                  <a:pt x="914393" y="1625548"/>
                </a:moveTo>
                <a:cubicBezTo>
                  <a:pt x="911641" y="1092628"/>
                  <a:pt x="614720" y="555054"/>
                  <a:pt x="200040" y="164703"/>
                </a:cubicBezTo>
                <a:lnTo>
                  <a:pt x="0" y="0"/>
                </a:lnTo>
                <a:lnTo>
                  <a:pt x="0" y="3690008"/>
                </a:lnTo>
                <a:lnTo>
                  <a:pt x="684950" y="3690008"/>
                </a:lnTo>
                <a:lnTo>
                  <a:pt x="683046" y="3683775"/>
                </a:lnTo>
                <a:cubicBezTo>
                  <a:pt x="661881" y="3627679"/>
                  <a:pt x="637060" y="3572811"/>
                  <a:pt x="608736" y="3519687"/>
                </a:cubicBezTo>
                <a:cubicBezTo>
                  <a:pt x="471578" y="3263358"/>
                  <a:pt x="246982" y="3154469"/>
                  <a:pt x="353078" y="2837178"/>
                </a:cubicBezTo>
                <a:cubicBezTo>
                  <a:pt x="503567" y="2394592"/>
                  <a:pt x="916615" y="2140445"/>
                  <a:pt x="914393" y="1625548"/>
                </a:cubicBezTo>
                <a:close/>
              </a:path>
            </a:pathLst>
          </a:custGeom>
          <a:solidFill>
            <a:schemeClr val="accent3"/>
          </a:solidFill>
          <a:ln w="203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3536078" cy="3565723"/>
          </a:xfrm>
        </p:spPr>
        <p:txBody>
          <a:bodyPr lIns="0" tIns="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20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8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6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4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265893F-4A9C-ABB2-2B83-283067F82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599" y="2377875"/>
            <a:ext cx="6816725" cy="378025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/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600" b="1"/>
            </a:lvl3pPr>
            <a:lvl4pPr marL="1371600" indent="0">
              <a:buNone/>
              <a:defRPr lang="ru-RU" sz="1400" b="1"/>
            </a:lvl4pPr>
            <a:lvl5pPr marL="1828800" indent="0">
              <a:buNone/>
              <a:defRPr lang="ru-RU" sz="1400" b="1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7AC01F4F-AA50-6589-C5AA-A98B0D5AF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3600" y="2755900"/>
            <a:ext cx="6816725" cy="3187700"/>
          </a:xfrm>
        </p:spPr>
        <p:txBody>
          <a:bodyPr rtlCol="0" anchor="ctr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31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содержимое + изображение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4627866" cy="4300717"/>
          </a:xfrm>
        </p:spPr>
        <p:txBody>
          <a:bodyPr lIns="0" tIns="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B8B70107-5AE5-7117-0F14-6BF9DD30CB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6613" y="835025"/>
            <a:ext cx="5575300" cy="6030913"/>
          </a:xfr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845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20">
            <a:extLst>
              <a:ext uri="{FF2B5EF4-FFF2-40B4-BE49-F238E27FC236}">
                <a16:creationId xmlns:a16="http://schemas.microsoft.com/office/drawing/2014/main" id="{F6276F98-083C-C436-D4E0-BB6B1D617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10562"/>
            <a:ext cx="3505512" cy="3047438"/>
          </a:xfrm>
          <a:custGeom>
            <a:avLst/>
            <a:gdLst>
              <a:gd name="connsiteX0" fmla="*/ 140070 w 3505512"/>
              <a:gd name="connsiteY0" fmla="*/ 84 h 3047438"/>
              <a:gd name="connsiteX1" fmla="*/ 378078 w 3505512"/>
              <a:gd name="connsiteY1" fmla="*/ 26868 h 3047438"/>
              <a:gd name="connsiteX2" fmla="*/ 2124544 w 3505512"/>
              <a:gd name="connsiteY2" fmla="*/ 1868599 h 3047438"/>
              <a:gd name="connsiteX3" fmla="*/ 3503411 w 3505512"/>
              <a:gd name="connsiteY3" fmla="*/ 3038169 h 3047438"/>
              <a:gd name="connsiteX4" fmla="*/ 3505512 w 3505512"/>
              <a:gd name="connsiteY4" fmla="*/ 3047438 h 3047438"/>
              <a:gd name="connsiteX5" fmla="*/ 0 w 3505512"/>
              <a:gd name="connsiteY5" fmla="*/ 3047438 h 3047438"/>
              <a:gd name="connsiteX6" fmla="*/ 0 w 3505512"/>
              <a:gd name="connsiteY6" fmla="*/ 9356 h 3047438"/>
              <a:gd name="connsiteX7" fmla="*/ 32906 w 3505512"/>
              <a:gd name="connsiteY7" fmla="*/ 4358 h 3047438"/>
              <a:gd name="connsiteX8" fmla="*/ 140070 w 3505512"/>
              <a:gd name="connsiteY8" fmla="*/ 84 h 30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512" h="3047438">
                <a:moveTo>
                  <a:pt x="140070" y="84"/>
                </a:moveTo>
                <a:cubicBezTo>
                  <a:pt x="214085" y="1007"/>
                  <a:pt x="293301" y="9629"/>
                  <a:pt x="378078" y="26868"/>
                </a:cubicBezTo>
                <a:cubicBezTo>
                  <a:pt x="1074806" y="168586"/>
                  <a:pt x="1202169" y="1352919"/>
                  <a:pt x="2124544" y="1868599"/>
                </a:cubicBezTo>
                <a:cubicBezTo>
                  <a:pt x="2570800" y="2118122"/>
                  <a:pt x="3301901" y="2354692"/>
                  <a:pt x="3503411" y="3038169"/>
                </a:cubicBezTo>
                <a:lnTo>
                  <a:pt x="3505512" y="3047438"/>
                </a:lnTo>
                <a:lnTo>
                  <a:pt x="0" y="3047438"/>
                </a:lnTo>
                <a:lnTo>
                  <a:pt x="0" y="9356"/>
                </a:lnTo>
                <a:lnTo>
                  <a:pt x="32906" y="4358"/>
                </a:lnTo>
                <a:cubicBezTo>
                  <a:pt x="67357" y="1086"/>
                  <a:pt x="103063" y="-377"/>
                  <a:pt x="140070" y="84"/>
                </a:cubicBezTo>
                <a:close/>
              </a:path>
            </a:pathLst>
          </a:custGeom>
          <a:solidFill>
            <a:schemeClr val="accent5"/>
          </a:solidFill>
          <a:ln w="222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333" y="2377871"/>
            <a:ext cx="4292202" cy="43594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18385" y="2377871"/>
            <a:ext cx="4172575" cy="43594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содержимое +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FBD2995-6344-0C11-3D12-6B4C7A5F2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из кубиков 8">
            <a:extLst>
              <a:ext uri="{FF2B5EF4-FFF2-40B4-BE49-F238E27FC236}">
                <a16:creationId xmlns:a16="http://schemas.microsoft.com/office/drawing/2014/main" id="{1CA7618C-E262-114D-F36B-190A5C994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lang="ru-RU" sz="3200" spc="3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lang="ru-RU" sz="1200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lang="ru-RU" sz="12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0323" y="2366300"/>
            <a:ext cx="3536078" cy="3588330"/>
          </a:xfrm>
        </p:spPr>
        <p:txBody>
          <a:bodyPr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2000"/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800"/>
            </a:lvl2pPr>
            <a:lvl3pPr marL="12001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600"/>
            </a:lvl3pPr>
            <a:lvl4pPr marL="16573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400"/>
            </a:lvl4pPr>
            <a:lvl5pPr marL="21145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полнитель таблицы 11">
            <a:extLst>
              <a:ext uri="{FF2B5EF4-FFF2-40B4-BE49-F238E27FC236}">
                <a16:creationId xmlns:a16="http://schemas.microsoft.com/office/drawing/2014/main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673600" y="2366300"/>
            <a:ext cx="6816725" cy="3587750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25362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5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5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70" r:id="rId14"/>
    <p:sldLayoutId id="214748366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612DB-62CB-A384-9219-BA28D4B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855" y="1463040"/>
            <a:ext cx="7578290" cy="447141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en-US" sz="4800" b="1" dirty="0"/>
              <a:t>UMKA</a:t>
            </a:r>
            <a:r>
              <a:rPr lang="ru-RU" sz="4800" b="1" dirty="0"/>
              <a:t>: центр профориентации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103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17959-A63A-CCD2-E8A9-4672839D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04382B6-D1A8-8917-FA06-3CDD6DF3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32713"/>
            <a:ext cx="4987598" cy="62908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pc="110" dirty="0"/>
              <a:t>Финансовая модель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583CBF-632B-5850-BB76-0120659B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10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1D5D6AA-DDF9-FE31-D966-BADE9BF2C243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360431432"/>
              </p:ext>
            </p:extLst>
          </p:nvPr>
        </p:nvGraphicFramePr>
        <p:xfrm>
          <a:off x="74734" y="1878440"/>
          <a:ext cx="12042531" cy="3724772"/>
        </p:xfrm>
        <a:graphic>
          <a:graphicData uri="http://schemas.openxmlformats.org/drawingml/2006/table">
            <a:tbl>
              <a:tblPr/>
              <a:tblGrid>
                <a:gridCol w="1575634">
                  <a:extLst>
                    <a:ext uri="{9D8B030D-6E8A-4147-A177-3AD203B41FA5}">
                      <a16:colId xmlns:a16="http://schemas.microsoft.com/office/drawing/2014/main" val="1762519512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115442912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2900023399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101058894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861457022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215947499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341241001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2426013941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1119884932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422407928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621919706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339803130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682909987"/>
                    </a:ext>
                  </a:extLst>
                </a:gridCol>
                <a:gridCol w="883601">
                  <a:extLst>
                    <a:ext uri="{9D8B030D-6E8A-4147-A177-3AD203B41FA5}">
                      <a16:colId xmlns:a16="http://schemas.microsoft.com/office/drawing/2014/main" val="1269488008"/>
                    </a:ext>
                  </a:extLst>
                </a:gridCol>
              </a:tblGrid>
              <a:tr h="3077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Услуги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сен.26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окт.26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ноя.26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дек.26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фев.27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июн.27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авг.27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84078"/>
                  </a:ext>
                </a:extLst>
              </a:tr>
              <a:tr h="30773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Офлайн-программа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76446"/>
                  </a:ext>
                </a:extLst>
              </a:tr>
              <a:tr h="30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144 995,00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289 990,00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579 980,00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1 014 965,00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1 449 950,00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1 304 955,00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1 159 960,00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579 980,00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434 985,00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434 985,00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7 394 745,00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311495"/>
                  </a:ext>
                </a:extLst>
              </a:tr>
              <a:tr h="30773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Онлайн-программа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020364"/>
                  </a:ext>
                </a:extLst>
              </a:tr>
              <a:tr h="30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161 990,00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242 985,00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485 970,00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728 955,00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971 940,00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971 940,00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728 955,00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485 970,00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323 980,00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404 975,00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5 507 660,00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574815"/>
                  </a:ext>
                </a:extLst>
              </a:tr>
              <a:tr h="30773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VR-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сессия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34595"/>
                  </a:ext>
                </a:extLst>
              </a:tr>
              <a:tr h="30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111 250,00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378 250,00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400 500,00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311 500,00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244 750,00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200 250,00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2 358 500,00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270600"/>
                  </a:ext>
                </a:extLst>
              </a:tr>
              <a:tr h="30773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Выездное мероприятия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6578"/>
                  </a:ext>
                </a:extLst>
              </a:tr>
              <a:tr h="30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2 100 000,00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426844"/>
                  </a:ext>
                </a:extLst>
              </a:tr>
              <a:tr h="30773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Консультация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925026"/>
                  </a:ext>
                </a:extLst>
              </a:tr>
              <a:tr h="30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2 680 000,00 ₽</a:t>
                      </a:r>
                    </a:p>
                  </a:txBody>
                  <a:tcPr marL="3691" marR="3691" marT="3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928225"/>
                  </a:ext>
                </a:extLst>
              </a:tr>
              <a:tr h="3077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20 040 905,00 ₽</a:t>
                      </a:r>
                    </a:p>
                  </a:txBody>
                  <a:tcPr marL="3691" marR="3691" marT="36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17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62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AD00C4-9BD6-9815-A7C9-CC493433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72" y="536984"/>
            <a:ext cx="4987598" cy="17945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План реализации на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B2A267-D680-AAEC-C3D3-4D42F5C04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59398941-F062-C237-A74C-20400DE15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5275" y="811723"/>
            <a:ext cx="6816725" cy="3780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graphicFrame>
        <p:nvGraphicFramePr>
          <p:cNvPr id="18" name="Объект 17" descr="Временная шкала запуска продукта">
            <a:extLst>
              <a:ext uri="{FF2B5EF4-FFF2-40B4-BE49-F238E27FC236}">
                <a16:creationId xmlns:a16="http://schemas.microsoft.com/office/drawing/2014/main" id="{1A839F18-0E22-803B-1A65-0D154FE8300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21122787"/>
              </p:ext>
            </p:extLst>
          </p:nvPr>
        </p:nvGraphicFramePr>
        <p:xfrm>
          <a:off x="970326" y="1992297"/>
          <a:ext cx="10419127" cy="432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Планирование ">
            <a:extLst>
              <a:ext uri="{FF2B5EF4-FFF2-40B4-BE49-F238E27FC236}">
                <a16:creationId xmlns:a16="http://schemas.microsoft.com/office/drawing/2014/main" id="{9F361CE9-F662-959F-25E5-72AE500D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07" y="10869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2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4C201AE1-5F17-CEE6-48AC-9FD23B54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490756"/>
            <a:ext cx="5843016" cy="2348917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90000"/>
              </a:lnSpc>
            </a:pPr>
            <a:r>
              <a:rPr lang="ru-RU" sz="3200" dirty="0"/>
              <a:t>Обидина Марина</a:t>
            </a:r>
          </a:p>
        </p:txBody>
      </p:sp>
      <p:sp>
        <p:nvSpPr>
          <p:cNvPr id="36" name="Объект 35">
            <a:extLst>
              <a:ext uri="{FF2B5EF4-FFF2-40B4-BE49-F238E27FC236}">
                <a16:creationId xmlns:a16="http://schemas.microsoft.com/office/drawing/2014/main" id="{4722EF44-93CA-1B7B-04EB-D0CEFB784C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35600" y="3145503"/>
            <a:ext cx="5042250" cy="174564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dirty="0"/>
              <a:t>Founder</a:t>
            </a:r>
          </a:p>
          <a:p>
            <a:pPr rtl="0"/>
            <a:r>
              <a:rPr lang="ru-RU" dirty="0"/>
              <a:t>РЭУ им. Г. В. Плеханова, 4-й курс, предпринимательство.</a:t>
            </a:r>
          </a:p>
          <a:p>
            <a:pPr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8084AF-214E-2C04-5E8C-149A5D30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20" t="27275" r="16442" b="5611"/>
          <a:stretch>
            <a:fillRect/>
          </a:stretch>
        </p:blipFill>
        <p:spPr>
          <a:xfrm>
            <a:off x="1244846" y="1921079"/>
            <a:ext cx="2453781" cy="32717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AD0F44E-8AC5-D309-77CF-A74548A7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3" y="574645"/>
            <a:ext cx="1616913" cy="15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6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80E98-D013-DF08-4A70-E15CFBD6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50EF2-410E-6CE4-293B-7B71A058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306" y="914400"/>
            <a:ext cx="4464341" cy="3657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FB272-5095-94ED-CD4E-35AD40D26E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30363" y="5006113"/>
            <a:ext cx="8931275" cy="17208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01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4F6524-F7ED-4A7D-26BB-56EB992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72" y="536983"/>
            <a:ext cx="4987598" cy="63747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Проект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4EF451-55E7-0F63-38C4-6695709D0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3C52F232-E382-1875-253E-990D50C628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5902" y="1663364"/>
            <a:ext cx="4890374" cy="436403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u="sng" dirty="0"/>
              <a:t>Проблема:</a:t>
            </a:r>
          </a:p>
          <a:p>
            <a:pPr marL="0" indent="0">
              <a:buNone/>
            </a:pPr>
            <a:r>
              <a:rPr lang="ru-RU" dirty="0"/>
              <a:t>Подростки хотят найти свою профессию и построить карьеру, но многие не знают, чем именно они бы хотели заняться, а их родители обеспокоены за будущее детей. Это приводит к эмоциональной нестабильности человека, стрессу и переживаниям.</a:t>
            </a:r>
            <a:endParaRPr lang="en-US" dirty="0"/>
          </a:p>
          <a:p>
            <a:pPr rtl="0"/>
            <a:endParaRPr lang="ru-RU" dirty="0"/>
          </a:p>
        </p:txBody>
      </p:sp>
      <p:sp>
        <p:nvSpPr>
          <p:cNvPr id="2" name="Объект 16">
            <a:extLst>
              <a:ext uri="{FF2B5EF4-FFF2-40B4-BE49-F238E27FC236}">
                <a16:creationId xmlns:a16="http://schemas.microsoft.com/office/drawing/2014/main" id="{EC6E1DEB-1BEA-B9B6-8626-AFCF9156BEBA}"/>
              </a:ext>
            </a:extLst>
          </p:cNvPr>
          <p:cNvSpPr txBox="1">
            <a:spLocks/>
          </p:cNvSpPr>
          <p:nvPr/>
        </p:nvSpPr>
        <p:spPr>
          <a:xfrm>
            <a:off x="5886276" y="1734922"/>
            <a:ext cx="6305724" cy="51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EAA310-68D8-BEDF-876C-0D392BC12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13" y="5073775"/>
            <a:ext cx="1368926" cy="1368926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068056D-0B86-F8F5-3F82-D90846122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043945"/>
              </p:ext>
            </p:extLst>
          </p:nvPr>
        </p:nvGraphicFramePr>
        <p:xfrm>
          <a:off x="6413836" y="1516710"/>
          <a:ext cx="4729085" cy="465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3C4063-5647-1D11-6461-7B5D38BFA47A}"/>
              </a:ext>
            </a:extLst>
          </p:cNvPr>
          <p:cNvSpPr txBox="1"/>
          <p:nvPr/>
        </p:nvSpPr>
        <p:spPr>
          <a:xfrm>
            <a:off x="7673748" y="117031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Статистика ТАСС</a:t>
            </a:r>
          </a:p>
        </p:txBody>
      </p:sp>
    </p:spTree>
    <p:extLst>
      <p:ext uri="{BB962C8B-B14F-4D97-AF65-F5344CB8AC3E}">
        <p14:creationId xmlns:p14="http://schemas.microsoft.com/office/powerpoint/2010/main" val="23276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0FC10-3778-D0B5-9D57-D28BA5FFD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333264-F33A-0184-F993-88A51437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72" y="536983"/>
            <a:ext cx="4987598" cy="63747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Проект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64A7E0-A0A1-2B91-C1FD-404F71C44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" name="Объект 16">
            <a:extLst>
              <a:ext uri="{FF2B5EF4-FFF2-40B4-BE49-F238E27FC236}">
                <a16:creationId xmlns:a16="http://schemas.microsoft.com/office/drawing/2014/main" id="{25D0DCC6-9736-BA44-AA41-3625040B44B9}"/>
              </a:ext>
            </a:extLst>
          </p:cNvPr>
          <p:cNvSpPr txBox="1">
            <a:spLocks/>
          </p:cNvSpPr>
          <p:nvPr/>
        </p:nvSpPr>
        <p:spPr>
          <a:xfrm>
            <a:off x="3193171" y="1172772"/>
            <a:ext cx="6305724" cy="5123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/>
              <a:t>Решение:</a:t>
            </a:r>
          </a:p>
          <a:p>
            <a:pPr marL="0" indent="0">
              <a:buNone/>
            </a:pPr>
            <a:r>
              <a:rPr lang="ru-RU" sz="2400" dirty="0"/>
              <a:t>Центр профориентации </a:t>
            </a:r>
            <a:r>
              <a:rPr lang="en-US" sz="2400" dirty="0"/>
              <a:t>UMKA</a:t>
            </a:r>
            <a:r>
              <a:rPr lang="ru-RU" sz="2400" dirty="0"/>
              <a:t>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/>
              <a:t>Возможность выбрать индивидуальный курс работы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/>
              <a:t>Тестирование личности и оказание психологической поддержки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/>
              <a:t>Участие в тренингах с представителями профессии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/>
              <a:t>Использование </a:t>
            </a:r>
            <a:r>
              <a:rPr lang="en-US" sz="2400" dirty="0"/>
              <a:t>VR</a:t>
            </a:r>
            <a:r>
              <a:rPr lang="ru-RU" sz="2400" dirty="0"/>
              <a:t>-очков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/>
              <a:t>Экскурсии по компаниям</a:t>
            </a:r>
            <a:endParaRPr lang="en-US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ru-RU" sz="2400" dirty="0"/>
              <a:t>Приложение с карьерной картой и геймификация заданий</a:t>
            </a:r>
            <a:endParaRPr lang="en-US" sz="2400" dirty="0"/>
          </a:p>
          <a:p>
            <a:pPr marL="0" indent="0">
              <a:buNone/>
            </a:pPr>
            <a:endParaRPr lang="ru-RU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8356A-ECE6-3733-A3A1-81009D21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506" y="1254772"/>
            <a:ext cx="1368925" cy="13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CCDCDE-8EB0-3D83-1F39-CB53BAF0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84" y="259969"/>
            <a:ext cx="7244011" cy="77907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Алгоритм работы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726092-ED3F-6860-C98A-3479C60F2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C3FF5C-604D-9749-6CDA-AB087DE685CC}"/>
              </a:ext>
            </a:extLst>
          </p:cNvPr>
          <p:cNvSpPr/>
          <p:nvPr/>
        </p:nvSpPr>
        <p:spPr>
          <a:xfrm>
            <a:off x="811943" y="1046797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Обращается клиент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11A322-8195-62AF-C180-B53D61E4AD85}"/>
              </a:ext>
            </a:extLst>
          </p:cNvPr>
          <p:cNvSpPr/>
          <p:nvPr/>
        </p:nvSpPr>
        <p:spPr>
          <a:xfrm>
            <a:off x="4283848" y="1046797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Индивидуальная консультация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812697-E112-4093-172F-F59B39A69273}"/>
              </a:ext>
            </a:extLst>
          </p:cNvPr>
          <p:cNvSpPr/>
          <p:nvPr/>
        </p:nvSpPr>
        <p:spPr>
          <a:xfrm>
            <a:off x="7755753" y="1018479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Прохождение первичного тестирования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41C68E-58DB-C82D-2B73-46584A32E6F8}"/>
              </a:ext>
            </a:extLst>
          </p:cNvPr>
          <p:cNvSpPr/>
          <p:nvPr/>
        </p:nvSpPr>
        <p:spPr>
          <a:xfrm>
            <a:off x="7900131" y="2380419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Персонализированный подбор курса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FE39CD-8291-017C-24B1-BA1762145726}"/>
              </a:ext>
            </a:extLst>
          </p:cNvPr>
          <p:cNvSpPr/>
          <p:nvPr/>
        </p:nvSpPr>
        <p:spPr>
          <a:xfrm>
            <a:off x="4356037" y="2382302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Посещение занятий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7F7BE0-5ACD-84F4-065E-BC30F807B4BE}"/>
              </a:ext>
            </a:extLst>
          </p:cNvPr>
          <p:cNvSpPr/>
          <p:nvPr/>
        </p:nvSpPr>
        <p:spPr>
          <a:xfrm>
            <a:off x="811943" y="3778080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Готовая картерная карта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455D50-9488-B2A1-5E67-372F46A12075}"/>
              </a:ext>
            </a:extLst>
          </p:cNvPr>
          <p:cNvSpPr/>
          <p:nvPr/>
        </p:nvSpPr>
        <p:spPr>
          <a:xfrm>
            <a:off x="4356037" y="3569832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Выезды на предприятия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C67596-236D-7059-B89B-C2AE1E41A696}"/>
              </a:ext>
            </a:extLst>
          </p:cNvPr>
          <p:cNvSpPr/>
          <p:nvPr/>
        </p:nvSpPr>
        <p:spPr>
          <a:xfrm>
            <a:off x="4356037" y="4690517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Участие в тренингах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447BCD-3179-BD7F-3B71-3C98FA1313C1}"/>
              </a:ext>
            </a:extLst>
          </p:cNvPr>
          <p:cNvSpPr/>
          <p:nvPr/>
        </p:nvSpPr>
        <p:spPr>
          <a:xfrm>
            <a:off x="4356037" y="5811203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Виртуальная реальность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F2E6AD-936B-8538-BE82-57865BD55108}"/>
              </a:ext>
            </a:extLst>
          </p:cNvPr>
          <p:cNvSpPr/>
          <p:nvPr/>
        </p:nvSpPr>
        <p:spPr>
          <a:xfrm>
            <a:off x="811943" y="2380419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Прохождение </a:t>
            </a:r>
            <a:r>
              <a:rPr lang="ru-RU" sz="1600" dirty="0" err="1"/>
              <a:t>геймифицированныхзаданий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0CACC5-1CD4-8051-28CC-3E326404CDE5}"/>
              </a:ext>
            </a:extLst>
          </p:cNvPr>
          <p:cNvSpPr/>
          <p:nvPr/>
        </p:nvSpPr>
        <p:spPr>
          <a:xfrm>
            <a:off x="833584" y="5175742"/>
            <a:ext cx="2430984" cy="970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Результат (две сферы деятельности)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CE59FF7-4C97-BAA7-0340-E20C59DFD3F2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3242927" y="1532022"/>
            <a:ext cx="104092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5AA084-DE7D-78AB-CDC7-153E9A6C8639}"/>
              </a:ext>
            </a:extLst>
          </p:cNvPr>
          <p:cNvCxnSpPr/>
          <p:nvPr/>
        </p:nvCxnSpPr>
        <p:spPr>
          <a:xfrm>
            <a:off x="6714832" y="1503704"/>
            <a:ext cx="104092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07FBE81-32CF-067D-6E1C-2D2D1B092583}"/>
              </a:ext>
            </a:extLst>
          </p:cNvPr>
          <p:cNvCxnSpPr>
            <a:cxnSpLocks/>
          </p:cNvCxnSpPr>
          <p:nvPr/>
        </p:nvCxnSpPr>
        <p:spPr>
          <a:xfrm>
            <a:off x="10253327" y="1474042"/>
            <a:ext cx="0" cy="9063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9A4C7C1-2F51-EED2-9ACB-5F14C522678F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6787021" y="2865644"/>
            <a:ext cx="1113110" cy="18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11B3867-FCCE-DEAF-504B-47C1EBACB205}"/>
              </a:ext>
            </a:extLst>
          </p:cNvPr>
          <p:cNvCxnSpPr/>
          <p:nvPr/>
        </p:nvCxnSpPr>
        <p:spPr>
          <a:xfrm flipH="1">
            <a:off x="3242927" y="2846508"/>
            <a:ext cx="1113110" cy="18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E9E8D98-C17B-8588-12AF-50D0C9CE11D6}"/>
              </a:ext>
            </a:extLst>
          </p:cNvPr>
          <p:cNvCxnSpPr>
            <a:stCxn id="14" idx="2"/>
            <a:endCxn id="10" idx="0"/>
          </p:cNvCxnSpPr>
          <p:nvPr/>
        </p:nvCxnSpPr>
        <p:spPr>
          <a:xfrm>
            <a:off x="2027435" y="3350869"/>
            <a:ext cx="0" cy="4272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E4730AE-9967-3A46-E9D0-F3920EA8E65E}"/>
              </a:ext>
            </a:extLst>
          </p:cNvPr>
          <p:cNvCxnSpPr/>
          <p:nvPr/>
        </p:nvCxnSpPr>
        <p:spPr>
          <a:xfrm>
            <a:off x="1939204" y="4748531"/>
            <a:ext cx="0" cy="4272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F2D13B4-DAF5-293E-6FF8-6D138A539131}"/>
              </a:ext>
            </a:extLst>
          </p:cNvPr>
          <p:cNvCxnSpPr/>
          <p:nvPr/>
        </p:nvCxnSpPr>
        <p:spPr>
          <a:xfrm>
            <a:off x="6904235" y="3266648"/>
            <a:ext cx="0" cy="4272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9715527-CC2B-CAD4-99A0-63824730EA1D}"/>
              </a:ext>
            </a:extLst>
          </p:cNvPr>
          <p:cNvCxnSpPr/>
          <p:nvPr/>
        </p:nvCxnSpPr>
        <p:spPr>
          <a:xfrm>
            <a:off x="6904235" y="4417669"/>
            <a:ext cx="0" cy="4272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751DCEA-9939-3D5D-4400-937A977A7D1A}"/>
              </a:ext>
            </a:extLst>
          </p:cNvPr>
          <p:cNvCxnSpPr/>
          <p:nvPr/>
        </p:nvCxnSpPr>
        <p:spPr>
          <a:xfrm>
            <a:off x="6904235" y="5474552"/>
            <a:ext cx="0" cy="4272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C81FB7D-F54A-A053-67BD-40887D9E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06" y="4045689"/>
            <a:ext cx="2250739" cy="22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DA869-4EB2-E7DC-53B9-A04817B1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204828"/>
            <a:ext cx="6096000" cy="6207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b="1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07810-3839-E257-D40F-83B086F7D0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8117" y="3932322"/>
            <a:ext cx="4887883" cy="1720850"/>
          </a:xfrm>
        </p:spPr>
        <p:txBody>
          <a:bodyPr rtlCol="0"/>
          <a:lstStyle>
            <a:defPPr>
              <a:defRPr lang="ru-RU"/>
            </a:defPPr>
          </a:lstStyle>
          <a:p>
            <a:pPr marL="285750" lvl="0" indent="-285750">
              <a:buFontTx/>
              <a:buChar char="-"/>
            </a:pPr>
            <a:r>
              <a:rPr lang="ru-RU" b="1" dirty="0"/>
              <a:t>Школьники 8-11 классов</a:t>
            </a:r>
          </a:p>
          <a:p>
            <a:pPr lvl="0"/>
            <a:r>
              <a:rPr lang="ru-RU" dirty="0"/>
              <a:t>(не знают кем хотят быть и желают определиться с процессией)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78F4B9B-5E67-F05D-10E0-7D18D598B904}"/>
              </a:ext>
            </a:extLst>
          </p:cNvPr>
          <p:cNvSpPr txBox="1">
            <a:spLocks/>
          </p:cNvSpPr>
          <p:nvPr/>
        </p:nvSpPr>
        <p:spPr>
          <a:xfrm>
            <a:off x="6096000" y="3932322"/>
            <a:ext cx="4887883" cy="172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Tx/>
              <a:buChar char="-"/>
            </a:pPr>
            <a:r>
              <a:rPr lang="ru-RU" b="1" dirty="0"/>
              <a:t>Родители школьников </a:t>
            </a:r>
          </a:p>
          <a:p>
            <a:pPr lvl="0"/>
            <a:r>
              <a:rPr lang="ru-RU" dirty="0"/>
              <a:t>(переживают за будущие детей и хотят им помочь)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100A8-1F4D-DCFD-7537-6B72FF33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404" y="2201778"/>
            <a:ext cx="1447800" cy="1447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D6B976-D986-FE4C-445C-6D774E818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933" y="2196747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446B6F-C7F9-BB20-B23E-751C57D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72" y="536983"/>
            <a:ext cx="4987598" cy="18061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Экономика проекта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7E480A-9D16-B69D-A4C7-539066CB7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B350B1B-621B-D051-E222-EB13D36B0A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1692" y="2059636"/>
            <a:ext cx="4632740" cy="3729759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Офлайн-программа = 28.999р</a:t>
            </a:r>
          </a:p>
          <a:p>
            <a:pPr rtl="0"/>
            <a:r>
              <a:rPr lang="ru-RU" dirty="0"/>
              <a:t>Онлайн-программа = 16.199р</a:t>
            </a:r>
          </a:p>
          <a:p>
            <a:pPr rtl="0"/>
            <a:r>
              <a:rPr lang="en-US" dirty="0"/>
              <a:t>VR-</a:t>
            </a:r>
            <a:r>
              <a:rPr lang="ru-RU" dirty="0"/>
              <a:t>сессия = 4.450р</a:t>
            </a:r>
          </a:p>
          <a:p>
            <a:pPr rtl="0"/>
            <a:r>
              <a:rPr lang="ru-RU" dirty="0"/>
              <a:t>Выездные мероприятия = 7.000р</a:t>
            </a:r>
          </a:p>
          <a:p>
            <a:pPr rtl="0"/>
            <a:r>
              <a:rPr lang="ru-RU" dirty="0"/>
              <a:t>Профориентационная консультация = 8.000р</a:t>
            </a:r>
            <a:endParaRPr lang="en-US" dirty="0"/>
          </a:p>
          <a:p>
            <a:r>
              <a:rPr lang="en-US" sz="1500" dirty="0"/>
              <a:t>*</a:t>
            </a:r>
            <a:r>
              <a:rPr lang="ru-RU" sz="1500" dirty="0">
                <a:ea typeface="Jost" pitchFamily="2" charset="-52"/>
                <a:cs typeface="Arial" panose="020B0604020202020204" pitchFamily="34" charset="0"/>
              </a:rPr>
              <a:t>Основано на анализе цен конкурентов, себестоимости необходимой для проведения занятий</a:t>
            </a:r>
            <a:endParaRPr lang="ru-RU" sz="15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A8F913-97EC-A60D-EC7F-2BB4F56229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74217" y="1980118"/>
            <a:ext cx="2765181" cy="726055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/>
              <a:t>Объемы рынка профориентации в России в рублях:</a:t>
            </a:r>
          </a:p>
        </p:txBody>
      </p:sp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DB30106A-073C-A2A8-C5E4-9B04520C8A9E}"/>
              </a:ext>
            </a:extLst>
          </p:cNvPr>
          <p:cNvSpPr/>
          <p:nvPr/>
        </p:nvSpPr>
        <p:spPr>
          <a:xfrm>
            <a:off x="8592928" y="2845633"/>
            <a:ext cx="2927757" cy="281870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4F357EE3-3E7B-1012-D468-1940B4C3A69E}"/>
              </a:ext>
            </a:extLst>
          </p:cNvPr>
          <p:cNvSpPr/>
          <p:nvPr/>
        </p:nvSpPr>
        <p:spPr>
          <a:xfrm>
            <a:off x="8863470" y="3538514"/>
            <a:ext cx="2386669" cy="214758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023D3E31-54BA-5BE7-3077-1974275E37D8}"/>
              </a:ext>
            </a:extLst>
          </p:cNvPr>
          <p:cNvSpPr/>
          <p:nvPr/>
        </p:nvSpPr>
        <p:spPr>
          <a:xfrm>
            <a:off x="9224314" y="4204159"/>
            <a:ext cx="1659429" cy="150125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76ACB-2081-06EB-C02B-D7CA5C6D691B}"/>
              </a:ext>
            </a:extLst>
          </p:cNvPr>
          <p:cNvSpPr txBox="1"/>
          <p:nvPr/>
        </p:nvSpPr>
        <p:spPr>
          <a:xfrm>
            <a:off x="9098851" y="2913944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TAM</a:t>
            </a:r>
            <a:endParaRPr lang="ru-RU" dirty="0"/>
          </a:p>
          <a:p>
            <a:pPr algn="ctr"/>
            <a:r>
              <a:rPr lang="ru-RU" dirty="0"/>
              <a:t>133.395.400.000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78539-0EC9-5F06-A71E-203A34F29431}"/>
              </a:ext>
            </a:extLst>
          </p:cNvPr>
          <p:cNvSpPr txBox="1"/>
          <p:nvPr/>
        </p:nvSpPr>
        <p:spPr>
          <a:xfrm>
            <a:off x="9162969" y="3601351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</a:t>
            </a:r>
            <a:endParaRPr lang="ru-RU" dirty="0"/>
          </a:p>
          <a:p>
            <a:pPr algn="ctr"/>
            <a:r>
              <a:rPr lang="ru-RU" dirty="0"/>
              <a:t>40.018.620.000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B39FB-8BF8-605A-C62A-638D6EB0F1E3}"/>
              </a:ext>
            </a:extLst>
          </p:cNvPr>
          <p:cNvSpPr txBox="1"/>
          <p:nvPr/>
        </p:nvSpPr>
        <p:spPr>
          <a:xfrm>
            <a:off x="9224314" y="4387142"/>
            <a:ext cx="165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</a:t>
            </a:r>
            <a:endParaRPr lang="ru-RU" dirty="0"/>
          </a:p>
          <a:p>
            <a:pPr algn="ctr"/>
            <a:r>
              <a:rPr lang="ru-RU" dirty="0"/>
              <a:t>4.001.862.000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B651E9-5FF7-A22C-20F8-50DF5642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2" y="4838019"/>
            <a:ext cx="1652631" cy="16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5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BC0D3-6891-4336-27EA-AE9DB7C6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666E38-8805-226E-0CB2-12A2BC60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72" y="536983"/>
            <a:ext cx="4987598" cy="18061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Анализ рынка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EF0D48-CC40-4815-6CF3-EBFA31B02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426D733-A29B-207B-A648-F5FE62DCB8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7686" y="1934576"/>
            <a:ext cx="4632740" cy="372975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endParaRPr lang="ru-RU" sz="15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590F38-3CE3-9F71-B604-5B687C8BA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2" y="4838019"/>
            <a:ext cx="1652631" cy="1652631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BB0D7FB8-1587-13BD-DDCE-D4EA096EF9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50254" y="5664334"/>
            <a:ext cx="9049764" cy="1133427"/>
          </a:xfrm>
        </p:spPr>
        <p:txBody>
          <a:bodyPr/>
          <a:lstStyle/>
          <a:p>
            <a:pPr algn="ctr"/>
            <a:r>
              <a:rPr lang="ru-RU" dirty="0"/>
              <a:t>Статистика роста рынка профориентации по данным РБК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FFEC7A-26C2-08F1-B4F4-24BD2C226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6" y="1653448"/>
            <a:ext cx="7020519" cy="38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9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033296A-C7EA-3DFF-9A19-75C334E2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0" y="155448"/>
            <a:ext cx="4987598" cy="17945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Анализ конкурентов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F120BD-672B-4100-98E5-79A160ADC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8</a:t>
            </a:fld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2AACA0A-309D-2C78-629B-5447B1F6B4E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2272641"/>
              </p:ext>
            </p:extLst>
          </p:nvPr>
        </p:nvGraphicFramePr>
        <p:xfrm>
          <a:off x="378900" y="1337841"/>
          <a:ext cx="11434195" cy="311403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287326">
                  <a:extLst>
                    <a:ext uri="{9D8B030D-6E8A-4147-A177-3AD203B41FA5}">
                      <a16:colId xmlns:a16="http://schemas.microsoft.com/office/drawing/2014/main" val="2102442098"/>
                    </a:ext>
                  </a:extLst>
                </a:gridCol>
                <a:gridCol w="1523501">
                  <a:extLst>
                    <a:ext uri="{9D8B030D-6E8A-4147-A177-3AD203B41FA5}">
                      <a16:colId xmlns:a16="http://schemas.microsoft.com/office/drawing/2014/main" val="719041068"/>
                    </a:ext>
                  </a:extLst>
                </a:gridCol>
                <a:gridCol w="1476997">
                  <a:extLst>
                    <a:ext uri="{9D8B030D-6E8A-4147-A177-3AD203B41FA5}">
                      <a16:colId xmlns:a16="http://schemas.microsoft.com/office/drawing/2014/main" val="2115863540"/>
                    </a:ext>
                  </a:extLst>
                </a:gridCol>
                <a:gridCol w="1476997">
                  <a:extLst>
                    <a:ext uri="{9D8B030D-6E8A-4147-A177-3AD203B41FA5}">
                      <a16:colId xmlns:a16="http://schemas.microsoft.com/office/drawing/2014/main" val="3368724756"/>
                    </a:ext>
                  </a:extLst>
                </a:gridCol>
                <a:gridCol w="1476997">
                  <a:extLst>
                    <a:ext uri="{9D8B030D-6E8A-4147-A177-3AD203B41FA5}">
                      <a16:colId xmlns:a16="http://schemas.microsoft.com/office/drawing/2014/main" val="1088889725"/>
                    </a:ext>
                  </a:extLst>
                </a:gridCol>
                <a:gridCol w="1527172">
                  <a:extLst>
                    <a:ext uri="{9D8B030D-6E8A-4147-A177-3AD203B41FA5}">
                      <a16:colId xmlns:a16="http://schemas.microsoft.com/office/drawing/2014/main" val="2262200588"/>
                    </a:ext>
                  </a:extLst>
                </a:gridCol>
                <a:gridCol w="952455">
                  <a:extLst>
                    <a:ext uri="{9D8B030D-6E8A-4147-A177-3AD203B41FA5}">
                      <a16:colId xmlns:a16="http://schemas.microsoft.com/office/drawing/2014/main" val="494576249"/>
                    </a:ext>
                  </a:extLst>
                </a:gridCol>
                <a:gridCol w="1712750">
                  <a:extLst>
                    <a:ext uri="{9D8B030D-6E8A-4147-A177-3AD203B41FA5}">
                      <a16:colId xmlns:a16="http://schemas.microsoft.com/office/drawing/2014/main" val="917218605"/>
                    </a:ext>
                  </a:extLst>
                </a:gridCol>
              </a:tblGrid>
              <a:tr h="55371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Конкурент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ЦТР «Гуманитарные технологии»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</a:rPr>
                        <a:t>career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 err="1">
                          <a:solidFill>
                            <a:schemeClr val="bg1"/>
                          </a:solidFill>
                          <a:effectLst/>
                        </a:rPr>
                        <a:t>Нетология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chemeClr val="bg1"/>
                          </a:solidFill>
                          <a:effectLst/>
                        </a:rPr>
                        <a:t>SkillBox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Государственные центры занятости населения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Интернет-ресурсы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</a:rPr>
                        <a:t>UMKA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extLst>
                  <a:ext uri="{0D108BD9-81ED-4DB2-BD59-A6C34878D82A}">
                    <a16:rowId xmlns:a16="http://schemas.microsoft.com/office/drawing/2014/main" val="3440407489"/>
                  </a:ext>
                </a:extLst>
              </a:tr>
              <a:tr h="13842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Стоимость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Средняя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Высокая 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бесплатно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бесплатно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бесплатно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0-350р.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средняя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extLst>
                  <a:ext uri="{0D108BD9-81ED-4DB2-BD59-A6C34878D82A}">
                    <a16:rowId xmlns:a16="http://schemas.microsoft.com/office/drawing/2014/main" val="1882393165"/>
                  </a:ext>
                </a:extLst>
              </a:tr>
              <a:tr h="27685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Интерфейс сайта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extLst>
                  <a:ext uri="{0D108BD9-81ED-4DB2-BD59-A6C34878D82A}">
                    <a16:rowId xmlns:a16="http://schemas.microsoft.com/office/drawing/2014/main" val="394034382"/>
                  </a:ext>
                </a:extLst>
              </a:tr>
              <a:tr h="166114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Уникальность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bg1"/>
                          </a:solidFill>
                          <a:effectLst/>
                        </a:rPr>
                        <a:t>Лагерь профориентации, тренинги</a:t>
                      </a:r>
                      <a:endParaRPr lang="ru-RU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Менторство, возможность пройти обучение профессии и трудоустроиться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Возможность пройти обучение профессии и трудоустроиться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Возможность пройти обучение профессии и трудоустроиться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Карьерная консультация и трудоустройство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</a:rPr>
                        <a:t>Виртуальная реальность, тренинги с представителями профессии, психологическая поддержка, карьерные карты, геймификация заданий, выезды в компании 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58" marR="34558" marT="0" marB="0"/>
                </a:tc>
                <a:extLst>
                  <a:ext uri="{0D108BD9-81ED-4DB2-BD59-A6C34878D82A}">
                    <a16:rowId xmlns:a16="http://schemas.microsoft.com/office/drawing/2014/main" val="1016198833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AD2F4AB-9238-3EA6-5767-6F6D94AC5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93862"/>
              </p:ext>
            </p:extLst>
          </p:nvPr>
        </p:nvGraphicFramePr>
        <p:xfrm>
          <a:off x="378898" y="4451877"/>
          <a:ext cx="11434197" cy="17068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287326">
                  <a:extLst>
                    <a:ext uri="{9D8B030D-6E8A-4147-A177-3AD203B41FA5}">
                      <a16:colId xmlns:a16="http://schemas.microsoft.com/office/drawing/2014/main" val="2900694636"/>
                    </a:ext>
                  </a:extLst>
                </a:gridCol>
                <a:gridCol w="1523499">
                  <a:extLst>
                    <a:ext uri="{9D8B030D-6E8A-4147-A177-3AD203B41FA5}">
                      <a16:colId xmlns:a16="http://schemas.microsoft.com/office/drawing/2014/main" val="647598397"/>
                    </a:ext>
                  </a:extLst>
                </a:gridCol>
                <a:gridCol w="1476999">
                  <a:extLst>
                    <a:ext uri="{9D8B030D-6E8A-4147-A177-3AD203B41FA5}">
                      <a16:colId xmlns:a16="http://schemas.microsoft.com/office/drawing/2014/main" val="1986732086"/>
                    </a:ext>
                  </a:extLst>
                </a:gridCol>
                <a:gridCol w="1476999">
                  <a:extLst>
                    <a:ext uri="{9D8B030D-6E8A-4147-A177-3AD203B41FA5}">
                      <a16:colId xmlns:a16="http://schemas.microsoft.com/office/drawing/2014/main" val="944999635"/>
                    </a:ext>
                  </a:extLst>
                </a:gridCol>
                <a:gridCol w="1476999">
                  <a:extLst>
                    <a:ext uri="{9D8B030D-6E8A-4147-A177-3AD203B41FA5}">
                      <a16:colId xmlns:a16="http://schemas.microsoft.com/office/drawing/2014/main" val="182407094"/>
                    </a:ext>
                  </a:extLst>
                </a:gridCol>
                <a:gridCol w="1527170">
                  <a:extLst>
                    <a:ext uri="{9D8B030D-6E8A-4147-A177-3AD203B41FA5}">
                      <a16:colId xmlns:a16="http://schemas.microsoft.com/office/drawing/2014/main" val="1399152002"/>
                    </a:ext>
                  </a:extLst>
                </a:gridCol>
                <a:gridCol w="1160062">
                  <a:extLst>
                    <a:ext uri="{9D8B030D-6E8A-4147-A177-3AD203B41FA5}">
                      <a16:colId xmlns:a16="http://schemas.microsoft.com/office/drawing/2014/main" val="1212048450"/>
                    </a:ext>
                  </a:extLst>
                </a:gridCol>
                <a:gridCol w="1505143">
                  <a:extLst>
                    <a:ext uri="{9D8B030D-6E8A-4147-A177-3AD203B41FA5}">
                      <a16:colId xmlns:a16="http://schemas.microsoft.com/office/drawing/2014/main" val="4057740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Маркетинг реклама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77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Ассортимент услуг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307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Целевая аудитория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С 1 класса школы и до взрослого возраста 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Студенты, взрослые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solidFill>
                            <a:schemeClr val="bg1"/>
                          </a:solidFill>
                          <a:effectLst/>
                        </a:rPr>
                        <a:t>Студенты взрослые</a:t>
                      </a:r>
                      <a:endParaRPr lang="ru-RU" sz="14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Студенты взрослые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Студенты взрослые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Школьники, студенты взрослые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bg1"/>
                          </a:solidFill>
                          <a:effectLst/>
                        </a:rPr>
                        <a:t>Школьники 8-11 класс и их родители</a:t>
                      </a:r>
                      <a:endParaRPr lang="ru-RU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93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3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BB61428-BB88-7565-F114-D0D34624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96" y="312576"/>
            <a:ext cx="4987598" cy="62908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spc="110" dirty="0"/>
              <a:t>Финансы</a:t>
            </a:r>
            <a:r>
              <a:rPr lang="ru-RU" spc="110" dirty="0"/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DA9D-F9A0-352D-02B1-FA47D3FAB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6D22F896-40B5-4ADD-8801-0D06FADFA095}" type="slidenum">
              <a:rPr lang="ru-RU" smtClean="0"/>
              <a:pPr rtl="0"/>
              <a:t>9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D03CCED-A55B-B6BF-4722-B339B340F7A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262488202"/>
              </p:ext>
            </p:extLst>
          </p:nvPr>
        </p:nvGraphicFramePr>
        <p:xfrm>
          <a:off x="5727394" y="2057400"/>
          <a:ext cx="5346700" cy="2743200"/>
        </p:xfrm>
        <a:graphic>
          <a:graphicData uri="http://schemas.openxmlformats.org/drawingml/2006/table">
            <a:tbl>
              <a:tblPr/>
              <a:tblGrid>
                <a:gridCol w="390757">
                  <a:extLst>
                    <a:ext uri="{9D8B030D-6E8A-4147-A177-3AD203B41FA5}">
                      <a16:colId xmlns:a16="http://schemas.microsoft.com/office/drawing/2014/main" val="1000681689"/>
                    </a:ext>
                  </a:extLst>
                </a:gridCol>
                <a:gridCol w="3068872">
                  <a:extLst>
                    <a:ext uri="{9D8B030D-6E8A-4147-A177-3AD203B41FA5}">
                      <a16:colId xmlns:a16="http://schemas.microsoft.com/office/drawing/2014/main" val="1115017373"/>
                    </a:ext>
                  </a:extLst>
                </a:gridCol>
                <a:gridCol w="1887071">
                  <a:extLst>
                    <a:ext uri="{9D8B030D-6E8A-4147-A177-3AD203B41FA5}">
                      <a16:colId xmlns:a16="http://schemas.microsoft.com/office/drawing/2014/main" val="2717837930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ЗАТРАТЫ НА РЕАЛИЗАЦИЮ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5400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примерная стоимость (месяц)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351154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производственные затраты: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456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процесса обучения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19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приложения и его модернизация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415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сайта и его модернизация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371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пространства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7066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административные: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047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з/п сотрудникам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3531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аренда помещения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288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коммунальные услуги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026747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маркетинговые: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364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 на сайтах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998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 в соц сетях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019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4 940 000,00 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06757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8B16B8B-15DA-0D2D-EF74-70FD04B23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29158"/>
              </p:ext>
            </p:extLst>
          </p:nvPr>
        </p:nvGraphicFramePr>
        <p:xfrm>
          <a:off x="664900" y="1162345"/>
          <a:ext cx="4460773" cy="4716144"/>
        </p:xfrm>
        <a:graphic>
          <a:graphicData uri="http://schemas.openxmlformats.org/drawingml/2006/table">
            <a:tbl>
              <a:tblPr/>
              <a:tblGrid>
                <a:gridCol w="3220558">
                  <a:extLst>
                    <a:ext uri="{9D8B030D-6E8A-4147-A177-3AD203B41FA5}">
                      <a16:colId xmlns:a16="http://schemas.microsoft.com/office/drawing/2014/main" val="371211847"/>
                    </a:ext>
                  </a:extLst>
                </a:gridCol>
                <a:gridCol w="1240215">
                  <a:extLst>
                    <a:ext uri="{9D8B030D-6E8A-4147-A177-3AD203B41FA5}">
                      <a16:colId xmlns:a16="http://schemas.microsoft.com/office/drawing/2014/main" val="993801221"/>
                    </a:ext>
                  </a:extLst>
                </a:gridCol>
              </a:tblGrid>
              <a:tr h="194714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Переменные и постоянные затраты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90802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Переменные затраты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6 350,00 ₽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95845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Маркеры для доски (50 шт)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2 250,00 ₽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20638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Ручки (100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800,00 ₽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644611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Бумага А4 (500 листов)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1 800,00 ₽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252694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Картридж для принтера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1 500,00 ₽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04557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Косвенные затраты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1 655 000,00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39690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Аренда помещения (офис в центре Москвы)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250 000,00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867182"/>
                  </a:ext>
                </a:extLst>
              </a:tr>
              <a:tr h="2028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Коммунальные платежи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        10 000,00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870720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Зарплата сотрудникам: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620 000,00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334098"/>
                  </a:ext>
                </a:extLst>
              </a:tr>
              <a:tr h="2296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Директор/управляющий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81587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Профориентологи/консультанты (3 человека)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240 000,00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00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специалист/техник (1 человек)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05196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Администратор (2 человека)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503355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Маркетолог/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SMM (1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человек)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025304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Программное обеспечение и онлайн-платформа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868491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VR-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791435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Бухгалтерское обслуживание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1952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Юридическое обслуживание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10071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 и реклама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184330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Амортизация оборудования и мебели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0983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Расходные материалы для занятий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18679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 (дополнительные кампании, акции)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50 000,00 ₽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404945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ИТОГО ЗАТРАТ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1 661 350,00 ₽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02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3187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TM11161285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F0829B"/>
      </a:accent1>
      <a:accent2>
        <a:srgbClr val="F83249"/>
      </a:accent2>
      <a:accent3>
        <a:srgbClr val="F6BF0E"/>
      </a:accent3>
      <a:accent4>
        <a:srgbClr val="F3EEF2"/>
      </a:accent4>
      <a:accent5>
        <a:srgbClr val="2C46FB"/>
      </a:accent5>
      <a:accent6>
        <a:srgbClr val="FE9201"/>
      </a:accent6>
      <a:hlink>
        <a:srgbClr val="FFD53E"/>
      </a:hlink>
      <a:folHlink>
        <a:srgbClr val="FCC77E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in32_SL_V8" id="{D1701C6D-ECCE-4AB4-AA49-48BAB1CE7003}" vid="{37F9E7E9-DDFF-4744-91DC-21DD4845CBB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71B42-4016-428B-9745-27057802D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9B6E4-47D3-464E-8364-AD7B35DA4B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B0F9548-B8AC-4D42-9765-A5CD9A25F53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48509</TotalTime>
  <Words>1071</Words>
  <Application>Microsoft Office PowerPoint</Application>
  <PresentationFormat>Широкоэкранный</PresentationFormat>
  <Paragraphs>378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Jost</vt:lpstr>
      <vt:lpstr>Arial</vt:lpstr>
      <vt:lpstr>Calibri</vt:lpstr>
      <vt:lpstr>Century Gothic</vt:lpstr>
      <vt:lpstr>Segoe UI</vt:lpstr>
      <vt:lpstr>Times New Roman</vt:lpstr>
      <vt:lpstr>Берлин</vt:lpstr>
      <vt:lpstr>UMKA: центр профориентации</vt:lpstr>
      <vt:lpstr>Проект</vt:lpstr>
      <vt:lpstr>Проект</vt:lpstr>
      <vt:lpstr>Алгоритм работы</vt:lpstr>
      <vt:lpstr>Целевая Аудитория</vt:lpstr>
      <vt:lpstr>Экономика проекта</vt:lpstr>
      <vt:lpstr>Анализ рынка</vt:lpstr>
      <vt:lpstr>Анализ конкурентов</vt:lpstr>
      <vt:lpstr>Финансы </vt:lpstr>
      <vt:lpstr>Финансовая модель</vt:lpstr>
      <vt:lpstr>План реализации на год</vt:lpstr>
      <vt:lpstr>Обидина Марина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Марина Обидина</dc:creator>
  <cp:lastModifiedBy>Марина Обидина</cp:lastModifiedBy>
  <cp:revision>6</cp:revision>
  <dcterms:created xsi:type="dcterms:W3CDTF">2024-01-29T10:10:21Z</dcterms:created>
  <dcterms:modified xsi:type="dcterms:W3CDTF">2025-10-22T11:39:45Z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