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0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6.svg" ContentType="image/svg+xml"/>
  <Override PartName="/ppt/media/image38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9" r:id="rId15"/>
    <p:sldId id="270" r:id="rId16"/>
    <p:sldId id="273" r:id="rId17"/>
  </p:sldIdLst>
  <p:sldSz cx="18288000" cy="10287000"/>
  <p:notesSz cx="6858000" cy="9144000"/>
  <p:embeddedFontLst>
    <p:embeddedFont>
      <p:font typeface="Vintii" panose="02000500000000000000"/>
      <p:bold r:id="rId21"/>
    </p:embeddedFont>
    <p:embeddedFont>
      <p:font typeface="Bahnschrift Condensed" panose="020B0502040204020203" charset="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1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sv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11" b="-11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18577"/>
            <a:ext cx="16230600" cy="343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75"/>
              </a:lnSpc>
            </a:pPr>
            <a:r>
              <a:rPr lang="en-US" sz="10525">
                <a:solidFill>
                  <a:srgbClr val="FFFFFF"/>
                </a:solidFill>
                <a:latin typeface="Vintii Light"/>
              </a:rPr>
              <a:t>МОБИЛЬНОЕ ПРИЛОЖЕНИЕ</a:t>
            </a:r>
            <a:endParaRPr lang="en-US" sz="10525">
              <a:solidFill>
                <a:srgbClr val="FFFFFF"/>
              </a:solidFill>
              <a:latin typeface="Vintii Light"/>
            </a:endParaRPr>
          </a:p>
          <a:p>
            <a:pPr algn="ctr">
              <a:lnSpc>
                <a:spcPts val="13575"/>
              </a:lnSpc>
            </a:pPr>
            <a:r>
              <a:rPr lang="en-US" sz="10525">
                <a:solidFill>
                  <a:srgbClr val="FFFFFF"/>
                </a:solidFill>
                <a:latin typeface="Vintii Light"/>
              </a:rPr>
              <a:t>“GENODIET”</a:t>
            </a:r>
            <a:endParaRPr lang="en-US" sz="10525">
              <a:solidFill>
                <a:srgbClr val="FFFFFF"/>
              </a:solidFill>
              <a:latin typeface="Vintii Ligh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614525" y="-114300"/>
            <a:ext cx="3856990" cy="3825240"/>
          </a:xfrm>
          <a:custGeom>
            <a:avLst/>
            <a:gdLst/>
            <a:ahLst/>
            <a:cxnLst/>
            <a:rect l="l" t="t" r="r" b="b"/>
            <a:pathLst>
              <a:path w="2926840" h="2926840">
                <a:moveTo>
                  <a:pt x="0" y="0"/>
                </a:moveTo>
                <a:lnTo>
                  <a:pt x="2926840" y="0"/>
                </a:lnTo>
                <a:lnTo>
                  <a:pt x="2926840" y="2926840"/>
                </a:lnTo>
                <a:lnTo>
                  <a:pt x="0" y="292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119303">
            <a:off x="-2486012" y="7153650"/>
            <a:ext cx="10160000" cy="8229600"/>
          </a:xfrm>
          <a:custGeom>
            <a:avLst/>
            <a:gdLst/>
            <a:ahLst/>
            <a:cxnLst/>
            <a:rect l="l" t="t" r="r" b="b"/>
            <a:pathLst>
              <a:path w="10160000" h="8229600">
                <a:moveTo>
                  <a:pt x="0" y="0"/>
                </a:moveTo>
                <a:lnTo>
                  <a:pt x="10160000" y="0"/>
                </a:lnTo>
                <a:lnTo>
                  <a:pt x="1016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3066">
            <a:off x="6581829" y="4963341"/>
            <a:ext cx="10677462" cy="0"/>
          </a:xfrm>
          <a:prstGeom prst="line">
            <a:avLst/>
          </a:prstGeom>
          <a:ln w="19050" cap="rnd">
            <a:solidFill>
              <a:srgbClr val="C84FC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370114" y="934542"/>
            <a:ext cx="3547773" cy="3620176"/>
          </a:xfrm>
          <a:custGeom>
            <a:avLst/>
            <a:gdLst/>
            <a:ahLst/>
            <a:cxnLst/>
            <a:rect l="l" t="t" r="r" b="b"/>
            <a:pathLst>
              <a:path w="3547773" h="3620176">
                <a:moveTo>
                  <a:pt x="0" y="0"/>
                </a:moveTo>
                <a:lnTo>
                  <a:pt x="3547772" y="0"/>
                </a:lnTo>
                <a:lnTo>
                  <a:pt x="3547772" y="3620176"/>
                </a:lnTo>
                <a:lnTo>
                  <a:pt x="0" y="3620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70114" y="5873243"/>
            <a:ext cx="3385057" cy="3385057"/>
          </a:xfrm>
          <a:custGeom>
            <a:avLst/>
            <a:gdLst/>
            <a:ahLst/>
            <a:cxnLst/>
            <a:rect l="l" t="t" r="r" b="b"/>
            <a:pathLst>
              <a:path w="3385057" h="3385057">
                <a:moveTo>
                  <a:pt x="0" y="0"/>
                </a:moveTo>
                <a:lnTo>
                  <a:pt x="3385057" y="0"/>
                </a:lnTo>
                <a:lnTo>
                  <a:pt x="3385057" y="3385057"/>
                </a:lnTo>
                <a:lnTo>
                  <a:pt x="0" y="33850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75599" y="4392793"/>
            <a:ext cx="5373453" cy="99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325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Vintii Light"/>
              </a:rPr>
              <a:t>ТЕХНОЛОГИИ</a:t>
            </a:r>
            <a:endParaRPr lang="en-US" sz="5550">
              <a:solidFill>
                <a:srgbClr val="FFFFFF"/>
              </a:solidFill>
              <a:latin typeface="Vintii Light"/>
            </a:endParaRPr>
          </a:p>
        </p:txBody>
      </p:sp>
      <p:grpSp>
        <p:nvGrpSpPr>
          <p:cNvPr id="7" name="Group 7"/>
          <p:cNvGrpSpPr/>
          <p:nvPr/>
        </p:nvGrpSpPr>
        <p:grpSpPr>
          <a:xfrm rot="0">
            <a:off x="11729330" y="1281183"/>
            <a:ext cx="6094851" cy="1166477"/>
            <a:chOff x="0" y="0"/>
            <a:chExt cx="8126469" cy="1555303"/>
          </a:xfrm>
        </p:grpSpPr>
        <p:sp>
          <p:nvSpPr>
            <p:cNvPr id="8" name="TextBox 8"/>
            <p:cNvSpPr txBox="1"/>
            <p:nvPr/>
          </p:nvSpPr>
          <p:spPr>
            <a:xfrm>
              <a:off x="0" y="-200037"/>
              <a:ext cx="8126469" cy="687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Vintii Light"/>
                </a:rPr>
                <a:t>ОБЛАЧНЫЕ ТЕХНОЛОГИИ</a:t>
              </a:r>
              <a:endParaRPr lang="en-US" sz="2400">
                <a:solidFill>
                  <a:srgbClr val="FFFFFF"/>
                </a:solidFill>
                <a:latin typeface="Vintii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93097"/>
              <a:ext cx="8126469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920560" y="5594848"/>
            <a:ext cx="5580501" cy="117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Vintii Light"/>
              </a:rPr>
              <a:t>ИНТЕРАКТИВНЫЕ ФУНКЦИИ</a:t>
            </a:r>
            <a:endParaRPr lang="en-US" sz="2400">
              <a:solidFill>
                <a:srgbClr val="FFFFFF"/>
              </a:solidFill>
              <a:latin typeface="Vintii Light"/>
            </a:endParaRP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12044378" y="6419987"/>
            <a:ext cx="5332866" cy="197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Vintii" panose="02000500000000000000"/>
              </a:rPr>
              <a:t> ВИЗУАЛИЗАЦИЯ ДАННЫХ, ИНТЕРАКТИВНЫЕ ГРАФИКИ И ОБРАТНАЯ СВЯЗЬ В РЕАЛЬНОМ ВРЕМЕНИ ДЛЯ ПОВЫШЕНИЯ УРОВНЯ ВОВЛЕЧЕННОСТИ ПОЛЬЗОВАТЕЛЯ.</a:t>
            </a:r>
            <a:endParaRPr lang="en-US" sz="2000">
              <a:solidFill>
                <a:srgbClr val="FFFFFF"/>
              </a:solidFill>
              <a:latin typeface="Vintii" panose="020005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241861" y="1999480"/>
            <a:ext cx="5069788" cy="147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Vintii Light"/>
              </a:rPr>
              <a:t> ДЛЯ ХРАНЕНИЯ И ОБРАБОТКИ ДАННЫХ, ЧТО ОБЕСПЕЧИВАЕТ ВЫСОКУЮ СКОРОСТЬ И БЕЗОПАСНОСТЬ СЕРВИСА.</a:t>
            </a:r>
            <a:endParaRPr lang="en-US" sz="2000">
              <a:solidFill>
                <a:srgbClr val="FFFFFF"/>
              </a:solidFill>
              <a:latin typeface="Vintii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119303">
            <a:off x="-2486012" y="7153650"/>
            <a:ext cx="10160000" cy="8229600"/>
          </a:xfrm>
          <a:custGeom>
            <a:avLst/>
            <a:gdLst/>
            <a:ahLst/>
            <a:cxnLst/>
            <a:rect l="l" t="t" r="r" b="b"/>
            <a:pathLst>
              <a:path w="10160000" h="8229600">
                <a:moveTo>
                  <a:pt x="0" y="0"/>
                </a:moveTo>
                <a:lnTo>
                  <a:pt x="10160000" y="0"/>
                </a:lnTo>
                <a:lnTo>
                  <a:pt x="1016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3066">
            <a:off x="6581829" y="4963341"/>
            <a:ext cx="10677462" cy="0"/>
          </a:xfrm>
          <a:prstGeom prst="line">
            <a:avLst/>
          </a:prstGeom>
          <a:ln w="19050" cap="rnd">
            <a:solidFill>
              <a:srgbClr val="C84FC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6642562" y="562013"/>
            <a:ext cx="4603972" cy="4114800"/>
          </a:xfrm>
          <a:custGeom>
            <a:avLst/>
            <a:gdLst/>
            <a:ahLst/>
            <a:cxnLst/>
            <a:rect l="l" t="t" r="r" b="b"/>
            <a:pathLst>
              <a:path w="4603972" h="4114800">
                <a:moveTo>
                  <a:pt x="0" y="0"/>
                </a:moveTo>
                <a:lnTo>
                  <a:pt x="4603972" y="0"/>
                </a:lnTo>
                <a:lnTo>
                  <a:pt x="4603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61566" y="5939387"/>
            <a:ext cx="5299661" cy="3318913"/>
          </a:xfrm>
          <a:custGeom>
            <a:avLst/>
            <a:gdLst/>
            <a:ahLst/>
            <a:cxnLst/>
            <a:rect l="l" t="t" r="r" b="b"/>
            <a:pathLst>
              <a:path w="5299661" h="3318913">
                <a:moveTo>
                  <a:pt x="0" y="0"/>
                </a:moveTo>
                <a:lnTo>
                  <a:pt x="5299661" y="0"/>
                </a:lnTo>
                <a:lnTo>
                  <a:pt x="5299661" y="3318913"/>
                </a:lnTo>
                <a:lnTo>
                  <a:pt x="0" y="3318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75599" y="4392793"/>
            <a:ext cx="5326372" cy="99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325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Vintii Light"/>
              </a:rPr>
              <a:t>ТЕХНОЛОГИИ</a:t>
            </a:r>
            <a:endParaRPr lang="en-US" sz="5550">
              <a:solidFill>
                <a:srgbClr val="FFFFFF"/>
              </a:solidFill>
              <a:latin typeface="Vintii Light"/>
            </a:endParaRPr>
          </a:p>
        </p:txBody>
      </p:sp>
      <p:grpSp>
        <p:nvGrpSpPr>
          <p:cNvPr id="7" name="Group 7"/>
          <p:cNvGrpSpPr/>
          <p:nvPr/>
        </p:nvGrpSpPr>
        <p:grpSpPr>
          <a:xfrm rot="0">
            <a:off x="12414510" y="2258424"/>
            <a:ext cx="6626773" cy="1166477"/>
            <a:chOff x="0" y="0"/>
            <a:chExt cx="8835698" cy="1555303"/>
          </a:xfrm>
        </p:grpSpPr>
        <p:sp>
          <p:nvSpPr>
            <p:cNvPr id="8" name="TextBox 8"/>
            <p:cNvSpPr txBox="1"/>
            <p:nvPr/>
          </p:nvSpPr>
          <p:spPr>
            <a:xfrm>
              <a:off x="0" y="-200037"/>
              <a:ext cx="8835698" cy="687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800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Vintii Light"/>
                </a:rPr>
                <a:t>АЛГОРИТМЫ МАШИННОГО ОБУЧЕНИЯ</a:t>
              </a:r>
              <a:endParaRPr lang="en-US" sz="2400">
                <a:solidFill>
                  <a:srgbClr val="FFFFFF"/>
                </a:solidFill>
                <a:latin typeface="Vintii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93097"/>
              <a:ext cx="8835698" cy="462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920560" y="6082528"/>
            <a:ext cx="6216084" cy="117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2400" u="none">
                <a:solidFill>
                  <a:srgbClr val="FFFFFF"/>
                </a:solidFill>
                <a:latin typeface="Vintii Light"/>
              </a:rPr>
              <a:t>БИОМЕТРИЧЕСКИЙ МОНИТОРИНГ</a:t>
            </a:r>
            <a:endParaRPr lang="en-US" sz="2400" u="none">
              <a:solidFill>
                <a:srgbClr val="FFFFFF"/>
              </a:solidFill>
              <a:latin typeface="Vintii Light"/>
            </a:endParaRPr>
          </a:p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12193146" y="2921040"/>
            <a:ext cx="5066151" cy="96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Vintii Light"/>
              </a:rPr>
              <a:t>А</a:t>
            </a:r>
            <a:r>
              <a:rPr lang="en-US" sz="2000">
                <a:solidFill>
                  <a:srgbClr val="FFFFFF"/>
                </a:solidFill>
                <a:latin typeface="Vintii Light"/>
              </a:rPr>
              <a:t>НАЛИЗ ГЕНЕТИЧЕСКИХ ДАННЫХ И СОЗДАНИЕ ИНДИВИДУАЛЬНЫХ ДИЕТИЧЕСКИХ ПЛАНОВ.</a:t>
            </a:r>
            <a:endParaRPr lang="en-US" sz="2000">
              <a:solidFill>
                <a:srgbClr val="FFFFFF"/>
              </a:solidFill>
              <a:latin typeface="Vintii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949660" y="6926388"/>
            <a:ext cx="5553123" cy="147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Vintii Light"/>
              </a:rPr>
              <a:t> СИНХРОНИЗАЦИЯ С УСТРОЙСТВАМИ ДЛЯ МОНИТОРИНГА ЗДОРОВЬЯ (НАПРИМЕР, ФИТНЕС-БРАСЛЕТЫ).</a:t>
            </a:r>
            <a:endParaRPr lang="en-US" sz="2000">
              <a:solidFill>
                <a:srgbClr val="FFFFFF"/>
              </a:solidFill>
              <a:latin typeface="Vintii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1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-76294" y="-495422"/>
            <a:ext cx="2963070" cy="10825247"/>
          </a:xfrm>
          <a:custGeom>
            <a:avLst/>
            <a:gdLst/>
            <a:ahLst/>
            <a:cxnLst/>
            <a:rect l="l" t="t" r="r" b="b"/>
            <a:pathLst>
              <a:path w="2963070" h="10825247">
                <a:moveTo>
                  <a:pt x="0" y="0"/>
                </a:moveTo>
                <a:lnTo>
                  <a:pt x="2963069" y="0"/>
                </a:lnTo>
                <a:lnTo>
                  <a:pt x="2963069" y="10825247"/>
                </a:lnTo>
                <a:lnTo>
                  <a:pt x="0" y="1082524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56000"/>
            </a:blip>
            <a:stretch>
              <a:fillRect l="-67610" t="-415" b="-415"/>
            </a:stretch>
          </a:blipFill>
        </p:spPr>
      </p:sp>
      <p:sp>
        <p:nvSpPr>
          <p:cNvPr id="2" name="AutoShape 2"/>
          <p:cNvSpPr/>
          <p:nvPr/>
        </p:nvSpPr>
        <p:spPr>
          <a:xfrm>
            <a:off x="533400" y="9324975"/>
            <a:ext cx="1725930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 rot="0">
            <a:off x="2743200" y="9105900"/>
            <a:ext cx="323850" cy="323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 rot="0">
            <a:off x="6476768" y="9091612"/>
            <a:ext cx="323850" cy="32385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 rot="0">
            <a:off x="8381768" y="9091295"/>
            <a:ext cx="323850" cy="32385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 rot="0">
            <a:off x="12267968" y="9106217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 rot="0">
            <a:off x="4571768" y="9106217"/>
            <a:ext cx="323850" cy="32385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 rot="0">
            <a:off x="10287086" y="9091295"/>
            <a:ext cx="323850" cy="32385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0">
            <a:off x="16570579" y="8909177"/>
            <a:ext cx="688721" cy="688721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028700" y="1049082"/>
            <a:ext cx="1623060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50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Angelica Light"/>
              </a:rPr>
              <a:t>ФИНАНСОВАЯ МОДЕЛЬ</a:t>
            </a:r>
            <a:endParaRPr lang="en-US" sz="4500">
              <a:solidFill>
                <a:srgbClr val="FFFFFF"/>
              </a:solidFill>
              <a:latin typeface="Angelica Light"/>
            </a:endParaRPr>
          </a:p>
        </p:txBody>
      </p:sp>
      <p:grpSp>
        <p:nvGrpSpPr>
          <p:cNvPr id="39" name="Group 39"/>
          <p:cNvGrpSpPr/>
          <p:nvPr/>
        </p:nvGrpSpPr>
        <p:grpSpPr>
          <a:xfrm rot="0">
            <a:off x="15894769" y="6530954"/>
            <a:ext cx="2729062" cy="2047717"/>
            <a:chOff x="0" y="-180975"/>
            <a:chExt cx="3638749" cy="2730288"/>
          </a:xfrm>
        </p:grpSpPr>
        <p:sp>
          <p:nvSpPr>
            <p:cNvPr id="40" name="TextBox 40"/>
            <p:cNvSpPr txBox="1"/>
            <p:nvPr/>
          </p:nvSpPr>
          <p:spPr>
            <a:xfrm>
              <a:off x="0" y="-180975"/>
              <a:ext cx="3638749" cy="5831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000"/>
                </a:lnSpc>
                <a:spcBef>
                  <a:spcPct val="0"/>
                </a:spcBef>
              </a:p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969433"/>
              <a:ext cx="3638749" cy="1579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620"/>
                </a:lnSpc>
                <a:spcBef>
                  <a:spcPct val="0"/>
                </a:spcBef>
              </a:pPr>
              <a:r>
                <a:rPr lang="en-US" sz="3300">
                  <a:solidFill>
                    <a:srgbClr val="FFFFFF"/>
                  </a:solidFill>
                  <a:latin typeface="Bahnschrift Condensed" panose="020B0502040204020203" charset="0"/>
                  <a:cs typeface="Bahnschrift Condensed" panose="020B0502040204020203" charset="0"/>
                </a:rPr>
                <a:t>ПРИБЫЛЬ  </a:t>
              </a:r>
              <a:r>
                <a:rPr lang="ru-RU" altLang="en-US" sz="3300">
                  <a:solidFill>
                    <a:srgbClr val="FFFFFF"/>
                  </a:solidFill>
                  <a:latin typeface="Bahnschrift Condensed" panose="020B0502040204020203" charset="0"/>
                  <a:cs typeface="Bahnschrift Condensed" panose="020B0502040204020203" charset="0"/>
                </a:rPr>
                <a:t>1.2</a:t>
              </a:r>
              <a:r>
                <a:rPr lang="en-US" sz="3300">
                  <a:solidFill>
                    <a:srgbClr val="FFFFFF"/>
                  </a:solidFill>
                  <a:latin typeface="Bahnschrift Condensed" panose="020B0502040204020203" charset="0"/>
                  <a:cs typeface="Bahnschrift Condensed" panose="020B0502040204020203" charset="0"/>
                </a:rPr>
                <a:t>00.000</a:t>
              </a:r>
              <a:endParaRPr lang="en-US" sz="3300">
                <a:solidFill>
                  <a:srgbClr val="FFFFFF"/>
                </a:solidFill>
                <a:latin typeface="Bahnschrift Condensed" panose="020B0502040204020203" charset="0"/>
                <a:cs typeface="Bahnschrift Condensed" panose="020B0502040204020203" charset="0"/>
              </a:endParaRPr>
            </a:p>
          </p:txBody>
        </p:sp>
      </p:grpSp>
      <p:graphicFrame>
        <p:nvGraphicFramePr>
          <p:cNvPr id="43" name="Таблица 42"/>
          <p:cNvGraphicFramePr/>
          <p:nvPr/>
        </p:nvGraphicFramePr>
        <p:xfrm>
          <a:off x="228600" y="2774315"/>
          <a:ext cx="13529945" cy="567309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884045"/>
                <a:gridCol w="1884045"/>
                <a:gridCol w="1884045"/>
                <a:gridCol w="1884045"/>
                <a:gridCol w="1884045"/>
                <a:gridCol w="1884045"/>
                <a:gridCol w="2225675"/>
              </a:tblGrid>
              <a:tr h="306641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2800" i="1" u="sng">
                          <a:solidFill>
                            <a:schemeClr val="bg1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</a:rPr>
                        <a:t>Доходы </a:t>
                      </a:r>
                      <a:endParaRPr lang="ru-RU" altLang="en-US" sz="2800" i="1" u="sng">
                        <a:solidFill>
                          <a:schemeClr val="bg1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Доход с генетических тестов - 5.000.000</a:t>
                      </a:r>
                      <a:endParaRPr lang="en-US" sz="24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  <a:p>
                      <a:pPr>
                        <a:buNone/>
                      </a:pPr>
                      <a:endParaRPr lang="en-US" altLang="en-US" sz="24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Доход с подписок - 250.000</a:t>
                      </a:r>
                      <a:endParaRPr lang="en-US" sz="24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  <a:p>
                      <a:pPr>
                        <a:buNone/>
                      </a:pPr>
                      <a:endParaRPr lang="en-US" altLang="en-US" sz="24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Партнерские программы - </a:t>
                      </a:r>
                      <a:r>
                        <a:rPr lang="ru-RU" altLang="en-US" sz="24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35</a:t>
                      </a:r>
                      <a:r>
                        <a:rPr lang="en-US" sz="24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0.000</a:t>
                      </a:r>
                      <a:endParaRPr lang="en-US" sz="24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  <a:p>
                      <a:pPr>
                        <a:buNone/>
                      </a:pPr>
                      <a:endParaRPr lang="en-US" altLang="en-US" sz="24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Онлайн-консультацци, вебинары - </a:t>
                      </a:r>
                      <a:r>
                        <a:rPr lang="ru-RU" altLang="en-US" sz="24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4</a:t>
                      </a:r>
                      <a:r>
                        <a:rPr lang="en-US" sz="24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00.000</a:t>
                      </a:r>
                      <a:endParaRPr lang="en-US" sz="24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  <a:p>
                      <a:pPr>
                        <a:buNone/>
                      </a:pPr>
                      <a:endParaRPr lang="en-US" altLang="en-US" sz="24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Продажа дополнительных услуг (витамины, добавки)- </a:t>
                      </a:r>
                      <a:r>
                        <a:rPr lang="ru-RU" altLang="en-US" sz="24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65</a:t>
                      </a:r>
                      <a:r>
                        <a:rPr lang="en-US" sz="24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0.000</a:t>
                      </a:r>
                      <a:endParaRPr lang="en-US" sz="24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  <a:p>
                      <a:pPr>
                        <a:buNone/>
                      </a:pPr>
                      <a:endParaRPr lang="en-US" altLang="en-US" sz="24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ru-RU" altLang="en-US" sz="2000"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</a:tr>
              <a:tr h="2606675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 sz="2800" i="1" u="sng">
                          <a:solidFill>
                            <a:schemeClr val="bg1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</a:rPr>
                        <a:t>Расходы</a:t>
                      </a:r>
                      <a:endParaRPr lang="ru-RU" altLang="en-US" sz="2800" i="1" u="sng">
                        <a:solidFill>
                          <a:schemeClr val="bg1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РАСХОД НА ГЕНЕТИЧЕСКИЕ ТЕСТЫ - 3.000.000</a:t>
                      </a:r>
                      <a:endParaRPr lang="en-US" sz="20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  <a:p>
                      <a:pPr>
                        <a:buNone/>
                      </a:pPr>
                      <a:endParaRPr lang="en-US" altLang="en-US" sz="20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ОПЕРАЦИОННЫЕ РАСХОДЫ - </a:t>
                      </a:r>
                      <a:r>
                        <a:rPr lang="ru-RU" altLang="en-US" sz="20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2</a:t>
                      </a:r>
                      <a:r>
                        <a:rPr lang="en-US" sz="20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00.000</a:t>
                      </a:r>
                      <a:endParaRPr lang="en-US" sz="20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  <a:p>
                      <a:pPr>
                        <a:buNone/>
                      </a:pPr>
                      <a:endParaRPr lang="en-US" altLang="en-US" sz="20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ЗАРПЛАТЫ СОТРУДНИКАМ - 1.200.000</a:t>
                      </a:r>
                      <a:endParaRPr lang="en-US" sz="20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  <a:p>
                      <a:pPr>
                        <a:buNone/>
                      </a:pPr>
                      <a:endParaRPr lang="en-US" altLang="en-US" sz="20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МАРКЕТИНГ И РЕКЛАМА, ЛОГИСТИКА - </a:t>
                      </a:r>
                      <a:r>
                        <a:rPr lang="ru-RU" altLang="en-US" sz="20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5</a:t>
                      </a:r>
                      <a:r>
                        <a:rPr lang="en-US" sz="20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00.000</a:t>
                      </a:r>
                      <a:endParaRPr lang="en-US" sz="20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  <a:p>
                      <a:pPr>
                        <a:buNone/>
                      </a:pPr>
                      <a:endParaRPr lang="en-US" altLang="en-US" sz="20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АРЕНДА ПОМЕЩЕНИЙ - 250.00</a:t>
                      </a:r>
                      <a:r>
                        <a:rPr lang="ru-RU" altLang="en-US" sz="20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0</a:t>
                      </a:r>
                      <a:endParaRPr lang="ru-RU" altLang="en-US" sz="20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Bahnschrift Condensed" panose="020B0502040204020203" charset="0"/>
                          <a:cs typeface="Bahnschrift Condensed" panose="020B0502040204020203" charset="0"/>
                          <a:sym typeface="+mn-ea"/>
                        </a:rPr>
                        <a:t>ЛИЦЕНЗИИ, ПАТЕНТОВАНИЕ, СЕРТИФИКАЦИЯ, ОБУЧЕНИЕ, РАЗВИТИЕ СПЕЦИАЛИСТОВ  И ПР. - 300.000</a:t>
                      </a:r>
                      <a:endParaRPr lang="en-US" sz="20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  <a:p>
                      <a:pPr>
                        <a:buNone/>
                      </a:pPr>
                      <a:endParaRPr lang="en-US" altLang="en-US" sz="2000">
                        <a:solidFill>
                          <a:srgbClr val="FFFFFF"/>
                        </a:solidFill>
                        <a:latin typeface="Bahnschrift Condensed" panose="020B0502040204020203" charset="0"/>
                        <a:cs typeface="Bahnschrift Condensed" panose="020B0502040204020203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Freeform 19"/>
          <p:cNvSpPr/>
          <p:nvPr/>
        </p:nvSpPr>
        <p:spPr>
          <a:xfrm>
            <a:off x="14871065" y="259715"/>
            <a:ext cx="2820035" cy="266192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0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086288" y="6743434"/>
            <a:ext cx="4457700" cy="2047855"/>
            <a:chOff x="0" y="-142898"/>
            <a:chExt cx="5943600" cy="2730473"/>
          </a:xfrm>
        </p:grpSpPr>
        <p:sp>
          <p:nvSpPr>
            <p:cNvPr id="3" name="TextBox 3"/>
            <p:cNvSpPr txBox="1"/>
            <p:nvPr/>
          </p:nvSpPr>
          <p:spPr>
            <a:xfrm>
              <a:off x="0" y="-142898"/>
              <a:ext cx="5943600" cy="18618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30"/>
                </a:lnSpc>
              </a:pPr>
              <a:r>
                <a:rPr lang="en-US" sz="2000">
                  <a:solidFill>
                    <a:srgbClr val="FFFFFF"/>
                  </a:solidFill>
                  <a:latin typeface="Vintii Light"/>
                </a:rPr>
                <a:t> НАУЧНО-ИССЛЕДОВАТЕЛЬСКИЕ УЧРЕЖДЕНИЯ</a:t>
              </a:r>
              <a:endParaRPr lang="en-US" sz="2000">
                <a:solidFill>
                  <a:srgbClr val="FFFFFF"/>
                </a:solidFill>
                <a:latin typeface="Vintii Light"/>
              </a:endParaRPr>
            </a:p>
            <a:p>
              <a:pPr marL="0" lvl="0" indent="0">
                <a:lnSpc>
                  <a:spcPts val="3630"/>
                </a:lnSpc>
                <a:spcBef>
                  <a:spcPct val="0"/>
                </a:spcBef>
              </a:pPr>
              <a:endParaRPr lang="en-US" sz="2000">
                <a:solidFill>
                  <a:srgbClr val="FFFFFF"/>
                </a:solidFill>
                <a:latin typeface="Vintii Ligh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132068"/>
              <a:ext cx="5318285" cy="455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65"/>
                </a:lnSpc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10200" y="3537585"/>
            <a:ext cx="3947160" cy="2439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5"/>
              </a:lnSpc>
            </a:pPr>
            <a:r>
              <a:rPr lang="en-US" sz="1905">
                <a:solidFill>
                  <a:srgbClr val="FFFFFF"/>
                </a:solidFill>
                <a:latin typeface="Vintii Light"/>
              </a:rPr>
              <a:t>ПОСТАВЩИКИ НАБОРОВ ДЛЯ СБОРА ОБРАЗЦОВ (СЛЮНЫ И КРОВИ) И ИХ БЕЗОПАСНОЙ</a:t>
            </a:r>
            <a:r>
              <a:rPr lang="ru-RU" altLang="en-US" sz="1905">
                <a:solidFill>
                  <a:srgbClr val="FFFFFF"/>
                </a:solidFill>
                <a:latin typeface="Vintii Light"/>
              </a:rPr>
              <a:t> ТРАНСПОРТИРОВКИ</a:t>
            </a:r>
            <a:endParaRPr lang="en-US" sz="1905">
              <a:solidFill>
                <a:srgbClr val="FFFFFF"/>
              </a:solidFill>
              <a:latin typeface="Vintii Light"/>
            </a:endParaRPr>
          </a:p>
          <a:p>
            <a:pPr marL="0" lvl="0" indent="0">
              <a:lnSpc>
                <a:spcPts val="3805"/>
              </a:lnSpc>
              <a:spcBef>
                <a:spcPct val="0"/>
              </a:spcBef>
            </a:pPr>
            <a:endParaRPr lang="en-US" sz="2000">
              <a:solidFill>
                <a:srgbClr val="FFFFFF"/>
              </a:solidFill>
              <a:latin typeface="Vintii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90600" y="3543300"/>
            <a:ext cx="3818255" cy="143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Vintii Light"/>
              </a:rPr>
              <a:t>ПОСТАВЩИКИ ЛАБОРАТОРНОГО ОБОРУДОВАНИЯ ДЛЯ ГЕНЕТИЧЕСКОГО АНАЛИЗА</a:t>
            </a:r>
            <a:endParaRPr lang="en-US" sz="2000">
              <a:solidFill>
                <a:srgbClr val="FFFFFF"/>
              </a:solidFill>
              <a:latin typeface="Vintii Light"/>
            </a:endParaRPr>
          </a:p>
        </p:txBody>
      </p:sp>
      <p:sp>
        <p:nvSpPr>
          <p:cNvPr id="11" name="AutoShape 11"/>
          <p:cNvSpPr/>
          <p:nvPr/>
        </p:nvSpPr>
        <p:spPr>
          <a:xfrm flipV="1">
            <a:off x="1028713" y="6247758"/>
            <a:ext cx="17259300" cy="2354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16060078" y="8056289"/>
            <a:ext cx="2227922" cy="2230711"/>
          </a:xfrm>
          <a:custGeom>
            <a:avLst/>
            <a:gdLst/>
            <a:ahLst/>
            <a:cxnLst/>
            <a:rect l="l" t="t" r="r" b="b"/>
            <a:pathLst>
              <a:path w="2227922" h="2230711">
                <a:moveTo>
                  <a:pt x="0" y="0"/>
                </a:moveTo>
                <a:lnTo>
                  <a:pt x="2227922" y="0"/>
                </a:lnTo>
                <a:lnTo>
                  <a:pt x="2227922" y="2230711"/>
                </a:lnTo>
                <a:lnTo>
                  <a:pt x="0" y="22307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920226"/>
            <a:ext cx="8002941" cy="80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50"/>
              </a:lnSpc>
              <a:spcBef>
                <a:spcPct val="0"/>
              </a:spcBef>
            </a:pPr>
            <a:r>
              <a:rPr lang="en-US" sz="3525">
                <a:solidFill>
                  <a:srgbClr val="FFFFFF"/>
                </a:solidFill>
                <a:latin typeface="Vintii Light"/>
              </a:rPr>
              <a:t>ПАРТНЕРЫ И ПОСТАВЩИКИ</a:t>
            </a:r>
            <a:endParaRPr lang="en-US" sz="3525">
              <a:solidFill>
                <a:srgbClr val="FFFFFF"/>
              </a:solidFill>
              <a:latin typeface="Vintii Light"/>
            </a:endParaRPr>
          </a:p>
        </p:txBody>
      </p:sp>
      <p:grpSp>
        <p:nvGrpSpPr>
          <p:cNvPr id="14" name="Group 14"/>
          <p:cNvGrpSpPr/>
          <p:nvPr/>
        </p:nvGrpSpPr>
        <p:grpSpPr>
          <a:xfrm rot="0">
            <a:off x="12878063" y="6743724"/>
            <a:ext cx="3192841" cy="2124020"/>
            <a:chOff x="-879687" y="-327258"/>
            <a:chExt cx="4257121" cy="2832026"/>
          </a:xfrm>
        </p:grpSpPr>
        <p:sp>
          <p:nvSpPr>
            <p:cNvPr id="15" name="TextBox 15"/>
            <p:cNvSpPr txBox="1"/>
            <p:nvPr/>
          </p:nvSpPr>
          <p:spPr>
            <a:xfrm>
              <a:off x="-879687" y="-327258"/>
              <a:ext cx="4137659" cy="2359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450"/>
                </a:lnSpc>
              </a:pPr>
              <a:r>
                <a:rPr lang="en-US" sz="2000">
                  <a:solidFill>
                    <a:srgbClr val="FFFFFF"/>
                  </a:solidFill>
                  <a:latin typeface="Vintii Light"/>
                </a:rPr>
                <a:t>МАРКЕТИНГ И РЕКЛАМНЫЕ АГЕНТСТВА</a:t>
              </a:r>
              <a:endParaRPr lang="en-US" sz="2000">
                <a:solidFill>
                  <a:srgbClr val="FFFFFF"/>
                </a:solidFill>
                <a:latin typeface="Vintii Light"/>
              </a:endParaRPr>
            </a:p>
            <a:p>
              <a:pPr marL="0" lvl="0" indent="0">
                <a:lnSpc>
                  <a:spcPts val="3450"/>
                </a:lnSpc>
                <a:spcBef>
                  <a:spcPct val="0"/>
                </a:spcBef>
              </a:pPr>
              <a:endParaRPr lang="en-US" sz="2000">
                <a:solidFill>
                  <a:srgbClr val="FFFFFF"/>
                </a:solidFill>
                <a:latin typeface="Vintii Light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023861"/>
              <a:ext cx="3377434" cy="48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15"/>
                </a:lnSpc>
              </a:pPr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765801" y="6799865"/>
            <a:ext cx="3818527" cy="1758473"/>
            <a:chOff x="0" y="-161950"/>
            <a:chExt cx="5091369" cy="2344631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61950"/>
              <a:ext cx="5091369" cy="1237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>
                  <a:solidFill>
                    <a:srgbClr val="FFFFFF"/>
                  </a:solidFill>
                  <a:latin typeface="Vintii Light"/>
                </a:rPr>
                <a:t>ЛОГИСТИЧЕСКИЕ ПАРТНЕРЫ</a:t>
              </a:r>
              <a:endParaRPr lang="en-US" sz="2000">
                <a:solidFill>
                  <a:srgbClr val="FFFFFF"/>
                </a:solidFill>
                <a:latin typeface="Vintii Light"/>
              </a:endParaRPr>
            </a:p>
            <a:p>
              <a:pPr marL="0" lvl="0" indent="0">
                <a:lnSpc>
                  <a:spcPts val="4000"/>
                </a:lnSpc>
                <a:spcBef>
                  <a:spcPct val="0"/>
                </a:spcBef>
              </a:p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680608"/>
              <a:ext cx="5091369" cy="502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9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20" name="Group 20"/>
          <p:cNvGrpSpPr/>
          <p:nvPr/>
        </p:nvGrpSpPr>
        <p:grpSpPr>
          <a:xfrm rot="0">
            <a:off x="9677400" y="3619500"/>
            <a:ext cx="5069205" cy="2564765"/>
            <a:chOff x="-1175556" y="-277951"/>
            <a:chExt cx="7109440" cy="3419926"/>
          </a:xfrm>
        </p:grpSpPr>
        <p:sp>
          <p:nvSpPr>
            <p:cNvPr id="21" name="TextBox 21"/>
            <p:cNvSpPr txBox="1"/>
            <p:nvPr/>
          </p:nvSpPr>
          <p:spPr>
            <a:xfrm>
              <a:off x="-1175556" y="-277951"/>
              <a:ext cx="5933884" cy="3419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>
                  <a:solidFill>
                    <a:srgbClr val="FFFFFF"/>
                  </a:solidFill>
                  <a:latin typeface="Vintii Light"/>
                </a:rPr>
                <a:t>ПОСТАВЩИКИ ПРОГРАММНОГО ОБЕСПЕЧЕНИЯ И IT-ИНФРАСТРУКТУРЫ </a:t>
              </a:r>
              <a:endParaRPr lang="en-US" sz="2000">
                <a:solidFill>
                  <a:srgbClr val="FFFFFF"/>
                </a:solidFill>
                <a:latin typeface="Vintii Light"/>
              </a:endParaRPr>
            </a:p>
            <a:p>
              <a:pPr marL="0" lvl="0" indent="0">
                <a:lnSpc>
                  <a:spcPts val="4000"/>
                </a:lnSpc>
                <a:spcBef>
                  <a:spcPct val="0"/>
                </a:spcBef>
              </a:p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353708"/>
              <a:ext cx="5933884" cy="502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940"/>
                </a:lnSpc>
                <a:spcBef>
                  <a:spcPct val="0"/>
                </a:spcBef>
              </a:pPr>
              <a:endParaRPr lang="en-US" sz="2100">
                <a:solidFill>
                  <a:srgbClr val="FFFFFF"/>
                </a:solidFill>
                <a:latin typeface="Montserrat Semi-Bold" panose="0000070000000000000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 rot="0">
            <a:off x="13359765" y="3723640"/>
            <a:ext cx="4488180" cy="4652501"/>
            <a:chOff x="0" y="-3956916"/>
            <a:chExt cx="4396683" cy="6203334"/>
          </a:xfrm>
        </p:grpSpPr>
        <p:sp>
          <p:nvSpPr>
            <p:cNvPr id="24" name="TextBox 24"/>
            <p:cNvSpPr txBox="1"/>
            <p:nvPr/>
          </p:nvSpPr>
          <p:spPr>
            <a:xfrm>
              <a:off x="796852" y="-3956916"/>
              <a:ext cx="3599831" cy="2735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2000">
                  <a:solidFill>
                    <a:srgbClr val="FFFFFF"/>
                  </a:solidFill>
                  <a:latin typeface="Vintii Light"/>
                </a:rPr>
                <a:t>ПОСТАВЩИКИ ЮРИДИЧЕСКИХ И КОНСАЛТИНГОВЫХ УСЛУГ</a:t>
              </a:r>
              <a:endParaRPr lang="en-US" sz="2000">
                <a:solidFill>
                  <a:srgbClr val="FFFFFF"/>
                </a:solidFill>
                <a:latin typeface="Vintii Light"/>
              </a:endParaRPr>
            </a:p>
            <a:p>
              <a:pPr marL="0" lvl="0" indent="0">
                <a:lnSpc>
                  <a:spcPts val="3200"/>
                </a:lnSpc>
                <a:spcBef>
                  <a:spcPct val="0"/>
                </a:spcBef>
              </a:pPr>
              <a:endParaRPr lang="en-US" sz="2000">
                <a:solidFill>
                  <a:srgbClr val="FFFFFF"/>
                </a:solidFill>
                <a:latin typeface="Vintii Light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828165"/>
              <a:ext cx="3599831" cy="418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50"/>
                </a:lnSpc>
              </a:pPr>
              <a:endParaRPr sz="20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738984">
            <a:off x="12855525" y="-3086100"/>
            <a:ext cx="8044434" cy="8229600"/>
          </a:xfrm>
          <a:custGeom>
            <a:avLst/>
            <a:gdLst/>
            <a:ahLst/>
            <a:cxnLst/>
            <a:rect l="l" t="t" r="r" b="b"/>
            <a:pathLst>
              <a:path w="8044434" h="8229600">
                <a:moveTo>
                  <a:pt x="0" y="0"/>
                </a:moveTo>
                <a:lnTo>
                  <a:pt x="8044434" y="0"/>
                </a:lnTo>
                <a:lnTo>
                  <a:pt x="80444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0">
            <a:off x="0" y="3426570"/>
            <a:ext cx="5707101" cy="3897191"/>
            <a:chOff x="0" y="0"/>
            <a:chExt cx="7609468" cy="5196254"/>
          </a:xfrm>
        </p:grpSpPr>
        <p:sp>
          <p:nvSpPr>
            <p:cNvPr id="5" name="TextBox 5"/>
            <p:cNvSpPr txBox="1"/>
            <p:nvPr/>
          </p:nvSpPr>
          <p:spPr>
            <a:xfrm>
              <a:off x="0" y="-352425"/>
              <a:ext cx="7609468" cy="2790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sz="4500">
                  <a:solidFill>
                    <a:srgbClr val="FFFFFF"/>
                  </a:solidFill>
                  <a:latin typeface="Vintii Light"/>
                </a:rPr>
                <a:t>Акселераторы и инкубаторы</a:t>
              </a:r>
              <a:endParaRPr lang="en-US" sz="4500">
                <a:solidFill>
                  <a:srgbClr val="FFFFFF"/>
                </a:solidFill>
                <a:latin typeface="Vintii Ligh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061385"/>
              <a:ext cx="7609468" cy="2076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300"/>
                </a:lnSpc>
                <a:spcBef>
                  <a:spcPct val="0"/>
                </a:spcBef>
              </a:pPr>
              <a:r>
                <a:rPr lang="en-US" sz="4500">
                  <a:solidFill>
                    <a:srgbClr val="FFFFFF"/>
                  </a:solidFill>
                  <a:latin typeface="Vintii" panose="02000500000000000000"/>
                </a:rPr>
                <a:t>Стратегические партнеры</a:t>
              </a:r>
              <a:endParaRPr lang="en-US" sz="4500">
                <a:solidFill>
                  <a:srgbClr val="FFFFFF"/>
                </a:solidFill>
                <a:latin typeface="Vintii" panose="0200050000000000000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0">
            <a:off x="5948273" y="2324368"/>
            <a:ext cx="6120765" cy="6817080"/>
            <a:chOff x="-356447" y="-919692"/>
            <a:chExt cx="8161020" cy="9089440"/>
          </a:xfrm>
        </p:grpSpPr>
        <p:sp>
          <p:nvSpPr>
            <p:cNvPr id="8" name="TextBox 8"/>
            <p:cNvSpPr txBox="1"/>
            <p:nvPr/>
          </p:nvSpPr>
          <p:spPr>
            <a:xfrm>
              <a:off x="-356447" y="-919692"/>
              <a:ext cx="8161020" cy="46160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sz="4500">
                  <a:solidFill>
                    <a:srgbClr val="FFFFFF"/>
                  </a:solidFill>
                  <a:latin typeface="Vintii Light"/>
                </a:rPr>
                <a:t>Собственный капитал</a:t>
              </a:r>
              <a:endParaRPr lang="en-US" sz="4500">
                <a:solidFill>
                  <a:srgbClr val="FFFFFF"/>
                </a:solidFill>
                <a:latin typeface="Vintii Light"/>
              </a:endParaRPr>
            </a:p>
            <a:p>
              <a:pPr algn="ctr">
                <a:lnSpc>
                  <a:spcPts val="9000"/>
                </a:lnSpc>
              </a:pPr>
              <a:endParaRPr lang="en-US" sz="4500">
                <a:solidFill>
                  <a:srgbClr val="FFFFFF"/>
                </a:solidFill>
                <a:latin typeface="Vintii Light"/>
              </a:endParaRPr>
            </a:p>
            <a:p>
              <a:pPr algn="ctr">
                <a:lnSpc>
                  <a:spcPts val="9000"/>
                </a:lnSpc>
              </a:pPr>
              <a:r>
                <a:rPr lang="en-US" sz="4500">
                  <a:solidFill>
                    <a:srgbClr val="FFFFFF"/>
                  </a:solidFill>
                  <a:latin typeface="Vintii Light"/>
                </a:rPr>
                <a:t>Венчурные фонды</a:t>
              </a:r>
              <a:endParaRPr lang="en-US" sz="4500">
                <a:solidFill>
                  <a:srgbClr val="FFFFFF"/>
                </a:solidFill>
                <a:latin typeface="Vintii Ligh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30387" y="5074123"/>
              <a:ext cx="7575657" cy="3095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4500">
                  <a:solidFill>
                    <a:srgbClr val="FFFFFF"/>
                  </a:solidFill>
                  <a:latin typeface="Vintii" panose="02000500000000000000"/>
                </a:rPr>
                <a:t>Государственные и Грантовые Организации</a:t>
              </a:r>
              <a:endParaRPr lang="en-US" sz="4500">
                <a:solidFill>
                  <a:srgbClr val="FFFFFF"/>
                </a:solidFill>
                <a:latin typeface="Vintii" panose="02000500000000000000"/>
              </a:endParaRPr>
            </a:p>
            <a:p>
              <a:pPr marL="0" lvl="0" indent="0" algn="ctr">
                <a:lnSpc>
                  <a:spcPts val="630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0" name="Group 10"/>
          <p:cNvGrpSpPr/>
          <p:nvPr/>
        </p:nvGrpSpPr>
        <p:grpSpPr>
          <a:xfrm rot="0">
            <a:off x="12364076" y="3448099"/>
            <a:ext cx="5616444" cy="3097091"/>
            <a:chOff x="0" y="0"/>
            <a:chExt cx="7488592" cy="412945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352425"/>
              <a:ext cx="7488592" cy="2790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sz="4500">
                  <a:solidFill>
                    <a:srgbClr val="FFFFFF"/>
                  </a:solidFill>
                  <a:latin typeface="Vintii Light"/>
                </a:rPr>
                <a:t>Корпоративные Инвесторы</a:t>
              </a:r>
              <a:endParaRPr lang="en-US" sz="4500">
                <a:solidFill>
                  <a:srgbClr val="FFFFFF"/>
                </a:solidFill>
                <a:latin typeface="Vintii Light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070910"/>
              <a:ext cx="7488592" cy="100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300"/>
                </a:lnSpc>
                <a:spcBef>
                  <a:spcPct val="0"/>
                </a:spcBef>
              </a:pPr>
              <a:r>
                <a:rPr lang="en-US" sz="4500">
                  <a:solidFill>
                    <a:srgbClr val="FFFFFF"/>
                  </a:solidFill>
                  <a:latin typeface="Vintii" panose="02000500000000000000"/>
                </a:rPr>
                <a:t>Ангельские инвесторы</a:t>
              </a:r>
              <a:endParaRPr lang="en-US" sz="4500">
                <a:solidFill>
                  <a:srgbClr val="FFFFFF"/>
                </a:solidFill>
                <a:latin typeface="Vintii" panose="02000500000000000000"/>
              </a:endParaRPr>
            </a:p>
          </p:txBody>
        </p:sp>
      </p:grpSp>
      <p:sp>
        <p:nvSpPr>
          <p:cNvPr id="13" name="AutoShape 13"/>
          <p:cNvSpPr/>
          <p:nvPr/>
        </p:nvSpPr>
        <p:spPr>
          <a:xfrm rot="5400000">
            <a:off x="4202818" y="5330020"/>
            <a:ext cx="3968431" cy="0"/>
          </a:xfrm>
          <a:prstGeom prst="line">
            <a:avLst/>
          </a:prstGeom>
          <a:ln w="19050" cap="rnd">
            <a:solidFill>
              <a:srgbClr val="C84FC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400000">
            <a:off x="9903610" y="5330020"/>
            <a:ext cx="3968431" cy="0"/>
          </a:xfrm>
          <a:prstGeom prst="line">
            <a:avLst/>
          </a:prstGeom>
          <a:ln w="19050" cap="rnd">
            <a:solidFill>
              <a:srgbClr val="C84FC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4800600" y="1195705"/>
            <a:ext cx="8591550" cy="743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ru-RU" altLang="en-US" sz="3600">
                <a:solidFill>
                  <a:srgbClr val="FFFFFF"/>
                </a:solidFill>
                <a:latin typeface="Vintii Light"/>
              </a:rPr>
              <a:t>ИСТОЧНИКИ </a:t>
            </a:r>
            <a:r>
              <a:rPr lang="en-US" sz="3600">
                <a:solidFill>
                  <a:srgbClr val="FFFFFF"/>
                </a:solidFill>
                <a:latin typeface="Vintii Light"/>
              </a:rPr>
              <a:t>ИНВЕСТИЦИЙ</a:t>
            </a:r>
            <a:endParaRPr lang="en-US" sz="3600">
              <a:solidFill>
                <a:srgbClr val="FFFFFF"/>
              </a:solidFill>
              <a:latin typeface="Vintii Light"/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0" y="2552700"/>
            <a:ext cx="2820670" cy="2769870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800" y="2476500"/>
            <a:ext cx="2816225" cy="284353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912582" y="1685481"/>
            <a:ext cx="4462837" cy="4462837"/>
          </a:xfrm>
          <a:custGeom>
            <a:avLst/>
            <a:gdLst/>
            <a:ahLst/>
            <a:cxnLst/>
            <a:rect l="l" t="t" r="r" b="b"/>
            <a:pathLst>
              <a:path w="4462837" h="4462837">
                <a:moveTo>
                  <a:pt x="0" y="0"/>
                </a:moveTo>
                <a:lnTo>
                  <a:pt x="4462836" y="0"/>
                </a:lnTo>
                <a:lnTo>
                  <a:pt x="4462836" y="4462837"/>
                </a:lnTo>
                <a:lnTo>
                  <a:pt x="0" y="446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96463" y="1690371"/>
            <a:ext cx="4462837" cy="4462837"/>
          </a:xfrm>
          <a:custGeom>
            <a:avLst/>
            <a:gdLst/>
            <a:ahLst/>
            <a:cxnLst/>
            <a:rect l="l" t="t" r="r" b="b"/>
            <a:pathLst>
              <a:path w="4462837" h="4462837">
                <a:moveTo>
                  <a:pt x="0" y="0"/>
                </a:moveTo>
                <a:lnTo>
                  <a:pt x="4462837" y="0"/>
                </a:lnTo>
                <a:lnTo>
                  <a:pt x="4462837" y="4462837"/>
                </a:lnTo>
                <a:lnTo>
                  <a:pt x="0" y="4462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152400" y="-647065"/>
            <a:ext cx="18281015" cy="148780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0" algn="ctr">
              <a:lnSpc>
                <a:spcPts val="17450"/>
              </a:lnSpc>
              <a:spcBef>
                <a:spcPct val="0"/>
              </a:spcBef>
            </a:pPr>
            <a:r>
              <a:rPr lang="en-US" sz="5400">
                <a:solidFill>
                  <a:srgbClr val="FFFFFF"/>
                </a:solidFill>
                <a:latin typeface="Angelica Light"/>
              </a:rPr>
              <a:t>НАД ПРОЕКТОМ РАБОТАЛИ</a:t>
            </a:r>
            <a:r>
              <a:rPr lang="en-US" sz="8725">
                <a:solidFill>
                  <a:srgbClr val="FFFFFF"/>
                </a:solidFill>
                <a:latin typeface="Angelica Light"/>
              </a:rPr>
              <a:t> </a:t>
            </a:r>
            <a:endParaRPr lang="en-US" sz="8725">
              <a:solidFill>
                <a:srgbClr val="FFFFFF"/>
              </a:solidFill>
              <a:latin typeface="Angelica Light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175" y="6591300"/>
            <a:ext cx="2924810" cy="292481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960" y="6667500"/>
            <a:ext cx="2752090" cy="2752090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9320" y="6667500"/>
            <a:ext cx="2846070" cy="2888615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6894985" y="5833943"/>
            <a:ext cx="4498030" cy="4453057"/>
          </a:xfrm>
          <a:custGeom>
            <a:avLst/>
            <a:gdLst/>
            <a:ahLst/>
            <a:cxnLst/>
            <a:rect l="l" t="t" r="r" b="b"/>
            <a:pathLst>
              <a:path w="4498030" h="4453057">
                <a:moveTo>
                  <a:pt x="0" y="0"/>
                </a:moveTo>
                <a:lnTo>
                  <a:pt x="4498030" y="0"/>
                </a:lnTo>
                <a:lnTo>
                  <a:pt x="4498030" y="4453057"/>
                </a:lnTo>
                <a:lnTo>
                  <a:pt x="0" y="44530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04" b="-5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11522" y="5833943"/>
            <a:ext cx="4453057" cy="4453057"/>
          </a:xfrm>
          <a:custGeom>
            <a:avLst/>
            <a:gdLst/>
            <a:ahLst/>
            <a:cxnLst/>
            <a:rect l="l" t="t" r="r" b="b"/>
            <a:pathLst>
              <a:path w="4453057" h="4453057">
                <a:moveTo>
                  <a:pt x="0" y="0"/>
                </a:moveTo>
                <a:lnTo>
                  <a:pt x="4453056" y="0"/>
                </a:lnTo>
                <a:lnTo>
                  <a:pt x="4453056" y="4453057"/>
                </a:lnTo>
                <a:lnTo>
                  <a:pt x="0" y="4453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5134" y="5824163"/>
            <a:ext cx="4462837" cy="4462837"/>
          </a:xfrm>
          <a:custGeom>
            <a:avLst/>
            <a:gdLst/>
            <a:ahLst/>
            <a:cxnLst/>
            <a:rect l="l" t="t" r="r" b="b"/>
            <a:pathLst>
              <a:path w="4462837" h="4462837">
                <a:moveTo>
                  <a:pt x="0" y="0"/>
                </a:moveTo>
                <a:lnTo>
                  <a:pt x="4462836" y="0"/>
                </a:lnTo>
                <a:lnTo>
                  <a:pt x="4462836" y="4462837"/>
                </a:lnTo>
                <a:lnTo>
                  <a:pt x="0" y="4462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7880" y="2476500"/>
            <a:ext cx="2855595" cy="284543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235317" y="1714501"/>
            <a:ext cx="4498030" cy="4453057"/>
          </a:xfrm>
          <a:custGeom>
            <a:avLst/>
            <a:gdLst/>
            <a:ahLst/>
            <a:cxnLst/>
            <a:rect l="l" t="t" r="r" b="b"/>
            <a:pathLst>
              <a:path w="4498030" h="4453057">
                <a:moveTo>
                  <a:pt x="0" y="0"/>
                </a:moveTo>
                <a:lnTo>
                  <a:pt x="4498030" y="0"/>
                </a:lnTo>
                <a:lnTo>
                  <a:pt x="4498030" y="4453057"/>
                </a:lnTo>
                <a:lnTo>
                  <a:pt x="0" y="44530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04" b="-504"/>
            </a:stretch>
          </a:blipFill>
        </p:spPr>
      </p:sp>
      <p:sp>
        <p:nvSpPr>
          <p:cNvPr id="21" name="Текстовое поле 20"/>
          <p:cNvSpPr txBox="1"/>
          <p:nvPr/>
        </p:nvSpPr>
        <p:spPr>
          <a:xfrm>
            <a:off x="1752600" y="1714500"/>
            <a:ext cx="3582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</a:rPr>
              <a:t>Пантелеева Юлия</a:t>
            </a:r>
            <a:endParaRPr lang="ru-RU" altLang="en-US" sz="24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Condensed" panose="020B0502040204020203" charset="0"/>
              <a:cs typeface="Bahnschrift Condensed" panose="020B0502040204020203" charset="0"/>
            </a:endParaRPr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6427470" y="1690370"/>
            <a:ext cx="51212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  <a:sym typeface="+mn-ea"/>
              </a:rPr>
              <a:t>Козловская Кристина</a:t>
            </a:r>
            <a:endParaRPr lang="ru-RU" altLang="en-US" sz="24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Condensed" panose="020B0502040204020203" charset="0"/>
              <a:cs typeface="Bahnschrift Condensed" panose="020B0502040204020203" charset="0"/>
              <a:sym typeface="+mn-ea"/>
            </a:endParaRPr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11887200" y="1685290"/>
            <a:ext cx="65373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  <a:sym typeface="+mn-ea"/>
              </a:rPr>
              <a:t>Крупинина Дарья</a:t>
            </a:r>
            <a:endParaRPr lang="ru-RU" altLang="en-US" sz="24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Condensed" panose="020B0502040204020203" charset="0"/>
              <a:cs typeface="Bahnschrift Condensed" panose="020B0502040204020203" charset="0"/>
              <a:sym typeface="+mn-ea"/>
            </a:endParaRPr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783590" y="5833745"/>
            <a:ext cx="5365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  <a:sym typeface="+mn-ea"/>
              </a:rPr>
              <a:t>Бабакова Юлия</a:t>
            </a:r>
            <a:endParaRPr lang="ru-RU" altLang="en-US" sz="24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Condensed" panose="020B0502040204020203" charset="0"/>
              <a:cs typeface="Bahnschrift Condensed" panose="020B0502040204020203" charset="0"/>
              <a:sym typeface="+mn-ea"/>
            </a:endParaRPr>
          </a:p>
        </p:txBody>
      </p:sp>
      <p:sp>
        <p:nvSpPr>
          <p:cNvPr id="25" name="Текстовое поле 24"/>
          <p:cNvSpPr txBox="1"/>
          <p:nvPr/>
        </p:nvSpPr>
        <p:spPr>
          <a:xfrm>
            <a:off x="7223125" y="5905500"/>
            <a:ext cx="38423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  <a:sym typeface="+mn-ea"/>
              </a:rPr>
              <a:t>Будникова Дарья</a:t>
            </a:r>
            <a:endParaRPr lang="ru-RU" altLang="en-US" sz="24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Condensed" panose="020B0502040204020203" charset="0"/>
              <a:cs typeface="Bahnschrift Condensed" panose="020B0502040204020203" charset="0"/>
              <a:sym typeface="+mn-ea"/>
            </a:endParaRPr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13030200" y="5905500"/>
            <a:ext cx="41770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2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hnschrift Condensed" panose="020B0502040204020203" charset="0"/>
                <a:cs typeface="Bahnschrift Condensed" panose="020B0502040204020203" charset="0"/>
                <a:sym typeface="+mn-ea"/>
              </a:rPr>
              <a:t>Александрова Екатерина</a:t>
            </a:r>
            <a:endParaRPr lang="ru-RU" altLang="en-US" sz="240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hnschrift Condensed" panose="020B0502040204020203" charset="0"/>
              <a:cs typeface="Bahnschrift Condensed" panose="020B0502040204020203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6029317">
            <a:off x="7458325" y="2719248"/>
            <a:ext cx="9081579" cy="9290618"/>
          </a:xfrm>
          <a:custGeom>
            <a:avLst/>
            <a:gdLst/>
            <a:ahLst/>
            <a:cxnLst/>
            <a:rect l="l" t="t" r="r" b="b"/>
            <a:pathLst>
              <a:path w="9081579" h="9290618">
                <a:moveTo>
                  <a:pt x="0" y="0"/>
                </a:moveTo>
                <a:lnTo>
                  <a:pt x="9081579" y="0"/>
                </a:lnTo>
                <a:lnTo>
                  <a:pt x="9081579" y="9290618"/>
                </a:lnTo>
                <a:lnTo>
                  <a:pt x="0" y="92906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54814" y="0"/>
            <a:ext cx="2426619" cy="3146983"/>
          </a:xfrm>
          <a:custGeom>
            <a:avLst/>
            <a:gdLst/>
            <a:ahLst/>
            <a:cxnLst/>
            <a:rect l="l" t="t" r="r" b="b"/>
            <a:pathLst>
              <a:path w="2426619" h="3146983">
                <a:moveTo>
                  <a:pt x="0" y="0"/>
                </a:moveTo>
                <a:lnTo>
                  <a:pt x="2426619" y="0"/>
                </a:lnTo>
                <a:lnTo>
                  <a:pt x="2426619" y="3146983"/>
                </a:lnTo>
                <a:lnTo>
                  <a:pt x="0" y="3146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99329" y="867510"/>
            <a:ext cx="11218540" cy="169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Vintii" panose="02000500000000000000"/>
              </a:rPr>
              <a:t>— ЭТО МОБИЛЬНОЕ ПРИЛОЖЕНИЕ, ПРЕДНАЗНАЧЕННОЕ ДЛЯ ПРЕДОСТАВЛЕНИЯ ПЕРСОНАЛИЗИРОВАННЫХ ДИЕТИЧЕСКИХ РЕКОМЕНДАЦИЙ НА ОСНОВЕ ГЕНЕТИЧЕСКОГО АНАЛИЗА ПОЛЬЗОВАТЕЛЯ. </a:t>
            </a:r>
            <a:endParaRPr lang="en-US" sz="2300">
              <a:solidFill>
                <a:srgbClr val="FFFFFF"/>
              </a:solidFill>
              <a:latin typeface="Vintii" panose="0200050000000000000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43707" y="467452"/>
            <a:ext cx="2926840" cy="2926840"/>
          </a:xfrm>
          <a:custGeom>
            <a:avLst/>
            <a:gdLst/>
            <a:ahLst/>
            <a:cxnLst/>
            <a:rect l="l" t="t" r="r" b="b"/>
            <a:pathLst>
              <a:path w="2926840" h="2926840">
                <a:moveTo>
                  <a:pt x="0" y="0"/>
                </a:moveTo>
                <a:lnTo>
                  <a:pt x="2926840" y="0"/>
                </a:lnTo>
                <a:lnTo>
                  <a:pt x="2926840" y="2926840"/>
                </a:lnTo>
                <a:lnTo>
                  <a:pt x="0" y="2926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36215" y="2881729"/>
            <a:ext cx="347165" cy="954406"/>
          </a:xfrm>
          <a:custGeom>
            <a:avLst/>
            <a:gdLst/>
            <a:ahLst/>
            <a:cxnLst/>
            <a:rect l="l" t="t" r="r" b="b"/>
            <a:pathLst>
              <a:path w="347165" h="954406">
                <a:moveTo>
                  <a:pt x="0" y="0"/>
                </a:moveTo>
                <a:lnTo>
                  <a:pt x="347165" y="0"/>
                </a:lnTo>
                <a:lnTo>
                  <a:pt x="347165" y="954406"/>
                </a:lnTo>
                <a:lnTo>
                  <a:pt x="0" y="954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43707" y="3961030"/>
            <a:ext cx="13480981" cy="111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Vintii Light"/>
              </a:rPr>
              <a:t>ЦЕЛЬ</a:t>
            </a:r>
            <a:r>
              <a:rPr lang="en-US" sz="2300">
                <a:solidFill>
                  <a:srgbClr val="FFFFFF"/>
                </a:solidFill>
                <a:latin typeface="Vintii Light"/>
              </a:rPr>
              <a:t> — ПОМОЧЬ ПОЛЬЗОВАТЕЛЯМ ВЫБИРАТЬ ОПТИМАЛЬНЫЙ РАЦИОН ПИТАНИЯ ДЛЯ УЛУЧШЕНИЯ ЗДОРОВЬЯ, УМЕНЬШЕНИЯ РИСКА РАЗВИТИЯ ХРОНИЧЕСКИХ ЗАБОЛЕВАНИЙ И ДОСТИЖЕНИЯ ФИТНЕС-ЦЕЛЕЙ.</a:t>
            </a:r>
            <a:endParaRPr lang="en-US" sz="2300">
              <a:solidFill>
                <a:srgbClr val="FFFFFF"/>
              </a:solidFill>
              <a:latin typeface="Vintii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07117" y="7030182"/>
            <a:ext cx="12805361" cy="169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Vintii Light"/>
              </a:rPr>
              <a:t>АЛГОРИТМ РЕШЕНИЯ:  </a:t>
            </a:r>
            <a:endParaRPr lang="en-US" sz="2300">
              <a:solidFill>
                <a:srgbClr val="FFFFFF"/>
              </a:solidFill>
              <a:latin typeface="Vintii Light"/>
            </a:endParaRPr>
          </a:p>
          <a:p>
            <a:pPr marL="496570" lvl="1" indent="-248285" algn="ctr">
              <a:lnSpc>
                <a:spcPts val="4600"/>
              </a:lnSpc>
              <a:buFont typeface="Arial" panose="020B0604020202020204"/>
              <a:buChar char="•"/>
            </a:pPr>
            <a:r>
              <a:rPr lang="en-US" sz="2300">
                <a:solidFill>
                  <a:srgbClr val="FFFFFF"/>
                </a:solidFill>
                <a:latin typeface="Vintii Light"/>
              </a:rPr>
              <a:t>АНАЛИЗ ГЕНЕТИЧЕСКИХ ДАННЫХ, СОБРАННЫХ ЧЕРЕЗ DNA-ТЕСТЫ;</a:t>
            </a:r>
            <a:endParaRPr lang="en-US" sz="2300">
              <a:solidFill>
                <a:srgbClr val="FFFFFF"/>
              </a:solidFill>
              <a:latin typeface="Vintii Light"/>
            </a:endParaRPr>
          </a:p>
          <a:p>
            <a:pPr marL="496570" lvl="1" indent="-248285" algn="ctr">
              <a:lnSpc>
                <a:spcPts val="4600"/>
              </a:lnSpc>
              <a:buFont typeface="Arial" panose="020B0604020202020204"/>
              <a:buChar char="•"/>
            </a:pPr>
            <a:r>
              <a:rPr lang="en-US" sz="2300">
                <a:solidFill>
                  <a:srgbClr val="FFFFFF"/>
                </a:solidFill>
                <a:latin typeface="Vintii Light"/>
              </a:rPr>
              <a:t>ИСПОЛЬЗОВАНИЕ НАУЧНЫХ ИССЛЕДОВАНИЙ В ОБЛАСТИ ДИЕТОЛОГИИ И НУТРОМИКИ.</a:t>
            </a:r>
            <a:endParaRPr lang="en-US" sz="2300">
              <a:solidFill>
                <a:srgbClr val="FFFFFF"/>
              </a:solidFill>
              <a:latin typeface="Vintii Light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736215" y="5776920"/>
            <a:ext cx="410833" cy="1129437"/>
          </a:xfrm>
          <a:custGeom>
            <a:avLst/>
            <a:gdLst/>
            <a:ahLst/>
            <a:cxnLst/>
            <a:rect l="l" t="t" r="r" b="b"/>
            <a:pathLst>
              <a:path w="410833" h="1129437">
                <a:moveTo>
                  <a:pt x="0" y="0"/>
                </a:moveTo>
                <a:lnTo>
                  <a:pt x="410833" y="0"/>
                </a:lnTo>
                <a:lnTo>
                  <a:pt x="410833" y="1129437"/>
                </a:lnTo>
                <a:lnTo>
                  <a:pt x="0" y="1129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39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89636" y="-1276602"/>
            <a:ext cx="6783443" cy="5494588"/>
          </a:xfrm>
          <a:custGeom>
            <a:avLst/>
            <a:gdLst/>
            <a:ahLst/>
            <a:cxnLst/>
            <a:rect l="l" t="t" r="r" b="b"/>
            <a:pathLst>
              <a:path w="6783443" h="5494588">
                <a:moveTo>
                  <a:pt x="0" y="0"/>
                </a:moveTo>
                <a:lnTo>
                  <a:pt x="6783443" y="0"/>
                </a:lnTo>
                <a:lnTo>
                  <a:pt x="6783443" y="5494589"/>
                </a:lnTo>
                <a:lnTo>
                  <a:pt x="0" y="549458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73000" y="5448300"/>
            <a:ext cx="10294620" cy="7352030"/>
          </a:xfrm>
          <a:custGeom>
            <a:avLst/>
            <a:gdLst/>
            <a:ahLst/>
            <a:cxnLst/>
            <a:rect l="l" t="t" r="r" b="b"/>
            <a:pathLst>
              <a:path w="6746130" h="6484717">
                <a:moveTo>
                  <a:pt x="0" y="0"/>
                </a:moveTo>
                <a:lnTo>
                  <a:pt x="6746129" y="0"/>
                </a:lnTo>
                <a:lnTo>
                  <a:pt x="6746129" y="6484717"/>
                </a:lnTo>
                <a:lnTo>
                  <a:pt x="0" y="648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6520" y="3264974"/>
            <a:ext cx="5544539" cy="6600642"/>
          </a:xfrm>
          <a:custGeom>
            <a:avLst/>
            <a:gdLst/>
            <a:ahLst/>
            <a:cxnLst/>
            <a:rect l="l" t="t" r="r" b="b"/>
            <a:pathLst>
              <a:path w="5544539" h="6600642">
                <a:moveTo>
                  <a:pt x="0" y="0"/>
                </a:moveTo>
                <a:lnTo>
                  <a:pt x="5544538" y="0"/>
                </a:lnTo>
                <a:lnTo>
                  <a:pt x="5544538" y="6600641"/>
                </a:lnTo>
                <a:lnTo>
                  <a:pt x="0" y="6600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888271" y="4903830"/>
            <a:ext cx="6399729" cy="1564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05"/>
              </a:lnSpc>
              <a:spcBef>
                <a:spcPct val="0"/>
              </a:spcBef>
            </a:pPr>
            <a:r>
              <a:rPr lang="en-US" sz="3250">
                <a:solidFill>
                  <a:srgbClr val="FFFFFF"/>
                </a:solidFill>
                <a:latin typeface="Vintii" panose="02000500000000000000"/>
              </a:rPr>
              <a:t>ГЕНЕТИЧЕСКАЯ ДИЕТА - КЛЮЧ К РЕШЕНИЮ ПРОБЛЕМ СО ЗДОРОВЬЕМ</a:t>
            </a:r>
            <a:endParaRPr lang="en-US" sz="3250">
              <a:solidFill>
                <a:srgbClr val="FFFFFF"/>
              </a:solidFill>
              <a:latin typeface="Vintii" panose="020005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24211" y="3454362"/>
            <a:ext cx="3034110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1600">
                <a:solidFill>
                  <a:srgbClr val="FFFFFF"/>
                </a:solidFill>
                <a:latin typeface="Vintii" panose="02000500000000000000"/>
              </a:rPr>
              <a:t>ХРОНИЧЕСКИЕ ЗАБОЛЕВАНИЯ</a:t>
            </a:r>
            <a:endParaRPr lang="en-US" sz="1600">
              <a:solidFill>
                <a:srgbClr val="FFFFFF"/>
              </a:solidFill>
              <a:latin typeface="Vintii" panose="02000500000000000000"/>
            </a:endParaRPr>
          </a:p>
          <a:p>
            <a:pPr algn="ctr">
              <a:lnSpc>
                <a:spcPts val="4000"/>
              </a:lnSpc>
              <a:spcBef>
                <a:spcPct val="0"/>
              </a:spcBef>
            </a:pPr>
            <a:endParaRPr lang="en-US" sz="1600">
              <a:solidFill>
                <a:srgbClr val="FFFFFF"/>
              </a:solidFill>
              <a:latin typeface="Vintii" panose="020005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657477" y="5295953"/>
            <a:ext cx="3005923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Vintii" panose="02000500000000000000"/>
              </a:rPr>
              <a:t>АЛЛЕРГИИ И НЕПЕРЕНОСИМОСТИ</a:t>
            </a:r>
            <a:endParaRPr lang="en-US" sz="1700">
              <a:solidFill>
                <a:srgbClr val="FFFFFF"/>
              </a:solidFill>
              <a:latin typeface="Vintii" panose="020005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 rot="-60000">
            <a:off x="3648581" y="7212862"/>
            <a:ext cx="3005923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Vintii Bold"/>
              </a:rPr>
              <a:t>ИЗБЫТОЧНЫЙ ВЕС</a:t>
            </a:r>
            <a:endParaRPr lang="en-US" sz="1700">
              <a:solidFill>
                <a:srgbClr val="FFFFFF"/>
              </a:solidFill>
              <a:latin typeface="Vintii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370279" y="8800829"/>
            <a:ext cx="3640779" cy="102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Vintii Bold"/>
              </a:rPr>
              <a:t>ОТСУТСТВИЕ НАУЧНОГО ОПЫТА В ЗДОРОВОМ ПИТАНИИ</a:t>
            </a:r>
            <a:endParaRPr lang="en-US" sz="1700">
              <a:solidFill>
                <a:srgbClr val="FFFFFF"/>
              </a:solidFill>
              <a:latin typeface="Vintii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1688" y="61909"/>
            <a:ext cx="7914202" cy="1968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5"/>
              </a:lnSpc>
              <a:spcBef>
                <a:spcPct val="0"/>
              </a:spcBef>
            </a:pPr>
            <a:r>
              <a:rPr lang="en-US" sz="8635">
                <a:solidFill>
                  <a:srgbClr val="FFFFFF"/>
                </a:solidFill>
                <a:latin typeface="Vintii Light"/>
              </a:rPr>
              <a:t>ПРОБЛЕМЫ</a:t>
            </a:r>
            <a:endParaRPr lang="en-US" sz="8635">
              <a:solidFill>
                <a:srgbClr val="FFFFFF"/>
              </a:solidFill>
              <a:latin typeface="Vintii Light"/>
            </a:endParaRPr>
          </a:p>
        </p:txBody>
      </p:sp>
      <p:sp>
        <p:nvSpPr>
          <p:cNvPr id="13" name="Freeform 8"/>
          <p:cNvSpPr/>
          <p:nvPr/>
        </p:nvSpPr>
        <p:spPr>
          <a:xfrm rot="16200000">
            <a:off x="9084310" y="4216400"/>
            <a:ext cx="757555" cy="3227705"/>
          </a:xfrm>
          <a:custGeom>
            <a:avLst/>
            <a:gdLst/>
            <a:ahLst/>
            <a:cxnLst/>
            <a:rect l="l" t="t" r="r" b="b"/>
            <a:pathLst>
              <a:path w="347165" h="954406">
                <a:moveTo>
                  <a:pt x="0" y="0"/>
                </a:moveTo>
                <a:lnTo>
                  <a:pt x="347165" y="0"/>
                </a:lnTo>
                <a:lnTo>
                  <a:pt x="347165" y="954406"/>
                </a:lnTo>
                <a:lnTo>
                  <a:pt x="0" y="954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0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581933">
            <a:off x="7581839" y="-1726607"/>
            <a:ext cx="13469160" cy="12947230"/>
          </a:xfrm>
          <a:custGeom>
            <a:avLst/>
            <a:gdLst/>
            <a:ahLst/>
            <a:cxnLst/>
            <a:rect l="l" t="t" r="r" b="b"/>
            <a:pathLst>
              <a:path w="13469160" h="12947230">
                <a:moveTo>
                  <a:pt x="0" y="0"/>
                </a:moveTo>
                <a:lnTo>
                  <a:pt x="13469160" y="0"/>
                </a:lnTo>
                <a:lnTo>
                  <a:pt x="13469160" y="12947229"/>
                </a:lnTo>
                <a:lnTo>
                  <a:pt x="0" y="1294722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0">
            <a:off x="9512816" y="4732655"/>
            <a:ext cx="8610404" cy="4897454"/>
            <a:chOff x="0" y="0"/>
            <a:chExt cx="11480538" cy="6529938"/>
          </a:xfrm>
        </p:grpSpPr>
        <p:sp>
          <p:nvSpPr>
            <p:cNvPr id="5" name="TextBox 5"/>
            <p:cNvSpPr txBox="1"/>
            <p:nvPr/>
          </p:nvSpPr>
          <p:spPr>
            <a:xfrm>
              <a:off x="0" y="1274997"/>
              <a:ext cx="2544782" cy="93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</a:pPr>
              <a:r>
                <a:rPr lang="en-US" sz="2010">
                  <a:solidFill>
                    <a:srgbClr val="FFFFFF"/>
                  </a:solidFill>
                  <a:latin typeface="Vintii Bold"/>
                </a:rPr>
                <a:t>Не заинтересованы</a:t>
              </a:r>
              <a:endParaRPr lang="en-US" sz="201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15"/>
                </a:lnSpc>
              </a:pPr>
              <a:r>
                <a:rPr lang="en-US" sz="2010">
                  <a:solidFill>
                    <a:srgbClr val="FFFFFF"/>
                  </a:solidFill>
                  <a:latin typeface="Vintii Bold"/>
                </a:rPr>
                <a:t>38.5%</a:t>
              </a:r>
              <a:endParaRPr lang="en-US" sz="2010">
                <a:solidFill>
                  <a:srgbClr val="FFFFFF"/>
                </a:solidFill>
                <a:latin typeface="Vintii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338311" y="5599858"/>
              <a:ext cx="3411714" cy="93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</a:pPr>
              <a:r>
                <a:rPr lang="en-US" sz="2010">
                  <a:solidFill>
                    <a:srgbClr val="FFFFFF"/>
                  </a:solidFill>
                  <a:latin typeface="Vintii Bold"/>
                </a:rPr>
                <a:t>Борьба с лишним весом </a:t>
              </a:r>
              <a:endParaRPr lang="en-US" sz="201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15"/>
                </a:lnSpc>
              </a:pPr>
              <a:r>
                <a:rPr lang="en-US" sz="2010">
                  <a:solidFill>
                    <a:srgbClr val="FFFFFF"/>
                  </a:solidFill>
                  <a:latin typeface="Vintii Bold"/>
                </a:rPr>
                <a:t>37.9%</a:t>
              </a:r>
              <a:endParaRPr lang="en-US" sz="2010">
                <a:solidFill>
                  <a:srgbClr val="FFFFFF"/>
                </a:solidFill>
                <a:latin typeface="Vintii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128148" y="-47625"/>
              <a:ext cx="3352391" cy="93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</a:pPr>
              <a:r>
                <a:rPr lang="en-US" sz="2010">
                  <a:solidFill>
                    <a:srgbClr val="FFFFFF"/>
                  </a:solidFill>
                  <a:latin typeface="Vintii Bold"/>
                </a:rPr>
                <a:t>Проблемы со здоровьем</a:t>
              </a:r>
              <a:endParaRPr lang="en-US" sz="201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15"/>
                </a:lnSpc>
              </a:pPr>
              <a:r>
                <a:rPr lang="en-US" sz="2010">
                  <a:solidFill>
                    <a:srgbClr val="FFFFFF"/>
                  </a:solidFill>
                  <a:latin typeface="Vintii Bold"/>
                </a:rPr>
                <a:t>23.7%</a:t>
              </a:r>
              <a:endParaRPr lang="en-US" sz="2010">
                <a:solidFill>
                  <a:srgbClr val="FFFFFF"/>
                </a:solidFill>
                <a:latin typeface="Vintii Bold"/>
              </a:endParaRP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0">
              <a:off x="3034402" y="242637"/>
              <a:ext cx="5499479" cy="5499479"/>
              <a:chOff x="0" y="0"/>
              <a:chExt cx="2540000" cy="254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270000" y="0"/>
                <a:ext cx="1269241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69241" h="1270000">
                    <a:moveTo>
                      <a:pt x="0" y="0"/>
                    </a:moveTo>
                    <a:lnTo>
                      <a:pt x="0" y="0"/>
                    </a:lnTo>
                    <a:cubicBezTo>
                      <a:pt x="684311" y="0"/>
                      <a:pt x="1245581" y="542188"/>
                      <a:pt x="1269241" y="122609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FA8C76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381376" y="1162710"/>
                <a:ext cx="2198931" cy="1482427"/>
              </a:xfrm>
              <a:custGeom>
                <a:avLst/>
                <a:gdLst/>
                <a:ahLst/>
                <a:cxnLst/>
                <a:rect l="l" t="t" r="r" b="b"/>
                <a:pathLst>
                  <a:path w="2198931" h="1482427">
                    <a:moveTo>
                      <a:pt x="2154084" y="0"/>
                    </a:moveTo>
                    <a:cubicBezTo>
                      <a:pt x="2198931" y="528961"/>
                      <a:pt x="1910045" y="1030009"/>
                      <a:pt x="1429794" y="1256218"/>
                    </a:cubicBezTo>
                    <a:cubicBezTo>
                      <a:pt x="949543" y="1482426"/>
                      <a:pt x="379263" y="1386064"/>
                      <a:pt x="0" y="1014620"/>
                    </a:cubicBezTo>
                    <a:lnTo>
                      <a:pt x="888624" y="107290"/>
                    </a:lnTo>
                    <a:close/>
                  </a:path>
                </a:pathLst>
              </a:custGeom>
              <a:solidFill>
                <a:srgbClr val="94399D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104572" y="0"/>
                <a:ext cx="1374572" cy="2220609"/>
              </a:xfrm>
              <a:custGeom>
                <a:avLst/>
                <a:gdLst/>
                <a:ahLst/>
                <a:cxnLst/>
                <a:rect l="l" t="t" r="r" b="b"/>
                <a:pathLst>
                  <a:path w="1374572" h="2220609">
                    <a:moveTo>
                      <a:pt x="532406" y="2220609"/>
                    </a:moveTo>
                    <a:cubicBezTo>
                      <a:pt x="137461" y="1870718"/>
                      <a:pt x="0" y="1313073"/>
                      <a:pt x="187079" y="819711"/>
                    </a:cubicBezTo>
                    <a:cubicBezTo>
                      <a:pt x="374158" y="326349"/>
                      <a:pt x="846804" y="53"/>
                      <a:pt x="1374445" y="0"/>
                    </a:cubicBezTo>
                    <a:lnTo>
                      <a:pt x="1374572" y="1270000"/>
                    </a:lnTo>
                    <a:close/>
                  </a:path>
                </a:pathLst>
              </a:custGeom>
              <a:solidFill>
                <a:srgbClr val="C448D7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 rot="0">
            <a:off x="440198" y="1544513"/>
            <a:ext cx="11756349" cy="4696294"/>
            <a:chOff x="0" y="0"/>
            <a:chExt cx="15675132" cy="6261725"/>
          </a:xfrm>
        </p:grpSpPr>
        <p:sp>
          <p:nvSpPr>
            <p:cNvPr id="13" name="TextBox 13"/>
            <p:cNvSpPr txBox="1"/>
            <p:nvPr/>
          </p:nvSpPr>
          <p:spPr>
            <a:xfrm>
              <a:off x="11565178" y="1317216"/>
              <a:ext cx="4109953" cy="87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Vintii Bold"/>
                </a:rPr>
                <a:t>Не следуют принципам питания</a:t>
              </a:r>
              <a:endParaRPr lang="en-US" sz="19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Vintii Bold"/>
                </a:rPr>
                <a:t>41.8%</a:t>
              </a:r>
              <a:endParaRPr lang="en-US" sz="1900">
                <a:solidFill>
                  <a:srgbClr val="FFFFFF"/>
                </a:solidFill>
                <a:latin typeface="Vintii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21093"/>
              <a:ext cx="5391655" cy="87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Vintii Bold"/>
                </a:rPr>
                <a:t>Пытаются перейти на правильное питание</a:t>
              </a:r>
              <a:endParaRPr lang="en-US" sz="19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Vintii Bold"/>
                </a:rPr>
                <a:t>36.7%</a:t>
              </a:r>
              <a:endParaRPr lang="en-US" sz="1900">
                <a:solidFill>
                  <a:srgbClr val="FFFFFF"/>
                </a:solidFill>
                <a:latin typeface="Vintii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617393" y="5387460"/>
              <a:ext cx="2500690" cy="87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Vintii Bold"/>
                </a:rPr>
                <a:t>Осознанный подход</a:t>
              </a:r>
              <a:endParaRPr lang="en-US" sz="19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FFFFFF"/>
                  </a:solidFill>
                  <a:latin typeface="Vintii Bold"/>
                </a:rPr>
                <a:t>21.4%</a:t>
              </a:r>
              <a:endParaRPr lang="en-US" sz="1900">
                <a:solidFill>
                  <a:srgbClr val="FFFFFF"/>
                </a:solidFill>
                <a:latin typeface="Vintii Bold"/>
              </a:endParaRPr>
            </a:p>
          </p:txBody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 rot="0">
              <a:off x="5786595" y="0"/>
              <a:ext cx="5210106" cy="5210106"/>
              <a:chOff x="0" y="0"/>
              <a:chExt cx="2540000" cy="254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270000" y="0"/>
                <a:ext cx="1371259" cy="2406521"/>
              </a:xfrm>
              <a:custGeom>
                <a:avLst/>
                <a:gdLst/>
                <a:ahLst/>
                <a:cxnLst/>
                <a:rect l="l" t="t" r="r" b="b"/>
                <a:pathLst>
                  <a:path w="1371259" h="2406521">
                    <a:moveTo>
                      <a:pt x="0" y="0"/>
                    </a:moveTo>
                    <a:cubicBezTo>
                      <a:pt x="589248" y="0"/>
                      <a:pt x="1101101" y="405310"/>
                      <a:pt x="1236180" y="978866"/>
                    </a:cubicBezTo>
                    <a:cubicBezTo>
                      <a:pt x="1371259" y="1552422"/>
                      <a:pt x="1094079" y="2143558"/>
                      <a:pt x="566762" y="2406521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D85FC2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288452" y="1270000"/>
                <a:ext cx="1604404" cy="1408969"/>
              </a:xfrm>
              <a:custGeom>
                <a:avLst/>
                <a:gdLst/>
                <a:ahLst/>
                <a:cxnLst/>
                <a:rect l="l" t="t" r="r" b="b"/>
                <a:pathLst>
                  <a:path w="1604404" h="1408969">
                    <a:moveTo>
                      <a:pt x="1604404" y="1106775"/>
                    </a:moveTo>
                    <a:cubicBezTo>
                      <a:pt x="1067425" y="1408969"/>
                      <a:pt x="390999" y="1282115"/>
                      <a:pt x="0" y="805893"/>
                    </a:cubicBezTo>
                    <a:lnTo>
                      <a:pt x="981548" y="0"/>
                    </a:lnTo>
                    <a:close/>
                  </a:path>
                </a:pathLst>
              </a:custGeom>
              <a:solidFill>
                <a:srgbClr val="ED7EA0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-94746" y="0"/>
                <a:ext cx="1364746" cy="2123943"/>
              </a:xfrm>
              <a:custGeom>
                <a:avLst/>
                <a:gdLst/>
                <a:ahLst/>
                <a:cxnLst/>
                <a:rect l="l" t="t" r="r" b="b"/>
                <a:pathLst>
                  <a:path w="1364746" h="2123943">
                    <a:moveTo>
                      <a:pt x="424703" y="2123943"/>
                    </a:moveTo>
                    <a:cubicBezTo>
                      <a:pt x="86770" y="1751938"/>
                      <a:pt x="0" y="1215646"/>
                      <a:pt x="203383" y="756058"/>
                    </a:cubicBezTo>
                    <a:cubicBezTo>
                      <a:pt x="406766" y="296470"/>
                      <a:pt x="862040" y="50"/>
                      <a:pt x="1364619" y="0"/>
                    </a:cubicBezTo>
                    <a:lnTo>
                      <a:pt x="1364746" y="1270000"/>
                    </a:lnTo>
                    <a:close/>
                  </a:path>
                </a:pathLst>
              </a:custGeom>
              <a:solidFill>
                <a:srgbClr val="FF433E"/>
              </a:solidFill>
            </p:spPr>
          </p:sp>
        </p:grpSp>
      </p:grpSp>
      <p:sp>
        <p:nvSpPr>
          <p:cNvPr id="21" name="TextBox 21"/>
          <p:cNvSpPr txBox="1"/>
          <p:nvPr/>
        </p:nvSpPr>
        <p:spPr>
          <a:xfrm>
            <a:off x="440198" y="576032"/>
            <a:ext cx="14416222" cy="61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30"/>
              </a:lnSpc>
              <a:spcBef>
                <a:spcPct val="0"/>
              </a:spcBef>
            </a:pPr>
            <a:r>
              <a:rPr lang="en-US" sz="3420">
                <a:solidFill>
                  <a:srgbClr val="FFFFFF"/>
                </a:solidFill>
                <a:latin typeface="Vintii" panose="02000500000000000000"/>
              </a:rPr>
              <a:t>ОПРОС КОМПАНИИ  «СОВКОМБАНК СТРАХОВАНИЕ» </a:t>
            </a:r>
            <a:endParaRPr lang="en-US" sz="3420">
              <a:solidFill>
                <a:srgbClr val="FFFFFF"/>
              </a:solidFill>
              <a:latin typeface="Vintii" panose="020005000000000000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D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0196" y="1562014"/>
            <a:ext cx="12203273" cy="8521564"/>
          </a:xfrm>
          <a:custGeom>
            <a:avLst/>
            <a:gdLst/>
            <a:ahLst/>
            <a:cxnLst/>
            <a:rect l="l" t="t" r="r" b="b"/>
            <a:pathLst>
              <a:path w="12203273" h="8521564">
                <a:moveTo>
                  <a:pt x="0" y="0"/>
                </a:moveTo>
                <a:lnTo>
                  <a:pt x="12203273" y="0"/>
                </a:lnTo>
                <a:lnTo>
                  <a:pt x="12203273" y="8521564"/>
                </a:lnTo>
                <a:lnTo>
                  <a:pt x="0" y="852156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786" t="-6910" b="-227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34925"/>
            <a:ext cx="18319750" cy="743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Vintii" panose="02000500000000000000"/>
              </a:rPr>
              <a:t>ВЛИЯНИЕ ПИТАНИЯ НА ЗДОРОВЬЕ ПО ДАННЫМ ВОЗ</a:t>
            </a:r>
            <a:endParaRPr lang="en-US" sz="2900">
              <a:solidFill>
                <a:srgbClr val="000000"/>
              </a:solidFill>
              <a:latin typeface="Vintii" panose="0200050000000000000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8829598">
            <a:off x="13158170" y="851138"/>
            <a:ext cx="11326739" cy="10887828"/>
          </a:xfrm>
          <a:custGeom>
            <a:avLst/>
            <a:gdLst/>
            <a:ahLst/>
            <a:cxnLst/>
            <a:rect l="l" t="t" r="r" b="b"/>
            <a:pathLst>
              <a:path w="11326739" h="10887828">
                <a:moveTo>
                  <a:pt x="0" y="0"/>
                </a:moveTo>
                <a:lnTo>
                  <a:pt x="11326739" y="0"/>
                </a:lnTo>
                <a:lnTo>
                  <a:pt x="11326739" y="10887828"/>
                </a:lnTo>
                <a:lnTo>
                  <a:pt x="0" y="1088782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44792"/>
            <a:ext cx="16230600" cy="1358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00"/>
              </a:lnSpc>
            </a:pPr>
            <a:r>
              <a:rPr lang="en-US" sz="7600">
                <a:solidFill>
                  <a:srgbClr val="FFFFFF"/>
                </a:solidFill>
                <a:latin typeface="Vintii Light"/>
              </a:rPr>
              <a:t>ЦЕЛЕВАЯ АУДИТОРИЯ</a:t>
            </a:r>
            <a:endParaRPr lang="en-US" sz="7600">
              <a:solidFill>
                <a:srgbClr val="FFFFFF"/>
              </a:solidFill>
              <a:latin typeface="Vintii Light"/>
            </a:endParaRPr>
          </a:p>
        </p:txBody>
      </p:sp>
      <p:grpSp>
        <p:nvGrpSpPr>
          <p:cNvPr id="5" name="Group 5"/>
          <p:cNvGrpSpPr/>
          <p:nvPr/>
        </p:nvGrpSpPr>
        <p:grpSpPr>
          <a:xfrm rot="0">
            <a:off x="1061085" y="3609340"/>
            <a:ext cx="5731510" cy="5339397"/>
            <a:chOff x="0" y="-38100"/>
            <a:chExt cx="7452056" cy="7086869"/>
          </a:xfrm>
        </p:grpSpPr>
        <p:sp>
          <p:nvSpPr>
            <p:cNvPr id="6" name="TextBox 6"/>
            <p:cNvSpPr txBox="1"/>
            <p:nvPr/>
          </p:nvSpPr>
          <p:spPr>
            <a:xfrm>
              <a:off x="6587736" y="5159961"/>
              <a:ext cx="864320" cy="952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25-34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35%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78135" y="6096380"/>
              <a:ext cx="858878" cy="952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35-44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25%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61975" y="184059"/>
              <a:ext cx="882305" cy="952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18-24 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15%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800827"/>
              <a:ext cx="854451" cy="952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45-54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15%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285324" y="-38100"/>
              <a:ext cx="590017" cy="952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55+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10%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 rot="0">
              <a:off x="735197" y="968499"/>
              <a:ext cx="5976727" cy="5976727"/>
              <a:chOff x="0" y="0"/>
              <a:chExt cx="2540000" cy="254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270000" y="0"/>
                <a:ext cx="1063476" cy="922898"/>
              </a:xfrm>
              <a:custGeom>
                <a:avLst/>
                <a:gdLst/>
                <a:ahLst/>
                <a:cxnLst/>
                <a:rect l="l" t="t" r="r" b="b"/>
                <a:pathLst>
                  <a:path w="1063476" h="922898">
                    <a:moveTo>
                      <a:pt x="0" y="0"/>
                    </a:moveTo>
                    <a:lnTo>
                      <a:pt x="0" y="0"/>
                    </a:lnTo>
                    <a:cubicBezTo>
                      <a:pt x="428989" y="0"/>
                      <a:pt x="828984" y="216569"/>
                      <a:pt x="1063476" y="575797"/>
                    </a:cubicBezTo>
                    <a:lnTo>
                      <a:pt x="531738" y="922898"/>
                    </a:lnTo>
                    <a:cubicBezTo>
                      <a:pt x="414492" y="743285"/>
                      <a:pt x="214494" y="635000"/>
                      <a:pt x="0" y="635000"/>
                    </a:cubicBezTo>
                    <a:close/>
                  </a:path>
                </a:pathLst>
              </a:custGeom>
              <a:solidFill>
                <a:srgbClr val="C448D7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206526" y="523513"/>
                <a:ext cx="1413116" cy="2039341"/>
              </a:xfrm>
              <a:custGeom>
                <a:avLst/>
                <a:gdLst/>
                <a:ahLst/>
                <a:cxnLst/>
                <a:rect l="l" t="t" r="r" b="b"/>
                <a:pathLst>
                  <a:path w="1413116" h="2039341">
                    <a:moveTo>
                      <a:pt x="1090926" y="0"/>
                    </a:moveTo>
                    <a:cubicBezTo>
                      <a:pt x="1378361" y="395621"/>
                      <a:pt x="1413117" y="921132"/>
                      <a:pt x="1180286" y="1351161"/>
                    </a:cubicBezTo>
                    <a:cubicBezTo>
                      <a:pt x="947456" y="1781191"/>
                      <a:pt x="488404" y="2039340"/>
                      <a:pt x="0" y="2014900"/>
                    </a:cubicBezTo>
                    <a:lnTo>
                      <a:pt x="31737" y="1380693"/>
                    </a:lnTo>
                    <a:cubicBezTo>
                      <a:pt x="275939" y="1392914"/>
                      <a:pt x="505465" y="1263839"/>
                      <a:pt x="621880" y="1048824"/>
                    </a:cubicBezTo>
                    <a:cubicBezTo>
                      <a:pt x="738295" y="833809"/>
                      <a:pt x="720918" y="571054"/>
                      <a:pt x="577200" y="373243"/>
                    </a:cubicBezTo>
                    <a:close/>
                  </a:path>
                </a:pathLst>
              </a:custGeom>
              <a:solidFill>
                <a:srgbClr val="FA8C76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15798" y="1206526"/>
                <a:ext cx="1285798" cy="1333474"/>
              </a:xfrm>
              <a:custGeom>
                <a:avLst/>
                <a:gdLst/>
                <a:ahLst/>
                <a:cxnLst/>
                <a:rect l="l" t="t" r="r" b="b"/>
                <a:pathLst>
                  <a:path w="1285798" h="1333474">
                    <a:moveTo>
                      <a:pt x="1285798" y="1333474"/>
                    </a:moveTo>
                    <a:cubicBezTo>
                      <a:pt x="937957" y="1333474"/>
                      <a:pt x="605340" y="1190803"/>
                      <a:pt x="365605" y="938771"/>
                    </a:cubicBezTo>
                    <a:cubicBezTo>
                      <a:pt x="125869" y="686738"/>
                      <a:pt x="0" y="347407"/>
                      <a:pt x="17385" y="0"/>
                    </a:cubicBezTo>
                    <a:lnTo>
                      <a:pt x="651592" y="31737"/>
                    </a:lnTo>
                    <a:cubicBezTo>
                      <a:pt x="642899" y="205440"/>
                      <a:pt x="705834" y="375106"/>
                      <a:pt x="825701" y="501122"/>
                    </a:cubicBezTo>
                    <a:cubicBezTo>
                      <a:pt x="945569" y="627138"/>
                      <a:pt x="1111878" y="698474"/>
                      <a:pt x="1285798" y="698474"/>
                    </a:cubicBezTo>
                    <a:close/>
                  </a:path>
                </a:pathLst>
              </a:custGeom>
              <a:solidFill>
                <a:srgbClr val="E46DAD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206524"/>
                <a:ext cx="922898" cy="1063476"/>
              </a:xfrm>
              <a:custGeom>
                <a:avLst/>
                <a:gdLst/>
                <a:ahLst/>
                <a:cxnLst/>
                <a:rect l="l" t="t" r="r" b="b"/>
                <a:pathLst>
                  <a:path w="922898" h="1063476">
                    <a:moveTo>
                      <a:pt x="0" y="1063476"/>
                    </a:moveTo>
                    <a:lnTo>
                      <a:pt x="0" y="1063476"/>
                    </a:lnTo>
                    <a:cubicBezTo>
                      <a:pt x="0" y="634487"/>
                      <a:pt x="216569" y="234492"/>
                      <a:pt x="575797" y="0"/>
                    </a:cubicBezTo>
                    <a:lnTo>
                      <a:pt x="922898" y="531738"/>
                    </a:lnTo>
                    <a:cubicBezTo>
                      <a:pt x="743285" y="648984"/>
                      <a:pt x="635000" y="848982"/>
                      <a:pt x="635000" y="1063476"/>
                    </a:cubicBezTo>
                    <a:close/>
                  </a:path>
                </a:pathLst>
              </a:custGeom>
              <a:solidFill>
                <a:srgbClr val="94399D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523513" y="0"/>
                <a:ext cx="746424" cy="756274"/>
              </a:xfrm>
              <a:custGeom>
                <a:avLst/>
                <a:gdLst/>
                <a:ahLst/>
                <a:cxnLst/>
                <a:rect l="l" t="t" r="r" b="b"/>
                <a:pathLst>
                  <a:path w="746424" h="756274">
                    <a:moveTo>
                      <a:pt x="0" y="242548"/>
                    </a:moveTo>
                    <a:cubicBezTo>
                      <a:pt x="216941" y="84931"/>
                      <a:pt x="478206" y="27"/>
                      <a:pt x="746360" y="0"/>
                    </a:cubicBezTo>
                    <a:lnTo>
                      <a:pt x="746424" y="635000"/>
                    </a:lnTo>
                    <a:cubicBezTo>
                      <a:pt x="612346" y="635013"/>
                      <a:pt x="481714" y="677466"/>
                      <a:pt x="373243" y="756274"/>
                    </a:cubicBezTo>
                    <a:close/>
                  </a:path>
                </a:pathLst>
              </a:custGeom>
              <a:solidFill>
                <a:srgbClr val="550C5C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 rot="0">
            <a:off x="7693660" y="3674110"/>
            <a:ext cx="9879330" cy="6267772"/>
            <a:chOff x="-872782" y="-47625"/>
            <a:chExt cx="12561274" cy="7948040"/>
          </a:xfrm>
        </p:grpSpPr>
        <p:sp>
          <p:nvSpPr>
            <p:cNvPr id="18" name="TextBox 18"/>
            <p:cNvSpPr txBox="1"/>
            <p:nvPr/>
          </p:nvSpPr>
          <p:spPr>
            <a:xfrm>
              <a:off x="9229790" y="1822288"/>
              <a:ext cx="2458702" cy="136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ru-RU" altLang="en-US" sz="2800">
                  <a:solidFill>
                    <a:srgbClr val="FFFFFF"/>
                  </a:solidFill>
                  <a:latin typeface="Vintii Bold"/>
                </a:rPr>
                <a:t>З</a:t>
              </a:r>
              <a:r>
                <a:rPr lang="en-US" sz="2800">
                  <a:solidFill>
                    <a:srgbClr val="FFFFFF"/>
                  </a:solidFill>
                  <a:latin typeface="Vintii Bold"/>
                </a:rPr>
                <a:t>доровье и фитнес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40%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423431" y="6534743"/>
              <a:ext cx="2187808" cy="136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Питание и диета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30%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88361" y="-47625"/>
              <a:ext cx="2786429" cy="136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Личностное развитие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20%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-872782" y="2977629"/>
              <a:ext cx="3199661" cy="9099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Биотехнологии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800">
                  <a:solidFill>
                    <a:srgbClr val="FFFFFF"/>
                  </a:solidFill>
                  <a:latin typeface="Vintii Bold"/>
                </a:rPr>
                <a:t>10%</a:t>
              </a:r>
              <a:endParaRPr lang="en-US" sz="2800">
                <a:solidFill>
                  <a:srgbClr val="FFFFFF"/>
                </a:solidFill>
                <a:latin typeface="Vintii Bold"/>
              </a:endParaRPr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 rot="0">
              <a:off x="2644379" y="434210"/>
              <a:ext cx="6057251" cy="6057251"/>
              <a:chOff x="0" y="0"/>
              <a:chExt cx="2540000" cy="254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270000" y="0"/>
                <a:ext cx="1377505" cy="2333476"/>
              </a:xfrm>
              <a:custGeom>
                <a:avLst/>
                <a:gdLst/>
                <a:ahLst/>
                <a:cxnLst/>
                <a:rect l="l" t="t" r="r" b="b"/>
                <a:pathLst>
                  <a:path w="1377505" h="2333476">
                    <a:moveTo>
                      <a:pt x="0" y="0"/>
                    </a:moveTo>
                    <a:lnTo>
                      <a:pt x="0" y="0"/>
                    </a:lnTo>
                    <a:cubicBezTo>
                      <a:pt x="561922" y="0"/>
                      <a:pt x="1057045" y="369271"/>
                      <a:pt x="1217275" y="907864"/>
                    </a:cubicBezTo>
                    <a:cubicBezTo>
                      <a:pt x="1377505" y="1446457"/>
                      <a:pt x="1164747" y="2026321"/>
                      <a:pt x="694203" y="2333476"/>
                    </a:cubicBezTo>
                    <a:lnTo>
                      <a:pt x="347102" y="1801738"/>
                    </a:lnTo>
                    <a:cubicBezTo>
                      <a:pt x="582373" y="1648160"/>
                      <a:pt x="688752" y="1358229"/>
                      <a:pt x="608637" y="1088932"/>
                    </a:cubicBezTo>
                    <a:cubicBezTo>
                      <a:pt x="528522" y="819635"/>
                      <a:pt x="280961" y="635000"/>
                      <a:pt x="0" y="635000"/>
                    </a:cubicBezTo>
                    <a:close/>
                  </a:path>
                </a:pathLst>
              </a:custGeom>
              <a:solidFill>
                <a:srgbClr val="C84FCA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44053" y="1435797"/>
                <a:ext cx="1972434" cy="1170838"/>
              </a:xfrm>
              <a:custGeom>
                <a:avLst/>
                <a:gdLst/>
                <a:ahLst/>
                <a:cxnLst/>
                <a:rect l="l" t="t" r="r" b="b"/>
                <a:pathLst>
                  <a:path w="1972434" h="1170838">
                    <a:moveTo>
                      <a:pt x="1972434" y="861655"/>
                    </a:moveTo>
                    <a:cubicBezTo>
                      <a:pt x="1634472" y="1107198"/>
                      <a:pt x="1197372" y="1170838"/>
                      <a:pt x="803425" y="1031857"/>
                    </a:cubicBezTo>
                    <a:cubicBezTo>
                      <a:pt x="409478" y="892876"/>
                      <a:pt x="109072" y="569050"/>
                      <a:pt x="0" y="165797"/>
                    </a:cubicBezTo>
                    <a:lnTo>
                      <a:pt x="612974" y="0"/>
                    </a:lnTo>
                    <a:cubicBezTo>
                      <a:pt x="667510" y="201627"/>
                      <a:pt x="817713" y="363540"/>
                      <a:pt x="1014686" y="433030"/>
                    </a:cubicBezTo>
                    <a:cubicBezTo>
                      <a:pt x="1211659" y="502521"/>
                      <a:pt x="1430210" y="470701"/>
                      <a:pt x="1599191" y="347929"/>
                    </a:cubicBezTo>
                    <a:close/>
                  </a:path>
                </a:pathLst>
              </a:custGeom>
              <a:solidFill>
                <a:srgbClr val="FA8C76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-27438" y="817672"/>
                <a:ext cx="704079" cy="844780"/>
              </a:xfrm>
              <a:custGeom>
                <a:avLst/>
                <a:gdLst/>
                <a:ahLst/>
                <a:cxnLst/>
                <a:rect l="l" t="t" r="r" b="b"/>
                <a:pathLst>
                  <a:path w="704079" h="844780">
                    <a:moveTo>
                      <a:pt x="89596" y="844780"/>
                    </a:moveTo>
                    <a:cubicBezTo>
                      <a:pt x="0" y="569031"/>
                      <a:pt x="7454" y="270926"/>
                      <a:pt x="110720" y="0"/>
                    </a:cubicBezTo>
                    <a:lnTo>
                      <a:pt x="704079" y="226164"/>
                    </a:lnTo>
                    <a:cubicBezTo>
                      <a:pt x="652446" y="361627"/>
                      <a:pt x="648719" y="510679"/>
                      <a:pt x="693517" y="648554"/>
                    </a:cubicBezTo>
                    <a:close/>
                  </a:path>
                </a:pathLst>
              </a:custGeom>
              <a:solidFill>
                <a:srgbClr val="E46DAD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62158" y="0"/>
                <a:ext cx="1207778" cy="1073774"/>
              </a:xfrm>
              <a:custGeom>
                <a:avLst/>
                <a:gdLst/>
                <a:ahLst/>
                <a:cxnLst/>
                <a:rect l="l" t="t" r="r" b="b"/>
                <a:pathLst>
                  <a:path w="1207778" h="1073774">
                    <a:moveTo>
                      <a:pt x="0" y="877548"/>
                    </a:moveTo>
                    <a:cubicBezTo>
                      <a:pt x="170006" y="354324"/>
                      <a:pt x="657564" y="55"/>
                      <a:pt x="1207715" y="0"/>
                    </a:cubicBezTo>
                    <a:lnTo>
                      <a:pt x="1207779" y="635000"/>
                    </a:lnTo>
                    <a:cubicBezTo>
                      <a:pt x="932703" y="635027"/>
                      <a:pt x="688924" y="812162"/>
                      <a:pt x="603921" y="1073774"/>
                    </a:cubicBezTo>
                    <a:close/>
                  </a:path>
                </a:pathLst>
              </a:custGeom>
              <a:solidFill>
                <a:srgbClr val="550C5C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2133820" y="2405670"/>
            <a:ext cx="4031436" cy="537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Vintii Light"/>
              </a:rPr>
              <a:t>ВОЗРАСТНЫЕ ГРУППЫ</a:t>
            </a:r>
            <a:endParaRPr lang="en-US" sz="2300">
              <a:solidFill>
                <a:srgbClr val="FFFFFF"/>
              </a:solidFill>
              <a:latin typeface="Vintii Light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344400" y="2405380"/>
            <a:ext cx="1782445" cy="589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Vintii Light"/>
              </a:rPr>
              <a:t>ИНТЕР</a:t>
            </a:r>
            <a:r>
              <a:rPr lang="ru-RU" altLang="en-US" sz="2300">
                <a:solidFill>
                  <a:srgbClr val="FFFFFF"/>
                </a:solidFill>
                <a:latin typeface="Vintii Light"/>
              </a:rPr>
              <a:t>Е</a:t>
            </a:r>
            <a:r>
              <a:rPr lang="en-US" sz="2300">
                <a:solidFill>
                  <a:srgbClr val="FFFFFF"/>
                </a:solidFill>
                <a:latin typeface="Vintii Light"/>
              </a:rPr>
              <a:t>СЫ</a:t>
            </a:r>
            <a:endParaRPr lang="en-US" sz="2300">
              <a:solidFill>
                <a:srgbClr val="FFFFFF"/>
              </a:solidFill>
              <a:latin typeface="Vintii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1283997">
            <a:off x="14889689" y="7076665"/>
            <a:ext cx="4253810" cy="571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0"/>
              </a:lnSpc>
            </a:pPr>
            <a:r>
              <a:rPr lang="en-US" sz="4300" spc="924">
                <a:solidFill>
                  <a:srgbClr val="F0B449"/>
                </a:solidFill>
                <a:latin typeface="Macabro Danger"/>
              </a:rPr>
              <a:t>GENODIET</a:t>
            </a:r>
            <a:endParaRPr lang="en-US" sz="4300" spc="924">
              <a:solidFill>
                <a:srgbClr val="F0B449"/>
              </a:solidFill>
              <a:latin typeface="Macabro Danger"/>
            </a:endParaRPr>
          </a:p>
        </p:txBody>
      </p:sp>
      <p:sp>
        <p:nvSpPr>
          <p:cNvPr id="3" name="Freeform 3"/>
          <p:cNvSpPr/>
          <p:nvPr/>
        </p:nvSpPr>
        <p:spPr>
          <a:xfrm rot="-1234079">
            <a:off x="13960275" y="2189887"/>
            <a:ext cx="4291122" cy="8192966"/>
          </a:xfrm>
          <a:custGeom>
            <a:avLst/>
            <a:gdLst/>
            <a:ahLst/>
            <a:cxnLst/>
            <a:rect l="l" t="t" r="r" b="b"/>
            <a:pathLst>
              <a:path w="4291122" h="8192966">
                <a:moveTo>
                  <a:pt x="0" y="0"/>
                </a:moveTo>
                <a:lnTo>
                  <a:pt x="4291122" y="0"/>
                </a:lnTo>
                <a:lnTo>
                  <a:pt x="4291122" y="8192966"/>
                </a:lnTo>
                <a:lnTo>
                  <a:pt x="0" y="819296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45464" r="-45464"/>
            </a:stretch>
          </a:blipFill>
        </p:spPr>
      </p:sp>
      <p:sp>
        <p:nvSpPr>
          <p:cNvPr id="4" name="Freeform 4"/>
          <p:cNvSpPr/>
          <p:nvPr/>
        </p:nvSpPr>
        <p:spPr>
          <a:xfrm rot="-1279443">
            <a:off x="9681934" y="1768780"/>
            <a:ext cx="14642011" cy="14979039"/>
          </a:xfrm>
          <a:custGeom>
            <a:avLst/>
            <a:gdLst/>
            <a:ahLst/>
            <a:cxnLst/>
            <a:rect l="l" t="t" r="r" b="b"/>
            <a:pathLst>
              <a:path w="14642011" h="14979039">
                <a:moveTo>
                  <a:pt x="0" y="0"/>
                </a:moveTo>
                <a:lnTo>
                  <a:pt x="14642011" y="0"/>
                </a:lnTo>
                <a:lnTo>
                  <a:pt x="14642011" y="14979040"/>
                </a:lnTo>
                <a:lnTo>
                  <a:pt x="0" y="1497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28" r="-212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458298" y="1528704"/>
            <a:ext cx="18655229" cy="8589762"/>
          </a:xfrm>
          <a:custGeom>
            <a:avLst/>
            <a:gdLst/>
            <a:ahLst/>
            <a:cxnLst/>
            <a:rect l="l" t="t" r="r" b="b"/>
            <a:pathLst>
              <a:path w="18655229" h="8589762">
                <a:moveTo>
                  <a:pt x="0" y="0"/>
                </a:moveTo>
                <a:lnTo>
                  <a:pt x="18655229" y="0"/>
                </a:lnTo>
                <a:lnTo>
                  <a:pt x="18655229" y="8589762"/>
                </a:lnTo>
                <a:lnTo>
                  <a:pt x="0" y="8589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657" r="-5591"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3462247" y="1243691"/>
            <a:ext cx="13797053" cy="3899809"/>
            <a:chOff x="0" y="0"/>
            <a:chExt cx="18396070" cy="5199745"/>
          </a:xfrm>
        </p:grpSpPr>
        <p:sp>
          <p:nvSpPr>
            <p:cNvPr id="7" name="TextBox 7"/>
            <p:cNvSpPr txBox="1"/>
            <p:nvPr/>
          </p:nvSpPr>
          <p:spPr>
            <a:xfrm>
              <a:off x="0" y="4476348"/>
              <a:ext cx="18396070" cy="7234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230"/>
                </a:lnSpc>
                <a:spcBef>
                  <a:spcPct val="0"/>
                </a:spcBef>
              </a:p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00050"/>
              <a:ext cx="18396070" cy="1340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9755"/>
                </a:lnSpc>
              </a:pPr>
              <a:r>
                <a:rPr lang="en-US" sz="4645">
                  <a:solidFill>
                    <a:srgbClr val="FFFFFF"/>
                  </a:solidFill>
                  <a:latin typeface="Vintii Light"/>
                </a:rPr>
                <a:t>НАШ ПРОДУКТ</a:t>
              </a:r>
              <a:endParaRPr lang="en-US" sz="4645">
                <a:solidFill>
                  <a:srgbClr val="FFFFFF"/>
                </a:solidFill>
                <a:latin typeface="Vintii Light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0" y="4651693"/>
            <a:ext cx="11090547" cy="212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en-US" sz="2900">
                <a:solidFill>
                  <a:srgbClr val="FFFFFF"/>
                </a:solidFill>
                <a:latin typeface="Vintii" panose="02000500000000000000"/>
              </a:rPr>
              <a:t>ПРОДУКТОМ СТАРТАПА "GENODIET" ЯВЛЯЕТСЯ МОБИЛЬНОЕ ПРИЛОЖЕНИЕ, ПРЕДЛАГАЮЩЕЕ ПЕРСОНАЛИЗИРОВАННЫЕ ПЛАНЫ ПИТАНИЯ НА ОСНОВЕ ГЕНЕТИЧЕСКОГО АНАЛИЗА. </a:t>
            </a:r>
            <a:endParaRPr lang="en-US" sz="2900">
              <a:solidFill>
                <a:srgbClr val="FFFFFF"/>
              </a:solidFill>
              <a:latin typeface="Vintii" panose="0200050000000000000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4F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76980" y="-505553"/>
            <a:ext cx="5949879" cy="8404623"/>
          </a:xfrm>
          <a:custGeom>
            <a:avLst/>
            <a:gdLst/>
            <a:ahLst/>
            <a:cxnLst/>
            <a:rect l="l" t="t" r="r" b="b"/>
            <a:pathLst>
              <a:path w="5949879" h="8404623">
                <a:moveTo>
                  <a:pt x="0" y="0"/>
                </a:moveTo>
                <a:lnTo>
                  <a:pt x="5949879" y="0"/>
                </a:lnTo>
                <a:lnTo>
                  <a:pt x="5949879" y="8404623"/>
                </a:lnTo>
                <a:lnTo>
                  <a:pt x="0" y="840462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r="-396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18460" y="3385395"/>
            <a:ext cx="2596423" cy="2876923"/>
          </a:xfrm>
          <a:custGeom>
            <a:avLst/>
            <a:gdLst/>
            <a:ahLst/>
            <a:cxnLst/>
            <a:rect l="l" t="t" r="r" b="b"/>
            <a:pathLst>
              <a:path w="2596423" h="2876923">
                <a:moveTo>
                  <a:pt x="0" y="0"/>
                </a:moveTo>
                <a:lnTo>
                  <a:pt x="2596423" y="0"/>
                </a:lnTo>
                <a:lnTo>
                  <a:pt x="2596423" y="2876922"/>
                </a:lnTo>
                <a:lnTo>
                  <a:pt x="0" y="2876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91710" y="3385395"/>
            <a:ext cx="2984876" cy="2984876"/>
          </a:xfrm>
          <a:custGeom>
            <a:avLst/>
            <a:gdLst/>
            <a:ahLst/>
            <a:cxnLst/>
            <a:rect l="l" t="t" r="r" b="b"/>
            <a:pathLst>
              <a:path w="2984876" h="2984876">
                <a:moveTo>
                  <a:pt x="0" y="0"/>
                </a:moveTo>
                <a:lnTo>
                  <a:pt x="2984876" y="0"/>
                </a:lnTo>
                <a:lnTo>
                  <a:pt x="2984876" y="2984876"/>
                </a:lnTo>
                <a:lnTo>
                  <a:pt x="0" y="2984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53136" y="3156890"/>
            <a:ext cx="3003044" cy="3441885"/>
          </a:xfrm>
          <a:custGeom>
            <a:avLst/>
            <a:gdLst/>
            <a:ahLst/>
            <a:cxnLst/>
            <a:rect l="l" t="t" r="r" b="b"/>
            <a:pathLst>
              <a:path w="3003044" h="3441885">
                <a:moveTo>
                  <a:pt x="0" y="0"/>
                </a:moveTo>
                <a:lnTo>
                  <a:pt x="3003045" y="0"/>
                </a:lnTo>
                <a:lnTo>
                  <a:pt x="3003045" y="3441885"/>
                </a:lnTo>
                <a:lnTo>
                  <a:pt x="0" y="3441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55433" y="1345547"/>
            <a:ext cx="16230600" cy="101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Vintii" panose="02000500000000000000"/>
              </a:rPr>
              <a:t>ДОПОЛНИТЕЛЬНЫЕ УСЛУГИ</a:t>
            </a:r>
            <a:endParaRPr lang="en-US" sz="4500">
              <a:solidFill>
                <a:srgbClr val="FFFFFF"/>
              </a:solidFill>
              <a:latin typeface="Vintii" panose="020005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8491" y="7111539"/>
            <a:ext cx="5356360" cy="49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Vintii" panose="02000500000000000000"/>
              </a:rPr>
              <a:t>НАБОР ДЛЯ ДОМАШНЕГО ГЕНЕТИЧЕСКОГО ТЕСТА</a:t>
            </a:r>
            <a:endParaRPr lang="en-US" sz="2100">
              <a:solidFill>
                <a:srgbClr val="FFFFFF"/>
              </a:solidFill>
              <a:latin typeface="Vintii" panose="020005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46117" y="7111539"/>
            <a:ext cx="5476063" cy="102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Vintii" panose="02000500000000000000"/>
              </a:rPr>
              <a:t>ПАРТНЕРСКИЕ ПРОГРАММЫ ДЛЯ МЕДИЦИНСКИХ УЧРЕЖДЕНИЙ </a:t>
            </a:r>
            <a:endParaRPr lang="en-US" sz="2100">
              <a:solidFill>
                <a:srgbClr val="FFFFFF"/>
              </a:solidFill>
              <a:latin typeface="Vintii" panose="020005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073445" y="7111539"/>
            <a:ext cx="5476063" cy="102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Vintii" panose="02000500000000000000"/>
              </a:rPr>
              <a:t>ПАРТНЕРСКИЕ ПРОГРАММЫ ДЛЯ </a:t>
            </a:r>
            <a:r>
              <a:rPr lang="en-US" sz="2100">
                <a:solidFill>
                  <a:srgbClr val="FFFFFF"/>
                </a:solidFill>
                <a:latin typeface="Vintii" panose="02000500000000000000"/>
              </a:rPr>
              <a:t>ФИТНЕС-ЦЕНТРОВ,</a:t>
            </a:r>
            <a:endParaRPr lang="en-US" sz="2100">
              <a:solidFill>
                <a:srgbClr val="FFFFFF"/>
              </a:solidFill>
              <a:latin typeface="Vintii" panose="0200050000000000000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1"/>
            <a:stretch>
              <a:fillRect t="-111" b="-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8789" y="-329736"/>
            <a:ext cx="9366483" cy="263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0">
              <a:lnSpc>
                <a:spcPts val="11000"/>
              </a:lnSpc>
              <a:spcBef>
                <a:spcPct val="0"/>
              </a:spcBef>
            </a:pPr>
            <a:r>
              <a:rPr lang="en-US" sz="5500">
                <a:solidFill>
                  <a:srgbClr val="FFFFFF"/>
                </a:solidFill>
                <a:latin typeface="Vintii" panose="02000500000000000000"/>
              </a:rPr>
              <a:t>КОНКУРЕНТЫ И  ПРЕИМУЩЕСТВА </a:t>
            </a:r>
            <a:endParaRPr lang="en-US" sz="5500">
              <a:solidFill>
                <a:srgbClr val="FFFFFF"/>
              </a:solidFill>
              <a:latin typeface="Vintii" panose="02000500000000000000"/>
            </a:endParaRPr>
          </a:p>
        </p:txBody>
      </p:sp>
      <p:grpSp>
        <p:nvGrpSpPr>
          <p:cNvPr id="4" name="Group 4"/>
          <p:cNvGrpSpPr/>
          <p:nvPr/>
        </p:nvGrpSpPr>
        <p:grpSpPr>
          <a:xfrm rot="0">
            <a:off x="-464248" y="244620"/>
            <a:ext cx="10207161" cy="10207161"/>
            <a:chOff x="0" y="0"/>
            <a:chExt cx="13609548" cy="13609548"/>
          </a:xfrm>
        </p:grpSpPr>
      </p:grpSp>
      <p:sp>
        <p:nvSpPr>
          <p:cNvPr id="5" name="Freeform 5"/>
          <p:cNvSpPr/>
          <p:nvPr/>
        </p:nvSpPr>
        <p:spPr>
          <a:xfrm>
            <a:off x="10210035" y="4431052"/>
            <a:ext cx="6196770" cy="5855948"/>
          </a:xfrm>
          <a:custGeom>
            <a:avLst/>
            <a:gdLst/>
            <a:ahLst/>
            <a:cxnLst/>
            <a:rect l="l" t="t" r="r" b="b"/>
            <a:pathLst>
              <a:path w="6196770" h="5855948">
                <a:moveTo>
                  <a:pt x="0" y="0"/>
                </a:moveTo>
                <a:lnTo>
                  <a:pt x="6196770" y="0"/>
                </a:lnTo>
                <a:lnTo>
                  <a:pt x="6196770" y="5855948"/>
                </a:lnTo>
                <a:lnTo>
                  <a:pt x="0" y="5855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653787" y="3308970"/>
            <a:ext cx="5031484" cy="96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Vintii" panose="02000500000000000000"/>
              </a:rPr>
              <a:t>НАШИ ПЛАНЫ ПИТАНИЯ ОСНОВАНЫ НА НАУКЕ И ПОДБИРАЮТСЯ ИНДИВИДУАЛЬНО</a:t>
            </a:r>
            <a:endParaRPr lang="en-US" sz="2000">
              <a:solidFill>
                <a:srgbClr val="FFFFFF"/>
              </a:solidFill>
              <a:latin typeface="Vintii" panose="020005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864057" y="5021495"/>
            <a:ext cx="5080156" cy="147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Vintii" panose="02000500000000000000"/>
              </a:rPr>
              <a:t>НАША ЦЕЛЬ -- НЕ ТОЛЬКО ПОМОЧЬ СБРОСИТЬ ВЕС, НО И УЛУЧШИТЬ СОСТОЯНИЕ ЗДОРОВЬЯ КЛИЕНТОВ </a:t>
            </a:r>
            <a:endParaRPr lang="en-US" sz="2000">
              <a:solidFill>
                <a:srgbClr val="FFFFFF"/>
              </a:solidFill>
              <a:latin typeface="Vintii" panose="020005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808801" y="6732818"/>
            <a:ext cx="5135411" cy="96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Vintii" panose="02000500000000000000"/>
              </a:rPr>
              <a:t>ПОЛНАЯ КОНФИДЕНЦИАЛЬНОСТЬ, ТОЛЬКО ВЫ СМОЖЕТЕ ОТСЛЕЖИВАТЬ СВОЙ ПРОГРЕСС</a:t>
            </a:r>
            <a:endParaRPr lang="en-US" sz="2000">
              <a:solidFill>
                <a:srgbClr val="FFFFFF"/>
              </a:solidFill>
              <a:latin typeface="Vintii" panose="020005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653787" y="8265184"/>
            <a:ext cx="6029234" cy="96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Vintii" panose="02000500000000000000"/>
              </a:rPr>
              <a:t>ЛИЧНЫЕ КОНСУЛЬТАЦИИ, МОТИВАЦИОННЫЙ ЧАТ,  ДОСТУПНОСТЬ, УДОБСТВО  - ЭТО GENODIET!</a:t>
            </a:r>
            <a:endParaRPr lang="en-US" sz="2000">
              <a:solidFill>
                <a:srgbClr val="FFFFFF"/>
              </a:solidFill>
              <a:latin typeface="Vintii" panose="02000500000000000000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98425"/>
            <a:ext cx="9144635" cy="101542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3354</Words>
  <Application>WPS Presentation</Application>
  <PresentationFormat>On-screen Show (4:3)</PresentationFormat>
  <Paragraphs>218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SimSun</vt:lpstr>
      <vt:lpstr>Wingdings</vt:lpstr>
      <vt:lpstr>Vintii Light</vt:lpstr>
      <vt:lpstr>Euphorigenic</vt:lpstr>
      <vt:lpstr>Vintii</vt:lpstr>
      <vt:lpstr>Arial</vt:lpstr>
      <vt:lpstr>Vintii Bold</vt:lpstr>
      <vt:lpstr>Macabro Danger</vt:lpstr>
      <vt:lpstr>Angelica Light</vt:lpstr>
      <vt:lpstr>Bahnschrift Condensed</vt:lpstr>
      <vt:lpstr>Montserrat Semi-Bold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Черная Фиолетовая Красная Градиентная Базовая Простая Презентация</dc:title>
  <dc:creator/>
  <cp:lastModifiedBy>User</cp:lastModifiedBy>
  <cp:revision>16</cp:revision>
  <dcterms:created xsi:type="dcterms:W3CDTF">2006-08-16T00:00:00Z</dcterms:created>
  <dcterms:modified xsi:type="dcterms:W3CDTF">2023-10-20T19:00:22Z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C5CC7C8DD8D84DF088B03D0D7BCBA74D_13</vt:lpwstr>
  </property>
  <property fmtid="{D5CDD505-2E9C-101B-9397-08002B2CF9AE}" pid="3" name="KSOProductBuildVer">
    <vt:lpwstr>1049-12.2.0.13266</vt:lpwstr>
  </property>
</Properties>
</file>