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7" r:id="rId2"/>
    <p:sldId id="258" r:id="rId3"/>
    <p:sldId id="259" r:id="rId4"/>
    <p:sldId id="260" r:id="rId5"/>
    <p:sldId id="263" r:id="rId6"/>
    <p:sldId id="261" r:id="rId7"/>
    <p:sldId id="262" r:id="rId8"/>
  </p:sldIdLst>
  <p:sldSz cx="9144000" cy="5143500" type="screen16x9"/>
  <p:notesSz cx="6858000" cy="9144000"/>
  <p:embeddedFontLst>
    <p:embeddedFont>
      <p:font typeface="Nunito" panose="020B0604020202020204" charset="-52"/>
      <p:regular r:id="rId10"/>
      <p:bold r:id="rId11"/>
      <p:italic r:id="rId12"/>
      <p:boldItalic r:id="rId13"/>
    </p:embeddedFont>
    <p:embeddedFont>
      <p:font typeface="Bahnschrift Light Condensed" panose="020B0604020202020204" charset="0"/>
      <p:regular r:id="rId14"/>
    </p:embeddedFont>
    <p:embeddedFont>
      <p:font typeface="Baskerville Old Face" panose="02020602080505020303" pitchFamily="18"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9872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I8yR2ZVy5DTYRL2LU6x8u6SMIoL468aMmEEJc3rRjfA/edit?usp=drive_li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otion.so/intensive2035/e16bcedd0635425083043cee40507eff?pv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otion.so/intensive2035/08ff407807a14bdd940722bd2c2f5fe5?pvs=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В презентации вы можете использовать любой дизайн, который вам нравится. Данный шаблон предназначен для копирования!</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На титульном слайде укажите: </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 название вашего проекта</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 ваш вуз (принятую аббревиатуру)</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 тип разработки (он должен быть указан по умолчанию)</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Этот шаблон создан для команд с инициативной разработкой. Это значит, что шаблон подходит для команд, которые придумали свою проектную идею самостоятельно. Если ваша команда работает над заказной задачей, воспользуйтесь другим шаблоном </a:t>
            </a:r>
            <a:r>
              <a:rPr lang="ru"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Шаблон К1 Заказная</a:t>
            </a:r>
            <a:endParaRPr>
              <a:solidFill>
                <a:schemeClr val="dk1"/>
              </a:solidFill>
              <a:latin typeface="Nunito"/>
              <a:ea typeface="Nunito"/>
              <a:cs typeface="Nunito"/>
              <a:sym typeface="Nuni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3187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b67986b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b67986b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r>
              <a:rPr lang="ru">
                <a:solidFill>
                  <a:schemeClr val="dk1"/>
                </a:solidFill>
                <a:highlight>
                  <a:srgbClr val="FFFF00"/>
                </a:highlight>
                <a:latin typeface="Nunito"/>
                <a:ea typeface="Nunito"/>
                <a:cs typeface="Nunito"/>
                <a:sym typeface="Nunito"/>
              </a:rPr>
              <a:t>Перед заполнением слайда обратите внимание на статьи о заполнении паспорта проектной идеи и об ошибках при его заполнении</a:t>
            </a:r>
            <a:endParaRPr>
              <a:solidFill>
                <a:schemeClr val="dk1"/>
              </a:solidFill>
              <a:highlight>
                <a:srgbClr val="FFFF00"/>
              </a:highlight>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Как заполнять паспорт проекта </a:t>
            </a:r>
            <a:r>
              <a:rPr lang="ru" u="sng">
                <a:solidFill>
                  <a:srgbClr val="1155CC"/>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https://www.notion.so/intensive2035/e16bcedd0635425083043cee40507eff?pvs=4</a:t>
            </a:r>
            <a:r>
              <a:rPr lang="ru">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Ошибки при заполнении паспорта проекта </a:t>
            </a:r>
            <a:r>
              <a:rPr lang="ru" u="sng">
                <a:solidFill>
                  <a:srgbClr val="1155CC"/>
                </a:solid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https://www.notion.so/intensive2035/08ff407807a14bdd940722bd2c2f5fe5?pvs=4</a:t>
            </a:r>
            <a:r>
              <a:rPr lang="ru">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Проблема, которую вы решаете, не существует в вакууме.</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Проблема возникает не на пустом месте.</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Хороший индикатор: пользователь вынужден тратить дополнительное время, деньги, нервы, здоровье, чтобы решить свою первоначальную задачу.</a:t>
            </a:r>
            <a:endParaRPr>
              <a:solidFill>
                <a:schemeClr val="dk1"/>
              </a:solidFill>
              <a:latin typeface="Nunito"/>
              <a:ea typeface="Nunito"/>
              <a:cs typeface="Nunito"/>
              <a:sym typeface="Nunito"/>
            </a:endParaRPr>
          </a:p>
          <a:p>
            <a:pPr marL="457200" lvl="0" indent="0" algn="l" rtl="0">
              <a:lnSpc>
                <a:spcPct val="115000"/>
              </a:lnSpc>
              <a:spcBef>
                <a:spcPts val="1200"/>
              </a:spcBef>
              <a:spcAft>
                <a:spcPts val="1200"/>
              </a:spcAft>
              <a:buClr>
                <a:schemeClr val="dk1"/>
              </a:buClr>
              <a:buSzPts val="1100"/>
              <a:buFont typeface="Arial"/>
              <a:buNone/>
            </a:pPr>
            <a:r>
              <a:rPr lang="ru">
                <a:solidFill>
                  <a:schemeClr val="dk1"/>
                </a:solidFill>
                <a:latin typeface="Nunito"/>
                <a:ea typeface="Nunito"/>
                <a:cs typeface="Nunito"/>
                <a:sym typeface="Nunito"/>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a:p>
        </p:txBody>
      </p:sp>
    </p:spTree>
    <p:extLst>
      <p:ext uri="{BB962C8B-B14F-4D97-AF65-F5344CB8AC3E}">
        <p14:creationId xmlns:p14="http://schemas.microsoft.com/office/powerpoint/2010/main" val="213137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b67986b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b67986b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Аналоги продукта бываю полными (прямые конкуренты) и частичными (косвенные конкуренты).</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b="1">
                <a:solidFill>
                  <a:schemeClr val="dk1"/>
                </a:solidFill>
                <a:latin typeface="Nunito"/>
                <a:ea typeface="Nunito"/>
                <a:cs typeface="Nunito"/>
                <a:sym typeface="Nunito"/>
              </a:rPr>
              <a:t>Полные аналоги</a:t>
            </a:r>
            <a:r>
              <a:rPr lang="ru">
                <a:solidFill>
                  <a:schemeClr val="dk1"/>
                </a:solidFill>
                <a:latin typeface="Nunito"/>
                <a:ea typeface="Nunito"/>
                <a:cs typeface="Nunito"/>
                <a:sym typeface="Nunito"/>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Kia будут машины Skoda и Volkswagen.</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b="1">
                <a:solidFill>
                  <a:schemeClr val="dk1"/>
                </a:solidFill>
                <a:latin typeface="Nunito"/>
                <a:ea typeface="Nunito"/>
                <a:cs typeface="Nunito"/>
                <a:sym typeface="Nunito"/>
              </a:rPr>
              <a:t>Частичными аналогами</a:t>
            </a:r>
            <a:r>
              <a:rPr lang="ru">
                <a:solidFill>
                  <a:schemeClr val="dk1"/>
                </a:solidFill>
                <a:latin typeface="Nunito"/>
                <a:ea typeface="Nunito"/>
                <a:cs typeface="Nunito"/>
                <a:sym typeface="Nunito"/>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a:solidFill>
                <a:schemeClr val="dk1"/>
              </a:solidFill>
              <a:latin typeface="Nunito"/>
              <a:ea typeface="Nunito"/>
              <a:cs typeface="Nunito"/>
              <a:sym typeface="Nunito"/>
            </a:endParaRPr>
          </a:p>
          <a:p>
            <a:pPr marL="457200" lvl="0" indent="0" algn="l" rtl="0">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 b="1">
                <a:solidFill>
                  <a:schemeClr val="dk1"/>
                </a:solidFill>
                <a:latin typeface="Nunito"/>
                <a:ea typeface="Nunito"/>
                <a:cs typeface="Nunito"/>
                <a:sym typeface="Nunito"/>
              </a:rPr>
              <a:t>чем ваш проект отличается от аналогов, в чем превосходит их и как это помогает решать заявленную проблему.</a:t>
            </a:r>
            <a:endParaRPr>
              <a:solidFill>
                <a:schemeClr val="dk1"/>
              </a:solidFill>
              <a:latin typeface="Nunito"/>
              <a:ea typeface="Nunito"/>
              <a:cs typeface="Nunito"/>
              <a:sym typeface="Nuni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3060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b67986b4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b67986b4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Мы используем такой шаблон формулировки решения, но не настаиваем на нем: </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i="1">
                <a:solidFill>
                  <a:schemeClr val="dk1"/>
                </a:solidFill>
                <a:latin typeface="Nunito"/>
                <a:ea typeface="Nunito"/>
                <a:cs typeface="Nunito"/>
                <a:sym typeface="Nunito"/>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i="1">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Так или иначе, из описания вашего решения должно быть понятно следующее:</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чья проблема решается</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это за проблема</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представляет собой ваше решение</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чем оно лучше аналогичных</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Например</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Для </a:t>
            </a:r>
            <a:r>
              <a:rPr lang="ru" b="1">
                <a:solidFill>
                  <a:schemeClr val="dk1"/>
                </a:solidFill>
                <a:latin typeface="Nunito"/>
                <a:ea typeface="Nunito"/>
                <a:cs typeface="Nunito"/>
                <a:sym typeface="Nunito"/>
              </a:rPr>
              <a:t>&lt;мам с колясками&gt;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которым нужно </a:t>
            </a:r>
            <a:r>
              <a:rPr lang="ru" b="1">
                <a:solidFill>
                  <a:schemeClr val="dk1"/>
                </a:solidFill>
                <a:latin typeface="Nunito"/>
                <a:ea typeface="Nunito"/>
                <a:cs typeface="Nunito"/>
                <a:sym typeface="Nunito"/>
              </a:rPr>
              <a:t>&lt;два раза в день гулять с ребенком&gt;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наше </a:t>
            </a:r>
            <a:r>
              <a:rPr lang="ru" b="1">
                <a:solidFill>
                  <a:schemeClr val="dk1"/>
                </a:solidFill>
                <a:latin typeface="Nunito"/>
                <a:ea typeface="Nunito"/>
                <a:cs typeface="Nunito"/>
                <a:sym typeface="Nunito"/>
              </a:rPr>
              <a:t>&lt;мобильное приложение&gt;</a:t>
            </a:r>
            <a:endParaRPr b="1">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будет </a:t>
            </a:r>
            <a:r>
              <a:rPr lang="ru" b="1">
                <a:solidFill>
                  <a:schemeClr val="dk1"/>
                </a:solidFill>
                <a:latin typeface="Nunito"/>
                <a:ea typeface="Nunito"/>
                <a:cs typeface="Nunito"/>
                <a:sym typeface="Nunito"/>
              </a:rPr>
              <a:t>&lt;строить удобные и интересные пешеходные маршруты прогулок&gt;.</a:t>
            </a:r>
            <a:endParaRPr b="1">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В отличие от </a:t>
            </a:r>
            <a:r>
              <a:rPr lang="ru" b="1">
                <a:solidFill>
                  <a:schemeClr val="dk1"/>
                </a:solidFill>
                <a:latin typeface="Nunito"/>
                <a:ea typeface="Nunito"/>
                <a:cs typeface="Nunito"/>
                <a:sym typeface="Nunito"/>
              </a:rPr>
              <a:t>&lt;Яндекс.Карт, Google Maps и 2Gis&gt;</a:t>
            </a:r>
            <a:r>
              <a:rPr lang="ru">
                <a:solidFill>
                  <a:schemeClr val="dk1"/>
                </a:solidFill>
                <a:latin typeface="Nunito"/>
                <a:ea typeface="Nunito"/>
                <a:cs typeface="Nunito"/>
                <a:sym typeface="Nunito"/>
              </a:rPr>
              <a:t>, наше приложение будет лучше тем,</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что </a:t>
            </a:r>
            <a:r>
              <a:rPr lang="ru" b="1">
                <a:solidFill>
                  <a:schemeClr val="dk1"/>
                </a:solidFill>
                <a:latin typeface="Nunito"/>
                <a:ea typeface="Nunito"/>
                <a:cs typeface="Nunito"/>
                <a:sym typeface="Nunito"/>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b="1">
              <a:solidFill>
                <a:schemeClr val="dk1"/>
              </a:solidFill>
              <a:latin typeface="Nunito"/>
              <a:ea typeface="Nunito"/>
              <a:cs typeface="Nunito"/>
              <a:sym typeface="Nunito"/>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191538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b67986b4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b67986b4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Мы используем такой шаблон формулировки решения, но не настаиваем на нем: </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i="1">
                <a:solidFill>
                  <a:schemeClr val="dk1"/>
                </a:solidFill>
                <a:latin typeface="Nunito"/>
                <a:ea typeface="Nunito"/>
                <a:cs typeface="Nunito"/>
                <a:sym typeface="Nunito"/>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i="1">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Так или иначе, из описания вашего решения должно быть понятно следующее:</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чья проблема решается</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это за проблема</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представляет собой ваше решение</a:t>
            </a:r>
            <a:endParaRPr>
              <a:solidFill>
                <a:schemeClr val="dk1"/>
              </a:solidFill>
              <a:latin typeface="Nunito"/>
              <a:ea typeface="Nunito"/>
              <a:cs typeface="Nunito"/>
              <a:sym typeface="Nunito"/>
            </a:endParaRPr>
          </a:p>
          <a:p>
            <a:pPr marL="914400" lvl="0" indent="-298450" algn="l" rtl="0">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чем оно лучше аналогичных</a:t>
            </a: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Например</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Для </a:t>
            </a:r>
            <a:r>
              <a:rPr lang="ru" b="1">
                <a:solidFill>
                  <a:schemeClr val="dk1"/>
                </a:solidFill>
                <a:latin typeface="Nunito"/>
                <a:ea typeface="Nunito"/>
                <a:cs typeface="Nunito"/>
                <a:sym typeface="Nunito"/>
              </a:rPr>
              <a:t>&lt;мам с колясками&gt;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которым нужно </a:t>
            </a:r>
            <a:r>
              <a:rPr lang="ru" b="1">
                <a:solidFill>
                  <a:schemeClr val="dk1"/>
                </a:solidFill>
                <a:latin typeface="Nunito"/>
                <a:ea typeface="Nunito"/>
                <a:cs typeface="Nunito"/>
                <a:sym typeface="Nunito"/>
              </a:rPr>
              <a:t>&lt;два раза в день гулять с ребенком&gt;</a:t>
            </a:r>
            <a:r>
              <a:rPr lang="ru">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наше </a:t>
            </a:r>
            <a:r>
              <a:rPr lang="ru" b="1">
                <a:solidFill>
                  <a:schemeClr val="dk1"/>
                </a:solidFill>
                <a:latin typeface="Nunito"/>
                <a:ea typeface="Nunito"/>
                <a:cs typeface="Nunito"/>
                <a:sym typeface="Nunito"/>
              </a:rPr>
              <a:t>&lt;мобильное приложение&gt;</a:t>
            </a:r>
            <a:endParaRPr b="1">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будет </a:t>
            </a:r>
            <a:r>
              <a:rPr lang="ru" b="1">
                <a:solidFill>
                  <a:schemeClr val="dk1"/>
                </a:solidFill>
                <a:latin typeface="Nunito"/>
                <a:ea typeface="Nunito"/>
                <a:cs typeface="Nunito"/>
                <a:sym typeface="Nunito"/>
              </a:rPr>
              <a:t>&lt;строить удобные и интересные пешеходные маршруты прогулок&gt;.</a:t>
            </a:r>
            <a:endParaRPr b="1">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В отличие от </a:t>
            </a:r>
            <a:r>
              <a:rPr lang="ru" b="1">
                <a:solidFill>
                  <a:schemeClr val="dk1"/>
                </a:solidFill>
                <a:latin typeface="Nunito"/>
                <a:ea typeface="Nunito"/>
                <a:cs typeface="Nunito"/>
                <a:sym typeface="Nunito"/>
              </a:rPr>
              <a:t>&lt;Яндекс.Карт, Google Maps и 2Gis&gt;</a:t>
            </a:r>
            <a:r>
              <a:rPr lang="ru">
                <a:solidFill>
                  <a:schemeClr val="dk1"/>
                </a:solidFill>
                <a:latin typeface="Nunito"/>
                <a:ea typeface="Nunito"/>
                <a:cs typeface="Nunito"/>
                <a:sym typeface="Nunito"/>
              </a:rPr>
              <a:t>, наше приложение будет лучше тем,</a:t>
            </a:r>
            <a:endParaRPr>
              <a:solidFill>
                <a:schemeClr val="dk1"/>
              </a:solidFill>
              <a:latin typeface="Nunito"/>
              <a:ea typeface="Nunito"/>
              <a:cs typeface="Nunito"/>
              <a:sym typeface="Nunito"/>
            </a:endParaRPr>
          </a:p>
          <a:p>
            <a:pPr marL="457200" lvl="0" indent="0" algn="l" rtl="0">
              <a:lnSpc>
                <a:spcPct val="115000"/>
              </a:lnSpc>
              <a:spcBef>
                <a:spcPts val="1200"/>
              </a:spcBef>
              <a:spcAft>
                <a:spcPts val="0"/>
              </a:spcAft>
              <a:buClr>
                <a:schemeClr val="dk1"/>
              </a:buClr>
              <a:buSzPts val="1100"/>
              <a:buFont typeface="Arial"/>
              <a:buNone/>
            </a:pPr>
            <a:r>
              <a:rPr lang="ru">
                <a:solidFill>
                  <a:schemeClr val="dk1"/>
                </a:solidFill>
                <a:latin typeface="Nunito"/>
                <a:ea typeface="Nunito"/>
                <a:cs typeface="Nunito"/>
                <a:sym typeface="Nunito"/>
              </a:rPr>
              <a:t>что </a:t>
            </a:r>
            <a:r>
              <a:rPr lang="ru" b="1">
                <a:solidFill>
                  <a:schemeClr val="dk1"/>
                </a:solidFill>
                <a:latin typeface="Nunito"/>
                <a:ea typeface="Nunito"/>
                <a:cs typeface="Nunito"/>
                <a:sym typeface="Nunito"/>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b="1">
              <a:solidFill>
                <a:schemeClr val="dk1"/>
              </a:solidFill>
              <a:latin typeface="Nunito"/>
              <a:ea typeface="Nunito"/>
              <a:cs typeface="Nunito"/>
              <a:sym typeface="Nunito"/>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301875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67986b4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67986b4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lvl="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lvl="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Clr>
                <a:schemeClr val="dk1"/>
              </a:buClr>
              <a:buSzPts val="1100"/>
              <a:buFont typeface="Arial"/>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4986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b67986b4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b67986b4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ru" dirty="0">
                <a:solidFill>
                  <a:schemeClr val="dk1"/>
                </a:solidFill>
                <a:latin typeface="Nunito"/>
                <a:ea typeface="Nunito"/>
                <a:cs typeface="Nunito"/>
                <a:sym typeface="Nunito"/>
              </a:rPr>
              <a:t>Слайд с командой — это ваш способ представиться и показать, что вы способны справиться с поставленной задачей.</a:t>
            </a:r>
            <a:endParaRPr dirty="0">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dirty="0">
                <a:solidFill>
                  <a:schemeClr val="dk1"/>
                </a:solidFill>
                <a:latin typeface="Nunito"/>
                <a:ea typeface="Nunito"/>
                <a:cs typeface="Nunito"/>
                <a:sym typeface="Nunito"/>
              </a:rPr>
              <a:t>Обычно здесь размещают фотографии, указывают, как кого зовут, должность в проекте</a:t>
            </a:r>
            <a:endParaRPr dirty="0">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dirty="0">
                <a:solidFill>
                  <a:schemeClr val="dk1"/>
                </a:solidFill>
                <a:latin typeface="Nunito"/>
                <a:ea typeface="Nunito"/>
                <a:cs typeface="Nunito"/>
                <a:sym typeface="Nunito"/>
              </a:rPr>
              <a:t>Уместно рассказать о каких-то компетенциях и достижениях (если они у вас есть). Главное, чтобы эти они имели отношение к тому, что вы делаете. </a:t>
            </a:r>
            <a:endParaRPr dirty="0">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i="1" dirty="0">
                <a:solidFill>
                  <a:schemeClr val="dk1"/>
                </a:solidFill>
                <a:latin typeface="Nunito"/>
                <a:ea typeface="Nunito"/>
                <a:cs typeface="Nunito"/>
                <a:sym typeface="Nunito"/>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i="1" dirty="0">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endParaRPr dirty="0">
              <a:solidFill>
                <a:schemeClr val="dk1"/>
              </a:solidFill>
              <a:latin typeface="Nunito"/>
              <a:ea typeface="Nunito"/>
              <a:cs typeface="Nunito"/>
              <a:sym typeface="Nunito"/>
            </a:endParaRPr>
          </a:p>
          <a:p>
            <a:pPr marL="457200" lvl="0" indent="0" algn="l" rtl="0">
              <a:spcBef>
                <a:spcPts val="0"/>
              </a:spcBef>
              <a:spcAft>
                <a:spcPts val="0"/>
              </a:spcAft>
              <a:buClr>
                <a:schemeClr val="dk1"/>
              </a:buClr>
              <a:buSzPts val="1100"/>
              <a:buFont typeface="Arial"/>
              <a:buNone/>
            </a:pPr>
            <a:r>
              <a:rPr lang="ru" dirty="0">
                <a:solidFill>
                  <a:schemeClr val="dk1"/>
                </a:solidFill>
                <a:latin typeface="Nunito"/>
                <a:ea typeface="Nunito"/>
                <a:cs typeface="Nunito"/>
                <a:sym typeface="Nunito"/>
              </a:rPr>
              <a:t>Но ни в коем случае ничего не придумывайте и не вводите ваших зрителей в заблуждение!</a:t>
            </a:r>
            <a:endParaRPr dirty="0"/>
          </a:p>
        </p:txBody>
      </p:sp>
    </p:spTree>
    <p:extLst>
      <p:ext uri="{BB962C8B-B14F-4D97-AF65-F5344CB8AC3E}">
        <p14:creationId xmlns:p14="http://schemas.microsoft.com/office/powerpoint/2010/main" val="1995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59229" y="2342859"/>
            <a:ext cx="7524985" cy="9072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b="1" dirty="0" smtClean="0">
                <a:latin typeface="Baskerville Old Face" panose="02020602080505020303" pitchFamily="18" charset="0"/>
              </a:rPr>
              <a:t>OTG. order then grow</a:t>
            </a:r>
            <a:endParaRPr sz="6000" b="1" dirty="0">
              <a:latin typeface="Baskerville Old Face" panose="02020602080505020303" pitchFamily="18" charset="0"/>
            </a:endParaRPr>
          </a:p>
        </p:txBody>
      </p:sp>
      <p:sp>
        <p:nvSpPr>
          <p:cNvPr id="61" name="Google Shape;61;p14"/>
          <p:cNvSpPr txBox="1">
            <a:spLocks noGrp="1"/>
          </p:cNvSpPr>
          <p:nvPr>
            <p:ph type="subTitle" idx="1"/>
          </p:nvPr>
        </p:nvSpPr>
        <p:spPr>
          <a:xfrm>
            <a:off x="4473527" y="0"/>
            <a:ext cx="479822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sz="2400" b="1" dirty="0" smtClean="0">
                <a:solidFill>
                  <a:schemeClr val="tx1"/>
                </a:solidFill>
                <a:latin typeface="Bahnschrift Light Condensed" panose="020B0502040204020203" pitchFamily="34" charset="0"/>
              </a:rPr>
              <a:t>РОССИЙСКИЙ ЭКОНОМИЧЕСКИЙ УНИВЕРСИТЕТ ИМ. Г.В. ПЛЕХАНОВА  </a:t>
            </a:r>
            <a:endParaRPr sz="2400" b="1" dirty="0">
              <a:solidFill>
                <a:schemeClr val="tx1"/>
              </a:solidFill>
              <a:latin typeface="Bahnschrift Light Condensed" panose="020B0502040204020203"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358" y="3300413"/>
            <a:ext cx="3510642" cy="1843087"/>
          </a:xfrm>
          <a:prstGeom prst="rect">
            <a:avLst/>
          </a:prstGeom>
        </p:spPr>
      </p:pic>
      <p:pic>
        <p:nvPicPr>
          <p:cNvPr id="2" name="Рисунок 1"/>
          <p:cNvPicPr>
            <a:picLocks noChangeAspect="1"/>
          </p:cNvPicPr>
          <p:nvPr/>
        </p:nvPicPr>
        <p:blipFill>
          <a:blip r:embed="rId4"/>
          <a:stretch>
            <a:fillRect/>
          </a:stretch>
        </p:blipFill>
        <p:spPr>
          <a:xfrm>
            <a:off x="159229" y="272955"/>
            <a:ext cx="4402317" cy="15626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Пользователь и проблема</a:t>
            </a:r>
            <a:endParaRPr/>
          </a:p>
        </p:txBody>
      </p:sp>
      <p:pic>
        <p:nvPicPr>
          <p:cNvPr id="2" name="Рисунок 1"/>
          <p:cNvPicPr>
            <a:picLocks noChangeAspect="1"/>
          </p:cNvPicPr>
          <p:nvPr/>
        </p:nvPicPr>
        <p:blipFill>
          <a:blip r:embed="rId3"/>
          <a:stretch>
            <a:fillRect/>
          </a:stretch>
        </p:blipFill>
        <p:spPr>
          <a:xfrm>
            <a:off x="4742307" y="58128"/>
            <a:ext cx="4401693" cy="1560711"/>
          </a:xfrm>
          <a:prstGeom prst="rect">
            <a:avLst/>
          </a:prstGeom>
        </p:spPr>
      </p:pic>
      <p:sp>
        <p:nvSpPr>
          <p:cNvPr id="4" name="Прямоугольник 3"/>
          <p:cNvSpPr/>
          <p:nvPr/>
        </p:nvSpPr>
        <p:spPr>
          <a:xfrm>
            <a:off x="245658" y="1317009"/>
            <a:ext cx="3889613" cy="3046988"/>
          </a:xfrm>
          <a:prstGeom prst="rect">
            <a:avLst/>
          </a:prstGeom>
        </p:spPr>
        <p:txBody>
          <a:bodyPr wrap="square">
            <a:spAutoFit/>
          </a:bodyPr>
          <a:lstStyle/>
          <a:p>
            <a:pPr marL="342900" indent="-342900">
              <a:buFont typeface="+mj-lt"/>
              <a:buAutoNum type="arabicPeriod"/>
            </a:pPr>
            <a:r>
              <a:rPr lang="ru-RU" sz="1600" dirty="0" smtClean="0"/>
              <a:t>Некачественное питания.</a:t>
            </a:r>
            <a:endParaRPr lang="ru-RU" sz="1600" dirty="0"/>
          </a:p>
          <a:p>
            <a:pPr marL="342900" indent="-342900">
              <a:buFont typeface="+mj-lt"/>
              <a:buAutoNum type="arabicPeriod"/>
            </a:pPr>
            <a:r>
              <a:rPr lang="ru-RU" sz="1600" dirty="0" smtClean="0"/>
              <a:t>Отсутствие времени на приготовление пищи, поиск здоровых продуктов и рецептов приготовления.</a:t>
            </a:r>
            <a:endParaRPr lang="ru-RU" sz="1600" dirty="0"/>
          </a:p>
          <a:p>
            <a:pPr marL="342900" indent="-342900">
              <a:buFont typeface="+mj-lt"/>
              <a:buAutoNum type="arabicPeriod"/>
            </a:pPr>
            <a:r>
              <a:rPr lang="ru-RU" sz="1600" dirty="0" smtClean="0"/>
              <a:t>Отсутствие доступности свежих </a:t>
            </a:r>
            <a:r>
              <a:rPr lang="ru-RU" sz="1600" dirty="0"/>
              <a:t>и </a:t>
            </a:r>
            <a:r>
              <a:rPr lang="ru-RU" sz="1600" dirty="0" smtClean="0"/>
              <a:t>качественных продуктов здорового питания в </a:t>
            </a:r>
            <a:r>
              <a:rPr lang="ru-RU" sz="1600" dirty="0"/>
              <a:t>магазинах рядом с </a:t>
            </a:r>
            <a:r>
              <a:rPr lang="ru-RU" sz="1600" dirty="0" smtClean="0"/>
              <a:t>домом.</a:t>
            </a:r>
            <a:endParaRPr lang="ru-RU" sz="1600" dirty="0"/>
          </a:p>
          <a:p>
            <a:pPr marL="342900" indent="-342900">
              <a:buFont typeface="+mj-lt"/>
              <a:buAutoNum type="arabicPeriod"/>
            </a:pPr>
            <a:r>
              <a:rPr lang="ru-RU" sz="1600" dirty="0" smtClean="0"/>
              <a:t>Ухудшение экологической обстановки.</a:t>
            </a:r>
            <a:endParaRPr lang="ru-RU" sz="1600" dirty="0"/>
          </a:p>
          <a:p>
            <a:pPr marL="342900" indent="-342900">
              <a:buFont typeface="+mj-lt"/>
              <a:buAutoNum type="arabicPeriod"/>
            </a:pPr>
            <a:endParaRPr lang="ru-RU" sz="1600" dirty="0"/>
          </a:p>
        </p:txBody>
      </p:sp>
      <p:sp>
        <p:nvSpPr>
          <p:cNvPr id="5" name="Прямоугольник 4"/>
          <p:cNvSpPr/>
          <p:nvPr/>
        </p:nvSpPr>
        <p:spPr>
          <a:xfrm>
            <a:off x="4367283" y="1618839"/>
            <a:ext cx="4572000" cy="3539430"/>
          </a:xfrm>
          <a:prstGeom prst="rect">
            <a:avLst/>
          </a:prstGeom>
        </p:spPr>
        <p:txBody>
          <a:bodyPr>
            <a:spAutoFit/>
          </a:bodyPr>
          <a:lstStyle/>
          <a:p>
            <a:r>
              <a:rPr lang="ru-RU" sz="1600" b="1" dirty="0"/>
              <a:t>Потенциальный потребитель – В2С: </a:t>
            </a:r>
          </a:p>
          <a:p>
            <a:pPr algn="just"/>
            <a:r>
              <a:rPr lang="ru-RU" sz="1600" dirty="0"/>
              <a:t>1.	Студенты: 16-25 лет, доход ниже среднего, средний. Соц. аспект: активный и здоровый образ жизни. Мотивация: Улучшить состояние внешнего вида и красоты, восполнить недостающие витамины, подсчет калорий.</a:t>
            </a:r>
          </a:p>
          <a:p>
            <a:pPr algn="just"/>
            <a:r>
              <a:rPr lang="ru-RU" sz="1600" dirty="0"/>
              <a:t>2.	Взрослые люди: 25-50 лет, доход средний, выше среднего. Соц. аспект: активный и здоровый образ жизни. Мотивация: Улучшить психологическое состояние, избежать болезни, обеспечить организм недостающей энергией и питательными веществами.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12355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a:t>Как уже решается проблема</a:t>
            </a:r>
            <a:endParaRPr dirty="0"/>
          </a:p>
        </p:txBody>
      </p:sp>
      <p:sp>
        <p:nvSpPr>
          <p:cNvPr id="74" name="Google Shape;74;p16"/>
          <p:cNvSpPr txBox="1">
            <a:spLocks noGrp="1"/>
          </p:cNvSpPr>
          <p:nvPr>
            <p:ph type="body" idx="1"/>
          </p:nvPr>
        </p:nvSpPr>
        <p:spPr>
          <a:xfrm>
            <a:off x="311700" y="714375"/>
            <a:ext cx="8610844" cy="4429125"/>
          </a:xfrm>
          <a:prstGeom prst="rect">
            <a:avLst/>
          </a:prstGeom>
        </p:spPr>
        <p:txBody>
          <a:bodyPr spcFirstLastPara="1" wrap="square" lIns="91425" tIns="91425" rIns="91425" bIns="91425" anchor="t" anchorCtr="0">
            <a:normAutofit/>
          </a:bodyPr>
          <a:lstStyle/>
          <a:p>
            <a:pPr marL="0" lvl="0" indent="0">
              <a:spcAft>
                <a:spcPts val="1200"/>
              </a:spcAft>
              <a:buNone/>
            </a:pPr>
            <a:r>
              <a:rPr lang="ru-RU" sz="1400" dirty="0">
                <a:solidFill>
                  <a:schemeClr val="tx1"/>
                </a:solidFill>
                <a:latin typeface="Times New Roman" panose="02020603050405020304" pitchFamily="18" charset="0"/>
                <a:cs typeface="Times New Roman" panose="02020603050405020304" pitchFamily="18" charset="0"/>
              </a:rPr>
              <a:t>В настоящее время уже существуют ряд мер и инициатив, которые направлены на </a:t>
            </a:r>
            <a:r>
              <a:rPr lang="ru-RU" sz="1400" dirty="0" smtClean="0">
                <a:solidFill>
                  <a:schemeClr val="tx1"/>
                </a:solidFill>
                <a:latin typeface="Times New Roman" panose="02020603050405020304" pitchFamily="18" charset="0"/>
                <a:cs typeface="Times New Roman" panose="02020603050405020304" pitchFamily="18" charset="0"/>
              </a:rPr>
              <a:t>решение проблемы правильного питания: </a:t>
            </a:r>
          </a:p>
          <a:p>
            <a:pPr marL="342900" lvl="0">
              <a:spcAft>
                <a:spcPts val="1200"/>
              </a:spcAft>
              <a:buAutoNum type="arabicPeriod"/>
            </a:pPr>
            <a:r>
              <a:rPr lang="ru-RU" sz="1400" dirty="0" smtClean="0">
                <a:solidFill>
                  <a:schemeClr val="tx1"/>
                </a:solidFill>
                <a:latin typeface="Times New Roman" panose="02020603050405020304" pitchFamily="18" charset="0"/>
                <a:cs typeface="Times New Roman" panose="02020603050405020304" pitchFamily="18" charset="0"/>
              </a:rPr>
              <a:t>Государственные </a:t>
            </a:r>
            <a:r>
              <a:rPr lang="ru-RU" sz="1400" dirty="0">
                <a:solidFill>
                  <a:schemeClr val="tx1"/>
                </a:solidFill>
                <a:latin typeface="Times New Roman" panose="02020603050405020304" pitchFamily="18" charset="0"/>
                <a:cs typeface="Times New Roman" panose="02020603050405020304" pitchFamily="18" charset="0"/>
              </a:rPr>
              <a:t>программы и политики: Многие страны разрабатывают и внедряют государственные программы и политики, направленные на повышение осведомленности о здоровом питании и обеспечение доступности качественных продуктов питания</a:t>
            </a:r>
            <a:r>
              <a:rPr lang="ru-RU" sz="1400" dirty="0" smtClean="0">
                <a:solidFill>
                  <a:schemeClr val="tx1"/>
                </a:solidFill>
                <a:latin typeface="Times New Roman" panose="02020603050405020304" pitchFamily="18" charset="0"/>
                <a:cs typeface="Times New Roman" panose="02020603050405020304" pitchFamily="18" charset="0"/>
              </a:rPr>
              <a:t>.</a:t>
            </a:r>
          </a:p>
          <a:p>
            <a:pPr marL="342900" lvl="0">
              <a:spcAft>
                <a:spcPts val="1200"/>
              </a:spcAft>
              <a:buAutoNum type="arabicPeriod"/>
            </a:pPr>
            <a:r>
              <a:rPr lang="ru-RU" sz="1400" dirty="0">
                <a:solidFill>
                  <a:schemeClr val="tx1"/>
                </a:solidFill>
                <a:latin typeface="Times New Roman" panose="02020603050405020304" pitchFamily="18" charset="0"/>
                <a:cs typeface="Times New Roman" panose="02020603050405020304" pitchFamily="18" charset="0"/>
              </a:rPr>
              <a:t>Образование и информирование: Важным аспектом решения проблемы правильного питания является образование и информирование общества. В школах и учебных заведениях проводятся программы по здоровому питанию, где дети и молодежь получают знания о питательной ценности пищи и важности сбалансированного рациона</a:t>
            </a:r>
            <a:r>
              <a:rPr lang="ru-RU" sz="1400" dirty="0" smtClean="0">
                <a:solidFill>
                  <a:schemeClr val="tx1"/>
                </a:solidFill>
                <a:latin typeface="Times New Roman" panose="02020603050405020304" pitchFamily="18" charset="0"/>
                <a:cs typeface="Times New Roman" panose="02020603050405020304" pitchFamily="18" charset="0"/>
              </a:rPr>
              <a:t>.</a:t>
            </a:r>
          </a:p>
          <a:p>
            <a:pPr marL="342900" lvl="0">
              <a:spcAft>
                <a:spcPts val="1200"/>
              </a:spcAft>
              <a:buAutoNum type="arabicPeriod"/>
            </a:pPr>
            <a:r>
              <a:rPr lang="ru-RU" sz="1400" dirty="0">
                <a:solidFill>
                  <a:schemeClr val="tx1"/>
                </a:solidFill>
                <a:latin typeface="Times New Roman" panose="02020603050405020304" pitchFamily="18" charset="0"/>
                <a:cs typeface="Times New Roman" panose="02020603050405020304" pitchFamily="18" charset="0"/>
              </a:rPr>
              <a:t>Развитие инфраструктуры: Создание и развитие инфраструктуры, способствующей доступности свежих фруктов, овощей и других здоровых продуктов питания, является важным аспектом решения </a:t>
            </a:r>
            <a:r>
              <a:rPr lang="ru-RU" sz="1400" dirty="0" smtClean="0">
                <a:solidFill>
                  <a:schemeClr val="tx1"/>
                </a:solidFill>
                <a:latin typeface="Times New Roman" panose="02020603050405020304" pitchFamily="18" charset="0"/>
                <a:cs typeface="Times New Roman" panose="02020603050405020304" pitchFamily="18" charset="0"/>
              </a:rPr>
              <a:t>проблемы.</a:t>
            </a:r>
          </a:p>
          <a:p>
            <a:pPr marL="342900" lvl="0">
              <a:spcAft>
                <a:spcPts val="1200"/>
              </a:spcAft>
              <a:buAutoNum type="arabicPeriod"/>
            </a:pPr>
            <a:r>
              <a:rPr lang="ru-RU" sz="1400" dirty="0">
                <a:solidFill>
                  <a:schemeClr val="tx1"/>
                </a:solidFill>
                <a:latin typeface="Times New Roman" panose="02020603050405020304" pitchFamily="18" charset="0"/>
                <a:cs typeface="Times New Roman" panose="02020603050405020304" pitchFamily="18" charset="0"/>
              </a:rPr>
              <a:t>Индивидуальная ответственность: Важно понимать, что решение проблемы правильного питания лежит также на индивидуальном уровне. Каждый человек должен принять ответственность за свое здоровье и сделать осознанный выбор в пользу здорового питания.</a:t>
            </a:r>
            <a:endParaRPr sz="14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6755298" y="0"/>
            <a:ext cx="2388702" cy="8469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9498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a:t>Решение</a:t>
            </a:r>
            <a:endParaRPr dirty="0"/>
          </a:p>
        </p:txBody>
      </p:sp>
      <p:pic>
        <p:nvPicPr>
          <p:cNvPr id="2" name="Рисунок 1"/>
          <p:cNvPicPr>
            <a:picLocks noChangeAspect="1"/>
          </p:cNvPicPr>
          <p:nvPr/>
        </p:nvPicPr>
        <p:blipFill>
          <a:blip r:embed="rId3"/>
          <a:stretch>
            <a:fillRect/>
          </a:stretch>
        </p:blipFill>
        <p:spPr>
          <a:xfrm>
            <a:off x="4742307" y="3582789"/>
            <a:ext cx="4401693" cy="1560711"/>
          </a:xfrm>
          <a:prstGeom prst="rect">
            <a:avLst/>
          </a:prstGeom>
        </p:spPr>
      </p:pic>
      <p:sp>
        <p:nvSpPr>
          <p:cNvPr id="5" name="Google Shape;68;p15"/>
          <p:cNvSpPr txBox="1">
            <a:spLocks noGrp="1"/>
          </p:cNvSpPr>
          <p:nvPr>
            <p:ph type="body" idx="1"/>
          </p:nvPr>
        </p:nvSpPr>
        <p:spPr>
          <a:xfrm>
            <a:off x="100160" y="561137"/>
            <a:ext cx="8520600" cy="2741621"/>
          </a:xfrm>
          <a:prstGeom prst="rect">
            <a:avLst/>
          </a:prstGeom>
        </p:spPr>
        <p:txBody>
          <a:bodyPr spcFirstLastPara="1" wrap="square" lIns="91425" tIns="91425" rIns="91425" bIns="91425" anchor="t" anchorCtr="0">
            <a:noAutofit/>
          </a:bodyPr>
          <a:lstStyle/>
          <a:p>
            <a:pPr marL="0" lvl="0" indent="0" algn="just">
              <a:lnSpc>
                <a:spcPct val="100000"/>
              </a:lnSpc>
              <a:buNone/>
            </a:pPr>
            <a:r>
              <a:rPr lang="ru-RU" sz="1400" dirty="0">
                <a:solidFill>
                  <a:schemeClr val="tx1"/>
                </a:solidFill>
                <a:latin typeface="Times New Roman" panose="02020603050405020304" pitchFamily="18" charset="0"/>
                <a:cs typeface="Times New Roman" panose="02020603050405020304" pitchFamily="18" charset="0"/>
              </a:rPr>
              <a:t>Проект по доставке здорового питания может решить ряд проблем, с которыми сталкиваются люди в повседневной жизни: </a:t>
            </a:r>
          </a:p>
          <a:p>
            <a:pPr marL="0" lvl="0" indent="0" algn="just">
              <a:lnSpc>
                <a:spcPct val="100000"/>
              </a:lnSpc>
              <a:spcBef>
                <a:spcPts val="600"/>
              </a:spcBef>
              <a:buNone/>
            </a:pPr>
            <a:r>
              <a:rPr lang="ru-RU" sz="1400" dirty="0">
                <a:solidFill>
                  <a:schemeClr val="tx1"/>
                </a:solidFill>
                <a:latin typeface="Times New Roman" panose="02020603050405020304" pitchFamily="18" charset="0"/>
                <a:cs typeface="Times New Roman" panose="02020603050405020304" pitchFamily="18" charset="0"/>
              </a:rPr>
              <a:t>1. Улучшение питания: многие люди сталкиваются с проблемой неправильного питания, из-за чего возникают проблемы со здоровьем и лишним весом. Проект по доставке рациона здоровой еды может предложить клиентам разнообразные блюда, богатые питательными веществами и витаминами блюда, что поможет улучшить питание и поддержать здоровый образ жизни.</a:t>
            </a:r>
          </a:p>
          <a:p>
            <a:pPr marL="0" lvl="0" indent="0" algn="just">
              <a:lnSpc>
                <a:spcPct val="100000"/>
              </a:lnSpc>
              <a:spcBef>
                <a:spcPts val="600"/>
              </a:spcBef>
              <a:buNone/>
            </a:pPr>
            <a:r>
              <a:rPr lang="ru-RU" sz="1400" dirty="0">
                <a:solidFill>
                  <a:schemeClr val="tx1"/>
                </a:solidFill>
                <a:latin typeface="Times New Roman" panose="02020603050405020304" pitchFamily="18" charset="0"/>
                <a:cs typeface="Times New Roman" panose="02020603050405020304" pitchFamily="18" charset="0"/>
              </a:rPr>
              <a:t>2. Экономия времени: проект предлагает готовые блюда, которые можно заказать на дом или, например, в офис. Это позволит клиентам сэкономить время на походы в магазин и приготовление пищи.</a:t>
            </a:r>
          </a:p>
          <a:p>
            <a:pPr marL="0" lvl="0" indent="0" algn="just">
              <a:lnSpc>
                <a:spcPct val="100000"/>
              </a:lnSpc>
              <a:spcBef>
                <a:spcPts val="600"/>
              </a:spcBef>
              <a:buNone/>
            </a:pPr>
            <a:r>
              <a:rPr lang="ru-RU" sz="1400" dirty="0">
                <a:solidFill>
                  <a:schemeClr val="tx1"/>
                </a:solidFill>
                <a:latin typeface="Times New Roman" panose="02020603050405020304" pitchFamily="18" charset="0"/>
                <a:cs typeface="Times New Roman" panose="02020603050405020304" pitchFamily="18" charset="0"/>
              </a:rPr>
              <a:t>3. Удобство и доступность: не всегда удается найти свежие и качественные продукты в магазинах рядом с домом. Проект обеспечивает клиентам доступ к свежим продуктам, которые подходят для различных диетических потребностей.</a:t>
            </a:r>
          </a:p>
          <a:p>
            <a:pPr marL="0" lvl="0" indent="0" algn="just">
              <a:lnSpc>
                <a:spcPct val="100000"/>
              </a:lnSpc>
              <a:spcBef>
                <a:spcPts val="600"/>
              </a:spcBef>
              <a:buNone/>
            </a:pPr>
            <a:r>
              <a:rPr lang="ru-RU" sz="1400" dirty="0">
                <a:solidFill>
                  <a:schemeClr val="tx1"/>
                </a:solidFill>
                <a:latin typeface="Times New Roman" panose="02020603050405020304" pitchFamily="18" charset="0"/>
                <a:cs typeface="Times New Roman" panose="02020603050405020304" pitchFamily="18" charset="0"/>
              </a:rPr>
              <a:t>4. Поддержка окружающей среды: проект по доставке рациона здоровой еды может предложить не только готовые блюда, но и предоставить шанс спасти окружающую среду, путем посадки саженцев деревьев и кустарников на территориях муниципального образования.</a:t>
            </a:r>
          </a:p>
          <a:p>
            <a:pPr marL="0" lvl="0" indent="0" algn="just">
              <a:lnSpc>
                <a:spcPct val="100000"/>
              </a:lnSpc>
              <a:spcBef>
                <a:spcPts val="600"/>
              </a:spcBef>
              <a:buNone/>
            </a:pPr>
            <a:endParaRPr lang="ru-RU"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5896323" y="3991969"/>
            <a:ext cx="3247677" cy="1151531"/>
          </a:xfrm>
          <a:prstGeom prst="rect">
            <a:avLst/>
          </a:prstGeom>
        </p:spPr>
      </p:pic>
      <p:pic>
        <p:nvPicPr>
          <p:cNvPr id="5" name="Рисунок 4"/>
          <p:cNvPicPr>
            <a:picLocks noChangeAspect="1"/>
          </p:cNvPicPr>
          <p:nvPr/>
        </p:nvPicPr>
        <p:blipFill rotWithShape="1">
          <a:blip r:embed="rId4"/>
          <a:srcRect l="24925" t="18176" r="10075" b="16418"/>
          <a:stretch/>
        </p:blipFill>
        <p:spPr>
          <a:xfrm>
            <a:off x="143302" y="68239"/>
            <a:ext cx="7308376" cy="4136658"/>
          </a:xfrm>
          <a:prstGeom prst="rect">
            <a:avLst/>
          </a:prstGeom>
        </p:spPr>
      </p:pic>
    </p:spTree>
    <p:extLst>
      <p:ext uri="{BB962C8B-B14F-4D97-AF65-F5344CB8AC3E}">
        <p14:creationId xmlns:p14="http://schemas.microsoft.com/office/powerpoint/2010/main" val="5658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Рынок</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spcAft>
                <a:spcPts val="1200"/>
              </a:spcAft>
              <a:buNone/>
            </a:pPr>
            <a:r>
              <a:rPr lang="ru-RU" dirty="0">
                <a:solidFill>
                  <a:schemeClr val="tx1"/>
                </a:solidFill>
                <a:latin typeface="Times New Roman" panose="02020603050405020304" pitchFamily="18" charset="0"/>
                <a:cs typeface="Times New Roman" panose="02020603050405020304" pitchFamily="18" charset="0"/>
              </a:rPr>
              <a:t>Потребители все больше ищут продукты, которые не только вкусны, но и имеют дополнительные пользу для здоровья. Разработка функциональных продуктов, богатых питательными веществами или с добавленными функциональными свойствами, может привлечь внимание и спрос потребителей</a:t>
            </a:r>
            <a:r>
              <a:rPr lang="ru-RU" dirty="0"/>
              <a:t>.</a:t>
            </a:r>
            <a:endParaRPr dirty="0"/>
          </a:p>
        </p:txBody>
      </p:sp>
      <p:pic>
        <p:nvPicPr>
          <p:cNvPr id="2" name="Рисунок 1"/>
          <p:cNvPicPr>
            <a:picLocks noChangeAspect="1"/>
          </p:cNvPicPr>
          <p:nvPr/>
        </p:nvPicPr>
        <p:blipFill>
          <a:blip r:embed="rId3"/>
          <a:stretch>
            <a:fillRect/>
          </a:stretch>
        </p:blipFill>
        <p:spPr>
          <a:xfrm>
            <a:off x="4742307" y="3470069"/>
            <a:ext cx="4401693" cy="15607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12355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a:t>Команда</a:t>
            </a:r>
            <a:endParaRPr dirty="0"/>
          </a:p>
        </p:txBody>
      </p:sp>
      <p:sp>
        <p:nvSpPr>
          <p:cNvPr id="92" name="Google Shape;92;p19"/>
          <p:cNvSpPr txBox="1">
            <a:spLocks noGrp="1"/>
          </p:cNvSpPr>
          <p:nvPr>
            <p:ph type="body" idx="1"/>
          </p:nvPr>
        </p:nvSpPr>
        <p:spPr>
          <a:xfrm>
            <a:off x="335755" y="607218"/>
            <a:ext cx="8679657" cy="4364831"/>
          </a:xfrm>
          <a:prstGeom prst="rect">
            <a:avLst/>
          </a:prstGeom>
        </p:spPr>
        <p:txBody>
          <a:bodyPr spcFirstLastPara="1" wrap="square" lIns="91425" tIns="91425" rIns="91425" bIns="91425" anchor="t" anchorCtr="0">
            <a:normAutofit/>
          </a:bodyPr>
          <a:lstStyle/>
          <a:p>
            <a:pPr marL="0" indent="0">
              <a:spcAft>
                <a:spcPts val="1200"/>
              </a:spcAft>
              <a:buNone/>
            </a:pPr>
            <a:r>
              <a:rPr lang="ru-RU" dirty="0" smtClean="0">
                <a:solidFill>
                  <a:schemeClr val="tx1"/>
                </a:solidFill>
                <a:latin typeface="Times New Roman" panose="02020603050405020304" pitchFamily="18" charset="0"/>
                <a:cs typeface="Times New Roman" panose="02020603050405020304" pitchFamily="18" charset="0"/>
              </a:rPr>
              <a:t>Лидер: </a:t>
            </a:r>
            <a:r>
              <a:rPr lang="ru-RU" dirty="0" err="1" smtClean="0">
                <a:solidFill>
                  <a:schemeClr val="tx1"/>
                </a:solidFill>
                <a:latin typeface="Times New Roman" panose="02020603050405020304" pitchFamily="18" charset="0"/>
                <a:cs typeface="Times New Roman" panose="02020603050405020304" pitchFamily="18" charset="0"/>
              </a:rPr>
              <a:t>Лысачёва</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Валерия </a:t>
            </a:r>
            <a:r>
              <a:rPr lang="ru-RU" dirty="0" smtClean="0">
                <a:solidFill>
                  <a:schemeClr val="tx1"/>
                </a:solidFill>
                <a:latin typeface="Times New Roman" panose="02020603050405020304" pitchFamily="18" charset="0"/>
                <a:cs typeface="Times New Roman" panose="02020603050405020304" pitchFamily="18" charset="0"/>
              </a:rPr>
              <a:t>Алексеевна – целеустремленная, трудолюбивая, </a:t>
            </a:r>
            <a:r>
              <a:rPr lang="ru-RU" dirty="0" err="1" smtClean="0">
                <a:solidFill>
                  <a:schemeClr val="tx1"/>
                </a:solidFill>
                <a:latin typeface="Times New Roman" panose="02020603050405020304" pitchFamily="18" charset="0"/>
                <a:cs typeface="Times New Roman" panose="02020603050405020304" pitchFamily="18" charset="0"/>
              </a:rPr>
              <a:t>самодисциплинированная</a:t>
            </a:r>
            <a:r>
              <a:rPr lang="ru-RU" dirty="0" smtClean="0">
                <a:solidFill>
                  <a:schemeClr val="tx1"/>
                </a:solidFill>
                <a:latin typeface="Times New Roman" panose="02020603050405020304" pitchFamily="18" charset="0"/>
                <a:cs typeface="Times New Roman" panose="02020603050405020304" pitchFamily="18" charset="0"/>
              </a:rPr>
              <a:t>.</a:t>
            </a:r>
          </a:p>
          <a:p>
            <a:pPr marL="0" indent="0">
              <a:spcAft>
                <a:spcPts val="1200"/>
              </a:spcAft>
              <a:buNone/>
            </a:pPr>
            <a:endParaRPr lang="ru-RU" smtClean="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r>
              <a:rPr lang="ru-RU" smtClean="0">
                <a:solidFill>
                  <a:schemeClr val="tx1"/>
                </a:solidFill>
                <a:latin typeface="Times New Roman" panose="02020603050405020304" pitchFamily="18" charset="0"/>
                <a:cs typeface="Times New Roman" panose="02020603050405020304" pitchFamily="18" charset="0"/>
              </a:rPr>
              <a:t>Команда</a:t>
            </a:r>
            <a:r>
              <a:rPr lang="ru-RU" dirty="0" smtClean="0">
                <a:solidFill>
                  <a:schemeClr val="tx1"/>
                </a:solidFill>
                <a:latin typeface="Times New Roman" panose="02020603050405020304" pitchFamily="18" charset="0"/>
                <a:cs typeface="Times New Roman" panose="02020603050405020304" pitchFamily="18" charset="0"/>
              </a:rPr>
              <a:t>: </a:t>
            </a:r>
          </a:p>
          <a:p>
            <a:pPr marL="0" indent="0">
              <a:spcAft>
                <a:spcPts val="1200"/>
              </a:spcAft>
              <a:buNone/>
            </a:pPr>
            <a:r>
              <a:rPr lang="ru-RU" dirty="0">
                <a:solidFill>
                  <a:schemeClr val="tx1"/>
                </a:solidFill>
                <a:latin typeface="Times New Roman" panose="02020603050405020304" pitchFamily="18" charset="0"/>
                <a:cs typeface="Times New Roman" panose="02020603050405020304" pitchFamily="18" charset="0"/>
              </a:rPr>
              <a:t>Ерохина Алина </a:t>
            </a:r>
            <a:r>
              <a:rPr lang="ru-RU" dirty="0" smtClean="0">
                <a:solidFill>
                  <a:schemeClr val="tx1"/>
                </a:solidFill>
                <a:latin typeface="Times New Roman" panose="02020603050405020304" pitchFamily="18" charset="0"/>
                <a:cs typeface="Times New Roman" panose="02020603050405020304" pitchFamily="18" charset="0"/>
              </a:rPr>
              <a:t>Александровна – ответственная, креативная, целеустремленная.</a:t>
            </a:r>
          </a:p>
          <a:p>
            <a:pPr marL="0" indent="0">
              <a:spcAft>
                <a:spcPts val="1200"/>
              </a:spcAft>
              <a:buNone/>
            </a:pPr>
            <a:r>
              <a:rPr lang="ru-RU" dirty="0">
                <a:solidFill>
                  <a:schemeClr val="tx1"/>
                </a:solidFill>
                <a:latin typeface="Times New Roman" panose="02020603050405020304" pitchFamily="18" charset="0"/>
                <a:cs typeface="Times New Roman" panose="02020603050405020304" pitchFamily="18" charset="0"/>
              </a:rPr>
              <a:t>Николаева Маргарита Романовна </a:t>
            </a:r>
            <a:r>
              <a:rPr lang="ru-RU" dirty="0" smtClean="0">
                <a:solidFill>
                  <a:schemeClr val="tx1"/>
                </a:solidFill>
                <a:latin typeface="Times New Roman" panose="02020603050405020304" pitchFamily="18" charset="0"/>
                <a:cs typeface="Times New Roman" panose="02020603050405020304" pitchFamily="18" charset="0"/>
              </a:rPr>
              <a:t>– старательная, решительная, рассудительная.</a:t>
            </a:r>
            <a:endParaRPr lang="ru-RU" dirty="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ru-RU"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p>
        </p:txBody>
      </p:sp>
      <p:pic>
        <p:nvPicPr>
          <p:cNvPr id="2" name="Рисунок 1"/>
          <p:cNvPicPr>
            <a:picLocks noChangeAspect="1"/>
          </p:cNvPicPr>
          <p:nvPr/>
        </p:nvPicPr>
        <p:blipFill>
          <a:blip r:embed="rId3"/>
          <a:stretch>
            <a:fillRect/>
          </a:stretch>
        </p:blipFill>
        <p:spPr>
          <a:xfrm>
            <a:off x="4675583" y="3582789"/>
            <a:ext cx="4401693" cy="156071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1493</Words>
  <Application>Microsoft Office PowerPoint</Application>
  <PresentationFormat>Экран (16:9)</PresentationFormat>
  <Paragraphs>99</Paragraphs>
  <Slides>7</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Nunito</vt:lpstr>
      <vt:lpstr>Bahnschrift Light Condensed</vt:lpstr>
      <vt:lpstr>Baskerville Old Face</vt:lpstr>
      <vt:lpstr>Times New Roman</vt:lpstr>
      <vt:lpstr>Arial</vt:lpstr>
      <vt:lpstr>Simple Light</vt:lpstr>
      <vt:lpstr>OTG. order then grow</vt:lpstr>
      <vt:lpstr>Пользователь и проблема</vt:lpstr>
      <vt:lpstr>Как уже решается проблема</vt:lpstr>
      <vt:lpstr>Решение</vt:lpstr>
      <vt:lpstr>Презентация PowerPoint</vt:lpstr>
      <vt:lpstr>Рынок</vt:lpstr>
      <vt:lpstr>Команда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OTG. order then grow</dc:title>
  <dc:creator>Maria</dc:creator>
  <cp:lastModifiedBy>Maria</cp:lastModifiedBy>
  <cp:revision>11</cp:revision>
  <dcterms:modified xsi:type="dcterms:W3CDTF">2023-10-18T07:50:55Z</dcterms:modified>
</cp:coreProperties>
</file>