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Arial Narrow"/>
      <p:regular r:id="rId18"/>
      <p:bold r:id="rId19"/>
      <p:italic r:id="rId20"/>
      <p:boldItalic r:id="rId21"/>
    </p:embeddedFont>
    <p:embeddedFont>
      <p:font typeface="Arial Black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7507CB-1397-4F84-A4CA-D99AB74E9C21}">
  <a:tblStyle styleId="{077507CB-1397-4F84-A4CA-D99AB74E9C2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italic.fntdata"/><Relationship Id="rId11" Type="http://schemas.openxmlformats.org/officeDocument/2006/relationships/slide" Target="slides/slide5.xml"/><Relationship Id="rId22" Type="http://schemas.openxmlformats.org/officeDocument/2006/relationships/font" Target="fonts/ArialBlack-regular.fntdata"/><Relationship Id="rId10" Type="http://schemas.openxmlformats.org/officeDocument/2006/relationships/slide" Target="slides/slide4.xml"/><Relationship Id="rId21" Type="http://schemas.openxmlformats.org/officeDocument/2006/relationships/font" Target="fonts/ArialNarrow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ArialNarrow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rialNarrow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d47889d52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9d47889d52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9d47889d52_1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d238cc8b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d238cc8b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9d238cc8b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d47889d5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d47889d5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9d47889d5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d47889d52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9d47889d52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9d47889d52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d47889d52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9d47889d52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9d47889d52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C95"/>
              </a:buClr>
              <a:buSzPts val="2400"/>
              <a:buNone/>
              <a:defRPr sz="2400">
                <a:solidFill>
                  <a:srgbClr val="888C9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2000"/>
              <a:buNone/>
              <a:defRPr sz="2000">
                <a:solidFill>
                  <a:srgbClr val="888C9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800"/>
              <a:buNone/>
              <a:defRPr sz="1800">
                <a:solidFill>
                  <a:srgbClr val="888C9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0" i="0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10" Type="http://schemas.openxmlformats.org/officeDocument/2006/relationships/image" Target="../media/image1.png"/><Relationship Id="rId9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7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10.png"/><Relationship Id="rId6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10" Type="http://schemas.openxmlformats.org/officeDocument/2006/relationships/image" Target="../media/image1.png"/><Relationship Id="rId9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7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447310" y="272740"/>
            <a:ext cx="11226134" cy="7324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Плехановский стандарт качества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в общественном питании</a:t>
            </a:r>
            <a:endParaRPr b="1" i="0" sz="36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Филиал РЭУ им. Г.В. Плеханова в г. Пятигорске: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Григорян Мариета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Ликова Яна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4976" y="299092"/>
            <a:ext cx="1793943" cy="4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7468" r="7271" t="0"/>
          <a:stretch/>
        </p:blipFill>
        <p:spPr>
          <a:xfrm>
            <a:off x="2398026" y="239138"/>
            <a:ext cx="1308320" cy="46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2320" y="94327"/>
            <a:ext cx="923345" cy="70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6">
            <a:alphaModFix/>
          </a:blip>
          <a:srcRect b="0" l="1433" r="2147" t="0"/>
          <a:stretch/>
        </p:blipFill>
        <p:spPr>
          <a:xfrm>
            <a:off x="5101639" y="211002"/>
            <a:ext cx="1435946" cy="53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73559" y="254624"/>
            <a:ext cx="1489278" cy="467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3"/>
          <p:cNvGrpSpPr/>
          <p:nvPr/>
        </p:nvGrpSpPr>
        <p:grpSpPr>
          <a:xfrm>
            <a:off x="162536" y="120968"/>
            <a:ext cx="2093764" cy="769624"/>
            <a:chOff x="296145" y="242048"/>
            <a:chExt cx="2093764" cy="769624"/>
          </a:xfrm>
        </p:grpSpPr>
        <p:pic>
          <p:nvPicPr>
            <p:cNvPr id="96" name="Google Shape;96;p13"/>
            <p:cNvPicPr preferRelativeResize="0"/>
            <p:nvPr/>
          </p:nvPicPr>
          <p:blipFill rotWithShape="1">
            <a:blip r:embed="rId8">
              <a:alphaModFix/>
            </a:blip>
            <a:srcRect b="83634" l="10055" r="79649" t="5883"/>
            <a:stretch/>
          </p:blipFill>
          <p:spPr>
            <a:xfrm>
              <a:off x="1046018" y="242048"/>
              <a:ext cx="1343891" cy="769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6145" y="302720"/>
              <a:ext cx="640583" cy="6743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98813" y="279148"/>
            <a:ext cx="1370190" cy="453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>
            <a:off x="0" y="0"/>
            <a:ext cx="7768800" cy="814200"/>
          </a:xfrm>
          <a:prstGeom prst="roundRect">
            <a:avLst>
              <a:gd fmla="val 16667" name="adj"/>
            </a:avLst>
          </a:prstGeom>
          <a:solidFill>
            <a:srgbClr val="0B2D50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2"/>
                </a:solidFill>
              </a:rPr>
              <a:t>	</a:t>
            </a:r>
            <a:r>
              <a:rPr lang="ru-RU" sz="28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Команда проекта</a:t>
            </a:r>
            <a:endParaRPr sz="3000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890" y="1426465"/>
            <a:ext cx="3629202" cy="358317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/>
          <p:nvPr/>
        </p:nvSpPr>
        <p:spPr>
          <a:xfrm>
            <a:off x="392950" y="5621903"/>
            <a:ext cx="3629100" cy="584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Григорян Мариета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/>
          <p:nvPr/>
        </p:nvSpPr>
        <p:spPr>
          <a:xfrm flipH="1">
            <a:off x="7649625" y="5621912"/>
            <a:ext cx="3713700" cy="504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Ликова Яна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4076" y="1524740"/>
            <a:ext cx="3804811" cy="358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3475" y="3616375"/>
            <a:ext cx="2001875" cy="200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0837" y="1423475"/>
            <a:ext cx="2164501" cy="200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0" name="Google Shape;200;p23"/>
          <p:cNvSpPr/>
          <p:nvPr/>
        </p:nvSpPr>
        <p:spPr>
          <a:xfrm>
            <a:off x="0" y="0"/>
            <a:ext cx="12192000" cy="69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1" name="Google Shape;20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4976" y="299092"/>
            <a:ext cx="1793943" cy="4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 rotWithShape="1">
          <a:blip r:embed="rId4">
            <a:alphaModFix/>
          </a:blip>
          <a:srcRect b="0" l="7468" r="7272" t="0"/>
          <a:stretch/>
        </p:blipFill>
        <p:spPr>
          <a:xfrm>
            <a:off x="2398026" y="239138"/>
            <a:ext cx="1308319" cy="46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2320" y="94327"/>
            <a:ext cx="923345" cy="70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 rotWithShape="1">
          <a:blip r:embed="rId6">
            <a:alphaModFix/>
          </a:blip>
          <a:srcRect b="0" l="1436" r="2140" t="0"/>
          <a:stretch/>
        </p:blipFill>
        <p:spPr>
          <a:xfrm>
            <a:off x="5101639" y="211002"/>
            <a:ext cx="1435944" cy="53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73559" y="254624"/>
            <a:ext cx="1489281" cy="467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23"/>
          <p:cNvGrpSpPr/>
          <p:nvPr/>
        </p:nvGrpSpPr>
        <p:grpSpPr>
          <a:xfrm>
            <a:off x="162536" y="120968"/>
            <a:ext cx="2093763" cy="769624"/>
            <a:chOff x="296145" y="242048"/>
            <a:chExt cx="2093763" cy="769624"/>
          </a:xfrm>
        </p:grpSpPr>
        <p:pic>
          <p:nvPicPr>
            <p:cNvPr id="207" name="Google Shape;207;p23"/>
            <p:cNvPicPr preferRelativeResize="0"/>
            <p:nvPr/>
          </p:nvPicPr>
          <p:blipFill rotWithShape="1">
            <a:blip r:embed="rId8">
              <a:alphaModFix/>
            </a:blip>
            <a:srcRect b="83634" l="10055" r="79648" t="5883"/>
            <a:stretch/>
          </p:blipFill>
          <p:spPr>
            <a:xfrm>
              <a:off x="1046018" y="242048"/>
              <a:ext cx="1343890" cy="769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6145" y="302720"/>
              <a:ext cx="640585" cy="6743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9" name="Google Shape;209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98813" y="279148"/>
            <a:ext cx="1370190" cy="45326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1571625" y="2661050"/>
            <a:ext cx="9447600" cy="2535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С</a:t>
            </a:r>
            <a:r>
              <a:rPr lang="ru-RU" sz="2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пособствовать развитию сервисов в сфере общественного питания, создав  ПЛЕХАНОВСКИЙ СТАНДАРТ КАЧЕСТВА</a:t>
            </a:r>
            <a:endParaRPr sz="22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00" y="0"/>
            <a:ext cx="12108601" cy="59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8483200" y="2714625"/>
            <a:ext cx="375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5671050" y="0"/>
            <a:ext cx="12108600" cy="1006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Цель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2941350" y="2229250"/>
            <a:ext cx="7368900" cy="21363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внедрение собственной шкалы стандартизации качества продукции и обслуживания в предприятиях общественного питания.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1730828" y="4958443"/>
            <a:ext cx="8730343" cy="71845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Небезопасное обслуживание населения продукцией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8871857" y="0"/>
            <a:ext cx="3320143" cy="2764971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Проблема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>
            <a:off x="-170300" y="77400"/>
            <a:ext cx="12362400" cy="6780600"/>
          </a:xfrm>
          <a:prstGeom prst="quadArrowCallout">
            <a:avLst>
              <a:gd fmla="val 18515" name="adj1"/>
              <a:gd fmla="val 18515" name="adj2"/>
              <a:gd fmla="val 18515" name="adj3"/>
              <a:gd fmla="val 48123" name="adj4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0" y="77400"/>
            <a:ext cx="3343800" cy="820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Решение</a:t>
            </a:r>
            <a:endParaRPr sz="33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3668950" y="2616250"/>
            <a:ext cx="4566900" cy="1774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Четырехпараметральная система оценивания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4466100" y="-100650"/>
            <a:ext cx="3158100" cy="1478400"/>
          </a:xfrm>
          <a:prstGeom prst="triangle">
            <a:avLst>
              <a:gd fmla="val 51549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Качество обслуживания</a:t>
            </a:r>
            <a:endParaRPr sz="17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4424100" y="5526675"/>
            <a:ext cx="3343800" cy="1579025"/>
          </a:xfrm>
          <a:prstGeom prst="flowChartMerg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Вкусовые качества продукции</a:t>
            </a:r>
            <a:endParaRPr sz="1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572800" y="2755575"/>
            <a:ext cx="2662500" cy="1346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Уровень химико-биологической безопасности сырья и продукции</a:t>
            </a:r>
            <a:endParaRPr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929600" y="2925900"/>
            <a:ext cx="2743200" cy="100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Уровень технологичности процессов заготовки, хранения и производства </a:t>
            </a:r>
            <a:endParaRPr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44869" y="1640523"/>
            <a:ext cx="1843835" cy="1459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44869" y="1824401"/>
            <a:ext cx="1214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228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2992925" y="0"/>
            <a:ext cx="9520800" cy="1223100"/>
          </a:xfrm>
          <a:prstGeom prst="roundRect">
            <a:avLst>
              <a:gd fmla="val 16667" name="adj"/>
            </a:avLst>
          </a:prstGeom>
          <a:solidFill>
            <a:srgbClr val="0B2D50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Что п</a:t>
            </a:r>
            <a:r>
              <a:rPr lang="ru-RU"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роисходит на рынке</a:t>
            </a:r>
            <a:r>
              <a:rPr lang="ru-RU"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 sz="4400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2636872" y="5863029"/>
            <a:ext cx="8534400" cy="312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Оценка потенциала «рынка» и рентабельности бизнеса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990775" y="1824400"/>
            <a:ext cx="10418400" cy="4476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9" name="Google Shape;139;p17"/>
          <p:cNvGraphicFramePr/>
          <p:nvPr/>
        </p:nvGraphicFramePr>
        <p:xfrm>
          <a:off x="1198713" y="2024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{077507CB-1397-4F84-A4CA-D99AB74E9C21}</a:tableStyleId>
              </a:tblPr>
              <a:tblGrid>
                <a:gridCol w="1914950"/>
                <a:gridCol w="967500"/>
                <a:gridCol w="967500"/>
                <a:gridCol w="1446100"/>
                <a:gridCol w="967500"/>
                <a:gridCol w="967500"/>
                <a:gridCol w="967500"/>
                <a:gridCol w="967500"/>
                <a:gridCol w="958950"/>
              </a:tblGrid>
              <a:tr h="19691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Регион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Столовые, закусочные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Столовые, находящиеся на балансе учебных заведений, организаций, промышленных предприятий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Рестораны, кафе, бары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Итого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52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25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Краснодарский край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849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8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Ставропольский край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177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327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Итого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1176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0" marB="0" marR="17775" marL="177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/>
        </p:nvSpPr>
        <p:spPr>
          <a:xfrm>
            <a:off x="2164419" y="330118"/>
            <a:ext cx="29319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Название проекта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8317650" y="887425"/>
            <a:ext cx="3685500" cy="1480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Сайты отзывов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5463425" y="2569825"/>
            <a:ext cx="4041900" cy="18363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Торгово-промышленные палаты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7961250" y="4617625"/>
            <a:ext cx="4041900" cy="1661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Масштабные проекты телевизионные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0" y="75800"/>
            <a:ext cx="4167600" cy="1321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Конкуренты</a:t>
            </a:r>
            <a:endParaRPr sz="32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0" name="Google Shape;1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4900"/>
            <a:ext cx="5306875" cy="56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1100" y="77400"/>
            <a:ext cx="5477600" cy="664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/>
          <p:nvPr/>
        </p:nvSpPr>
        <p:spPr>
          <a:xfrm>
            <a:off x="6362625" y="1269425"/>
            <a:ext cx="5325600" cy="5170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1800" u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Проект предполагает налаживание контактов с ресторанами, кафе и столовыми, которые заинтересованы в получении дополнительной брендовой отметки об уровне качества продукции и обслуживания.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36262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6811550" y="152400"/>
            <a:ext cx="5380500" cy="1658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План по выходу на рынок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6594825" y="3319475"/>
            <a:ext cx="526500" cy="510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6532900" y="2251675"/>
            <a:ext cx="526500" cy="510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6594825" y="4504913"/>
            <a:ext cx="526500" cy="510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6594825" y="5558650"/>
            <a:ext cx="526500" cy="510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7585600" y="2057425"/>
            <a:ext cx="4406100" cy="899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Поиск соинвесторов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7653400" y="3065250"/>
            <a:ext cx="4338300" cy="100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Расширение контактов с потенциальными индустриальными партнерами</a:t>
            </a:r>
            <a:endParaRPr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7653400" y="4257275"/>
            <a:ext cx="4338300" cy="100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Привлечение к работе Медиацентра, кафедр и студентов</a:t>
            </a:r>
            <a:endParaRPr sz="1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7786975" y="5402850"/>
            <a:ext cx="4055700" cy="100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Масштабирование проекта</a:t>
            </a:r>
            <a:endParaRPr sz="1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3675" y="0"/>
            <a:ext cx="6235450" cy="678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/>
          <p:nvPr/>
        </p:nvSpPr>
        <p:spPr>
          <a:xfrm>
            <a:off x="0" y="0"/>
            <a:ext cx="4876500" cy="867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Текущий этап работы</a:t>
            </a:r>
            <a:endParaRPr sz="22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693575" y="1643075"/>
            <a:ext cx="4110600" cy="4116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-"/>
            </a:pPr>
            <a:r>
              <a:rPr lang="ru-RU" sz="1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Создана система оценивания технологии</a:t>
            </a:r>
            <a:endParaRPr sz="1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-"/>
            </a:pPr>
            <a:r>
              <a:rPr lang="ru-RU" sz="1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Материальная база</a:t>
            </a:r>
            <a:endParaRPr sz="1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-"/>
            </a:pPr>
            <a:r>
              <a:rPr lang="ru-RU" sz="1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Утвержден кадровый состав экспертных групп</a:t>
            </a:r>
            <a:endParaRPr sz="1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-"/>
            </a:pPr>
            <a:r>
              <a:rPr lang="ru-RU" sz="1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Сформирована база заказчиков </a:t>
            </a:r>
            <a:endParaRPr sz="1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рэу">
      <a:dk1>
        <a:srgbClr val="0B2D50"/>
      </a:dk1>
      <a:lt1>
        <a:srgbClr val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