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6" r:id="rId2"/>
    <p:sldMasterId id="2147483769" r:id="rId3"/>
    <p:sldMasterId id="2147484275" r:id="rId4"/>
  </p:sldMasterIdLst>
  <p:notesMasterIdLst>
    <p:notesMasterId r:id="rId18"/>
  </p:notesMasterIdLst>
  <p:sldIdLst>
    <p:sldId id="256" r:id="rId5"/>
    <p:sldId id="261" r:id="rId6"/>
    <p:sldId id="260" r:id="rId7"/>
    <p:sldId id="283" r:id="rId8"/>
    <p:sldId id="286" r:id="rId9"/>
    <p:sldId id="293" r:id="rId10"/>
    <p:sldId id="288" r:id="rId11"/>
    <p:sldId id="289" r:id="rId12"/>
    <p:sldId id="294" r:id="rId13"/>
    <p:sldId id="295" r:id="rId14"/>
    <p:sldId id="285" r:id="rId15"/>
    <p:sldId id="296" r:id="rId16"/>
    <p:sldId id="280" r:id="rId17"/>
  </p:sldIdLst>
  <p:sldSz cx="12192000" cy="68580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ource Han Sans CN" charset="0"/>
        <a:cs typeface="Source Han Sans CN" charset="0"/>
      </a:defRPr>
    </a:lvl1pPr>
    <a:lvl2pPr marL="742950" indent="-2857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ource Han Sans CN" charset="0"/>
        <a:cs typeface="Source Han Sans CN" charset="0"/>
      </a:defRPr>
    </a:lvl2pPr>
    <a:lvl3pPr marL="1143000" indent="-228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ource Han Sans CN" charset="0"/>
        <a:cs typeface="Source Han Sans CN" charset="0"/>
      </a:defRPr>
    </a:lvl3pPr>
    <a:lvl4pPr marL="1600200" indent="-228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ource Han Sans CN" charset="0"/>
        <a:cs typeface="Source Han Sans CN" charset="0"/>
      </a:defRPr>
    </a:lvl4pPr>
    <a:lvl5pPr marL="2057400" indent="-228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ource Han Sans CN" charset="0"/>
        <a:cs typeface="Source Han Sans CN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ource Han Sans CN" charset="0"/>
        <a:cs typeface="Source Han Sans CN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ource Han Sans CN" charset="0"/>
        <a:cs typeface="Source Han Sans CN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ource Han Sans CN" charset="0"/>
        <a:cs typeface="Source Han Sans CN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ource Han Sans CN" charset="0"/>
        <a:cs typeface="Source Han Sans C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06"/>
    <p:restoredTop sz="95788" autoAdjust="0"/>
  </p:normalViewPr>
  <p:slideViewPr>
    <p:cSldViewPr>
      <p:cViewPr varScale="1">
        <p:scale>
          <a:sx n="79" d="100"/>
          <a:sy n="79" d="100"/>
        </p:scale>
        <p:origin x="389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7C46D922-8BEF-D7A7-04E6-843AAB9FC2C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2425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D4E3B7A-825B-4843-1FDB-B0AF27B432F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4FD76D3-CBBB-7DE2-7604-C5367E0AC6FA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E22907A7-53EF-C084-672A-8A257DED2A7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7AB85F4F-0B3B-A4E7-ECB1-146716EB2FD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1F964DED-8085-2DC9-C488-631CB4B8D0B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fld id="{91DFB920-9C2C-0948-9695-B63B1CAD009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098842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D9786F6C-6EA7-1397-5202-0220872547A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fld id="{E9E22D47-A9AF-634F-B0D8-01BDCFD15926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F946DFD9-65C9-7903-39DA-B1EB072455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E1011874-4378-49BA-4D33-4E9585E58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E7CACCBD-8C09-209B-4FEA-4AD2A6EEA59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fld id="{F736E00F-EEDC-6B4E-A17D-A1D5A71B3E00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11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A1488AF4-3559-2210-817B-046E863F26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4F10CDDF-C7D7-6B51-9F59-7ABD1B2163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E7CACCBD-8C09-209B-4FEA-4AD2A6EEA59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fld id="{F736E00F-EEDC-6B4E-A17D-A1D5A71B3E00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12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A1488AF4-3559-2210-817B-046E863F26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4F10CDDF-C7D7-6B51-9F59-7ABD1B2163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2912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B2F4499F-6A2B-309B-4288-2494024D82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fld id="{3BCB2031-8EC1-2349-87FC-0D8DCCDD6643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13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72361445-8B11-0D56-AB0D-AF7F56D62F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990CFE08-0049-EFC1-1393-C0E20FF9E3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91188A26-3F82-80CD-64A5-A021B5C5F7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fld id="{07F35FCC-9101-824C-84A0-C5755101BF50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3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id="{7EADC6D6-9B4F-F82D-7C54-56F6652398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6CAC797A-D2FF-71C3-18C4-2CA5358932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781755BA-848B-E276-FF21-05BFE85A1F1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fld id="{696440C2-CDD7-4043-9B8C-BED4A6BF006C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4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6584290C-7F47-B0F8-4345-3E8332469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65041C34-638E-109C-3265-8636C9BB0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781755BA-848B-E276-FF21-05BFE85A1F1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fld id="{696440C2-CDD7-4043-9B8C-BED4A6BF006C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5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6584290C-7F47-B0F8-4345-3E8332469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65041C34-638E-109C-3265-8636C9BB0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988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781755BA-848B-E276-FF21-05BFE85A1F1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fld id="{696440C2-CDD7-4043-9B8C-BED4A6BF006C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6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6584290C-7F47-B0F8-4345-3E8332469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65041C34-638E-109C-3265-8636C9BB0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4244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781755BA-848B-E276-FF21-05BFE85A1F1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fld id="{696440C2-CDD7-4043-9B8C-BED4A6BF006C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7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6584290C-7F47-B0F8-4345-3E8332469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65041C34-638E-109C-3265-8636C9BB0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6224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781755BA-848B-E276-FF21-05BFE85A1F1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fld id="{696440C2-CDD7-4043-9B8C-BED4A6BF006C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8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6584290C-7F47-B0F8-4345-3E8332469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65041C34-638E-109C-3265-8636C9BB0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4356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781755BA-848B-E276-FF21-05BFE85A1F1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fld id="{696440C2-CDD7-4043-9B8C-BED4A6BF006C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9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6584290C-7F47-B0F8-4345-3E8332469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65041C34-638E-109C-3265-8636C9BB0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357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E7CACCBD-8C09-209B-4FEA-4AD2A6EEA59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fld id="{F736E00F-EEDC-6B4E-A17D-A1D5A71B3E00}" type="slidenum">
              <a:rPr lang="en-US" altLang="ru-RU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10</a:t>
            </a:fld>
            <a:endParaRPr lang="en-US" altLang="ru-RU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A1488AF4-3559-2210-817B-046E863F26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4F10CDDF-C7D7-6B51-9F59-7ABD1B2163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520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2072244-3E01-9722-8519-F23B4C3A79E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2FB0382-4512-0CE6-5A42-5461825F4BD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9A2FBE4-DBE3-39BB-25B7-BEDDD4DEA7E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7DF39-7545-C24C-AF5F-F309670587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759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F404C00-DCAF-97E1-C15F-71527D3B1AE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375D9D1-1CB7-530D-D7E4-025D87FB820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27C0C79-56A0-CA13-3C25-8D10E2E87F0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1AEEE6-B73A-C94F-A727-8FBC34CCA3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4930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1122363"/>
            <a:ext cx="2741613" cy="4457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7200" cy="4457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0626AF9-B4D1-50B0-F2DA-0AC36AC3CC5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260D3EF-7F37-0A10-744B-F64A60CF79E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13FDEF7-52EF-DE5E-AC1D-8A760174FFA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ADA186-45FB-E545-A7C5-596E3F2BBD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5517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2413" cy="238601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EBEE3D-0603-B19F-2C2F-0BA9F7BEE8F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CD6767-418D-35C7-E1F6-6CDCB2D6517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861CD0-7142-2ABF-E2E8-FAEB583D482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11F76-6A87-F64E-8637-2779FCC3CB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2574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7A038DB-989A-F972-7588-6A660406734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93CA2BD-D9C7-02AE-9482-0B7CEB21A14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7ECDABB-3576-421E-B031-1779A5322F3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8263A2-C0A9-9C40-AD9C-CA2B0681E3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7398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20531B9-15F8-1A2D-56F9-2D07F7030F9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B51D6A0-D4CC-AF68-1655-35EB0741483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AA71AE5-1160-5BE1-46BF-DBDBDC9D23F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0842D-AA38-FF47-B61A-43116DB488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4679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9B9CDA6-5C1D-9539-26B3-BA51D074EE0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C5E68C2-78DB-279E-EB01-918D5FF4C4E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4F17997-1124-7E81-4FB5-0D883775989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54532-9D9A-224D-BC96-721D011376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2749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9403EB2-15E7-898D-5F4D-AE80D0933D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4EB6938-B824-1014-4934-78FED78B582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192910F-FAB6-D2A6-529C-196AAA7F3A5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2966FE-E233-2744-B0F6-964CBAE4AF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827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ED2044F-3DAC-64FE-BBF3-62B0C021EBE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F2E1F29-D89E-0DF7-A0DE-09CD017B245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8CEC422-77A6-E35A-E63A-0B7307ED6F1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F9C98D-57B0-0B42-9FB5-16AF6BBBF4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3850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B179B32-64EB-4ED0-E300-FE0B29304E6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6D89F63-3440-B684-4831-B95F99483F1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0F31630-B4E2-6B75-233F-E99E0BC5A9E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EDFE9F-367C-D346-82BF-E8F22AE73D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1966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B1BA1A-51EB-65E9-CDA4-296EABDDE5B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11C3F8-D621-DDB6-F8CE-811F63B9C3A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936BCA-7FAB-9FA0-A2E7-C54C6A67D59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3555E2-923F-B945-BB7E-11AAF27F49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882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321189F-BF59-A7D3-6F9B-EF9E1830943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D9A89A4-DC82-2287-ACCC-62EDAEA34F4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1F5F8F0-DAF3-187F-6064-3C64243B55D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CB341B-19BE-BE4A-AB3A-AFC051BC3A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5269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BBDBF98-3411-C41A-9F85-9296BBF49C5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7A9877B-E017-BF01-91C1-AD5FA3B273A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BCF9D1A-288F-DB39-78A0-61A083DDF08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9A542D-C507-0345-AD64-284F277F19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9099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D4544AC-6D6C-B546-F71A-27223CE43D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FE9FA7A-ACA4-A6B9-1573-6CB992128C2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C5A8B91-240B-4419-EDC2-CC6E782AB57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9E8763-074E-E943-886F-256319FF89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2538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BE0A7DF-8D45-3B0D-EB83-0310BC9F487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23B11A8-BDA3-8229-818F-92FB2FF835B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4322EF4-7249-CC9B-90F9-E8F8B727FFC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7B8A38-7D69-FE48-979A-A8E68ED182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0774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3070"/>
            <a:ext cx="2741613" cy="53070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3070"/>
            <a:ext cx="8077200" cy="53070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746E2B7-0117-8282-E7C7-7C1A9451F53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87C10A1-7A5E-7394-98BA-94FBF8B812C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3E836DF-DAFA-370D-634B-71EA9F02837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C49598-3665-1745-A14C-701AF5AF82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2774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6EBD73-D46B-D744-9EDE-B344F7F09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fld id="{51F87CD5-6BB1-C24D-8CFC-217FDBAB3E87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0610E8-98AB-F886-CD9A-8E38D0A9F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FCA3EA-9BFF-0D10-1592-37F9ABA81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A279563-6728-A746-AB8E-812812061D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2641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95B31D-6220-C52F-88D8-977BA76A2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fld id="{1C5B93D6-D89B-9145-9D70-D65D3595818C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3C454E-9E7A-BA41-A621-E0B55B0E8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4553F-B544-E530-08C9-6D6F6B44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B65704DF-F59F-7B4A-94B0-6A69754BE8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1722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C52A33-84F2-C44B-8176-EBE8ACAC8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fld id="{98819C67-7952-1B41-B403-518C524E2E7B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8B831D-268B-6E0E-CDD3-FD02D560A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5709BB-AC78-17A6-B341-3EDDFA68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2E94706-4768-B341-AC11-5DD6A8E97C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47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2E9C86-1A4F-EBBA-EC58-8331911AF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fld id="{338E4D9F-307F-CD41-BC1D-3F40651CC65A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B0C05F-2A0A-3460-4AC3-C6F4674F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E01850-D35A-E43F-B770-4824FD643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2C98F30D-35D8-FD4F-99B5-B64A94E94A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8252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905472D-DEDB-6EF9-16B1-DC9B05E0E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fld id="{DE40B4F2-123D-DB41-8058-4BC061024DA0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B92E8A-2BCB-4CB6-D565-12D08426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583D74-1037-8B88-8A23-F4E85D3E7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7C4E0026-3318-A147-847A-7F05B95AE6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8226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020509-D0C8-AC5E-9C3E-DCB072FB6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fld id="{96AC886D-E15D-834E-B79B-950493A3563D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690CF2-EB98-3CBD-E69F-71942787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8515C8-357A-37EC-66FB-157B5C753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035E6EAE-6864-104E-AA22-2AA034A91CC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4781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E55F831-62CA-A033-5D7B-11A7C33F508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E9568C1-F755-3B44-A5BE-010B2916FD7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E4682E7-21EF-D0F3-381D-234E7BD806E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1269F9-D70F-9F4B-AFEE-9CFE76CBC4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2937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DC2C79-2456-DA69-A727-B05095A5F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fld id="{774121E0-E312-BA47-A874-EA7AC1EA1FC9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F5AEA0-D24E-9AE1-E440-B9AC17C15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7E9950-6943-95B5-94C9-3F10ACDF8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A4880F77-5F61-1440-9A80-40DFC058B7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2946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56C7EB-F54D-FB5A-EAB5-A2D76E25F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fld id="{1A060B7B-FAC3-FB4C-8E96-16D6D7CFE23D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66C48C-172D-04AD-940D-B9F84C2D8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FBC7C2-AECB-556E-EB2C-C3A57732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A6E4C764-D563-6443-8C4D-580F2CF675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0196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24F803-394A-7A26-2F2C-53A9D682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fld id="{5AE59306-7D1A-794E-A1A9-D6D40C4332C3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AD350D-190D-01E9-B029-42BB2B912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17999-D2C4-13B7-76F3-483BF392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BDB7CCA-C91B-D844-AC9E-388A49CB8B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0131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3FFB78-CC35-8EB5-F7CD-49C807B2B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fld id="{139148EE-3D46-754B-8240-AC36D96A19EA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5D4EAA-572E-4C19-A699-B61566989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F8BCF-9291-4A48-35C5-722D68623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8B15D6E6-2C5A-6245-B9E4-17B9750AAF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4934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B5D163-EE76-B215-7392-444108169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fld id="{312E1A42-1C48-AE43-86D6-CB674413D9F8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EFF045-C2FF-0600-1B74-ED0151A40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Source Han Sans CN" charset="0"/>
                <a:cs typeface="Source Han Sans C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1AD234-E732-0A38-7CAA-D8A794B12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999F783C-D872-594D-8336-7FEBC759FD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714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A19E79C-78E9-6E22-7734-E3FEC0EDBD3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DB41261-6D77-CB2E-A56D-66B2F07E3AA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E89E608-09ED-DFA8-CFCE-224BE3EFFE8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6A787D-BC1F-E142-AB26-7995AAC3F7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6127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D6A3A23-016D-3FA9-B561-E6A670BD09F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D513195-E80D-B9C6-2AC3-66A85364A0F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10433B6-5108-9E26-34ED-8A0C938C416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E7F637-6DB4-224E-BC3A-CB9C9E883B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94989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0E98DE1-2B5B-2ABE-EA98-E38BEC3B0F9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AB49F37-D3AF-14EE-D2AB-C4211E98625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0B03817-D5DB-BD69-CC18-2600226FF30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7EE27-53E1-2A40-BECF-86D27A22A4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6053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0E78A56-E6C4-678F-319B-28DA72AB1D0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4FB4AB9-B5DA-6C62-6657-4DCEC5E7C8F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DE311A7-F934-ACB2-CFC5-E743F88C67C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CB0C97-D7FF-5544-8F1C-64B812EC13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7341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6A4DD1A-257B-5186-6FC2-AD40CC5D20A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CFBE987-ED59-B027-919A-14A094950DE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E520B7C-458F-7986-7D07-FFFB6C26120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14D01-3F4B-824C-9ED4-978E9E6803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414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EDE7256-73C3-1C32-8BFA-680A379E91C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F11C51A-4E49-6CA1-4132-715D1FFBBFA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0F819A5-62CE-BCEC-51F3-4B0309E51D8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198E14-16C2-C44E-A9E2-199E33B5979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2375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9237FA2-B4DF-3FEC-1BCC-74995D35098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7A3A0FB-F2D3-5954-8570-C56DD26CE34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BE81118-FF69-755B-13FF-5BC7BB39664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CE150E-8680-E644-8630-C6CAC13C93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6080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67C2E3-8E5B-3CF4-69E7-9A5F445D176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1D6C1D-EE4F-C7F4-71B6-85FE7ECED97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D02719-ACB0-950A-B708-DEB62410C62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02D227-C819-B94A-BB53-13CECD481B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358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5FBFE46-F79D-8631-A38F-9FD77A50FE5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9DA2AF-CBBC-7632-A6F7-FF35F0039E9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53DB23D-97FA-0861-B9FA-C161A98449D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452E81-2C54-534D-BF26-69D4260D4B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67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C6FE271-127B-209C-0EF7-E6F67637BA1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B0BC120-BDCE-5306-9ED3-E76F8D4BE79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A8BC93D-ACB2-1042-4F06-56FF2A3B66C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0A504D-5803-8C43-B5A8-481848FBA4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12149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6478F22-7F1A-8AC0-A04C-5DE615AE3E0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7BB1369-EBE2-4FF7-044D-7C9A047EC66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4E60AE2-BE39-A5F5-7F09-899912DF804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6F4CAF-1255-884D-921E-3024343EA6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35494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3070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3070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BABE26C-736B-0F90-6942-6C9AB41246A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3F1AB0B-DD0D-8F6F-8A76-09AFA42B3BC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BB86279-BD70-8D8F-8393-B75E18E2CB9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50B69-08DC-E942-9777-BAD90D21C5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064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1FFFED7-9753-F73E-2B32-B349CE9F532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6FE5DA8-7939-A0E6-4AA8-0D45DFADE40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C3CDA269-F25D-6B56-0640-57A6B39D700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3E8C8-C12A-6D43-8E58-DF1EB5A6BA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2642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7EB0C-CD9B-4EE8-EDE6-1A799067420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88A0BF-C09C-EC90-2B31-79BAFF8C9FD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E34211-CFA9-8159-F123-04E057C23A4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EAC405-9811-D14B-984E-7DA4AF79B3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2799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E92244B-960C-509D-D9A6-70064582C10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480A08C-5F4A-D165-3C0F-0942525AC5E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71A155-DF91-CCCD-3ADE-7CE8267CF07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04C0F3-97A3-B246-AFD9-815AA8FC00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0978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B7D2E74-08A3-A81D-76BC-1D58FC59DE5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623556A-0C79-0E17-CED4-8EC4CB2D607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57B347D-865D-A2BB-3B67-80FDC04B086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081909-73B8-6F41-A3F7-4FBE43649A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5033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0AD39A1-1BA9-CAEC-785C-30BA9A75A5B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5E4C80A-8E0D-7916-83B1-9E8E05A3C1A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CA4AE44-96A2-4029-4BFD-24CB3A7EBAA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981A57-7924-2844-8455-129E58D57A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577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E262163B-CDED-4A15-D251-5951BE5837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122363"/>
            <a:ext cx="9142413" cy="238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Образец заголовка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9B72EB8-4C9A-DDC0-FA56-34CF4EBBB61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C8CBA15-3202-52F8-E1C5-CB06AF8968F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49E2CF3-B948-096D-19BC-4A9B44D06C1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1pPr>
          </a:lstStyle>
          <a:p>
            <a:fld id="{DD70D22B-53E0-FD48-BB97-C3BB82E904B8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30" name="Rectangle 5">
            <a:extLst>
              <a:ext uri="{FF2B5EF4-FFF2-40B4-BE49-F238E27FC236}">
                <a16:creationId xmlns:a16="http://schemas.microsoft.com/office/drawing/2014/main" id="{7006ADCF-61FB-DF03-0935-0CF6C02724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89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0" r:id="rId1"/>
    <p:sldLayoutId id="2147484951" r:id="rId2"/>
    <p:sldLayoutId id="2147484952" r:id="rId3"/>
    <p:sldLayoutId id="2147484953" r:id="rId4"/>
    <p:sldLayoutId id="2147484954" r:id="rId5"/>
    <p:sldLayoutId id="2147484955" r:id="rId6"/>
    <p:sldLayoutId id="2147484956" r:id="rId7"/>
    <p:sldLayoutId id="2147484957" r:id="rId8"/>
    <p:sldLayoutId id="2147484958" r:id="rId9"/>
    <p:sldLayoutId id="2147484959" r:id="rId10"/>
    <p:sldLayoutId id="2147484960" r:id="rId11"/>
    <p:sldLayoutId id="2147484961" r:id="rId12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Source Han Sans CN" charset="0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ource Han Sans CN" charset="0"/>
          <a:cs typeface="Source Han Sans CN" charset="0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ource Han Sans CN" charset="0"/>
          <a:cs typeface="Source Han Sans CN" charset="0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ource Han Sans CN" charset="0"/>
          <a:cs typeface="Source Han Sans CN" charset="0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ource Han Sans CN" charset="0"/>
          <a:cs typeface="Source Han Sans CN" charset="0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Source Han Sans CN" charset="0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Source Han Sans CN" charset="0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Source Han Sans CN" charset="0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Source Han Sans CN" charset="0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Source Han Sans CN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21582C56-6F13-F961-3086-32AD5CDAA22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2C5EBB8D-EC17-C84F-F07F-CAFD5A62CBB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46A11DC-2792-CFDE-5306-21153BD82CF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1pPr>
          </a:lstStyle>
          <a:p>
            <a:fld id="{605114B6-81A9-DC45-941A-E3DEB13D1E2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2053" name="Rectangle 4">
            <a:extLst>
              <a:ext uri="{FF2B5EF4-FFF2-40B4-BE49-F238E27FC236}">
                <a16:creationId xmlns:a16="http://schemas.microsoft.com/office/drawing/2014/main" id="{1331BBF0-A9C9-E0B9-7CB2-17F7D71ACE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2054" name="Rectangle 5">
            <a:extLst>
              <a:ext uri="{FF2B5EF4-FFF2-40B4-BE49-F238E27FC236}">
                <a16:creationId xmlns:a16="http://schemas.microsoft.com/office/drawing/2014/main" id="{7662673C-60F9-E6C8-687E-64C76AFFB5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89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2" r:id="rId1"/>
    <p:sldLayoutId id="2147484963" r:id="rId2"/>
    <p:sldLayoutId id="2147484964" r:id="rId3"/>
    <p:sldLayoutId id="2147484965" r:id="rId4"/>
    <p:sldLayoutId id="2147484966" r:id="rId5"/>
    <p:sldLayoutId id="2147484967" r:id="rId6"/>
    <p:sldLayoutId id="2147484968" r:id="rId7"/>
    <p:sldLayoutId id="2147484969" r:id="rId8"/>
    <p:sldLayoutId id="2147484970" r:id="rId9"/>
    <p:sldLayoutId id="2147484971" r:id="rId10"/>
    <p:sldLayoutId id="2147484972" r:id="rId11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Source Han Sans CN" charset="0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ource Han Sans CN" charset="0"/>
          <a:cs typeface="Source Han Sans CN" charset="0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ource Han Sans CN" charset="0"/>
          <a:cs typeface="Source Han Sans CN" charset="0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ource Han Sans CN" charset="0"/>
          <a:cs typeface="Source Han Sans CN" charset="0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ource Han Sans CN" charset="0"/>
          <a:cs typeface="Source Han Sans CN" charset="0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Source Han Sans CN" charset="0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Source Han Sans CN" charset="0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Source Han Sans CN" charset="0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Source Han Sans CN" charset="0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Source Han Sans CN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957041E3-1D5B-8705-7635-2AF5EAE9C4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5" name="Текст 2">
            <a:extLst>
              <a:ext uri="{FF2B5EF4-FFF2-40B4-BE49-F238E27FC236}">
                <a16:creationId xmlns:a16="http://schemas.microsoft.com/office/drawing/2014/main" id="{3EFC9FDC-4381-1FD0-C51E-3BB7EAB89F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EBCBBD-B64F-A5A0-C879-57495E7905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84405E2-555E-AD43-995D-3BC4137F1BC1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CE1604-1BF4-D714-B3DD-C3C6A7A8D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535B3E-81C9-6749-5D16-82A93E78E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EE1EFAB-B350-C94C-A29B-3B1354C70B6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4" r:id="rId1"/>
    <p:sldLayoutId id="2147484985" r:id="rId2"/>
    <p:sldLayoutId id="2147484986" r:id="rId3"/>
    <p:sldLayoutId id="2147484987" r:id="rId4"/>
    <p:sldLayoutId id="2147484988" r:id="rId5"/>
    <p:sldLayoutId id="2147484989" r:id="rId6"/>
    <p:sldLayoutId id="2147484990" r:id="rId7"/>
    <p:sldLayoutId id="2147484991" r:id="rId8"/>
    <p:sldLayoutId id="2147484992" r:id="rId9"/>
    <p:sldLayoutId id="2147484993" r:id="rId10"/>
    <p:sldLayoutId id="21474849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DD6A33CB-0E32-12B7-B60F-AD7E070318F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ED17073A-0F0B-390E-EB7B-C66C220A30A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E398823-08A0-EA64-EC32-0ED0B12A5CC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1pPr>
          </a:lstStyle>
          <a:p>
            <a:fld id="{737D4447-1ACA-2B41-B5C6-A32D05A9D02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101" name="Rectangle 4">
            <a:extLst>
              <a:ext uri="{FF2B5EF4-FFF2-40B4-BE49-F238E27FC236}">
                <a16:creationId xmlns:a16="http://schemas.microsoft.com/office/drawing/2014/main" id="{535FE09F-CC67-EDA8-68D1-863AC7D97E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17EFB72A-7239-96D1-840D-DAC49D3BB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89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3" r:id="rId1"/>
    <p:sldLayoutId id="2147484974" r:id="rId2"/>
    <p:sldLayoutId id="2147484975" r:id="rId3"/>
    <p:sldLayoutId id="2147484976" r:id="rId4"/>
    <p:sldLayoutId id="2147484977" r:id="rId5"/>
    <p:sldLayoutId id="2147484978" r:id="rId6"/>
    <p:sldLayoutId id="2147484979" r:id="rId7"/>
    <p:sldLayoutId id="2147484980" r:id="rId8"/>
    <p:sldLayoutId id="2147484981" r:id="rId9"/>
    <p:sldLayoutId id="2147484982" r:id="rId10"/>
    <p:sldLayoutId id="2147484983" r:id="rId11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Source Han Sans CN" charset="0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ource Han Sans CN" charset="0"/>
          <a:cs typeface="Source Han Sans CN" charset="0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ource Han Sans CN" charset="0"/>
          <a:cs typeface="Source Han Sans CN" charset="0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ource Han Sans CN" charset="0"/>
          <a:cs typeface="Source Han Sans CN" charset="0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Source Han Sans CN" charset="0"/>
          <a:cs typeface="Source Han Sans CN" charset="0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Source Han Sans CN" charset="0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Source Han Sans CN" charset="0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Source Han Sans CN" charset="0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Source Han Sans CN" charset="0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Source Han Sans CN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7011B7EA-C352-0009-A256-2D2E16503D8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C3C517BE-DDF0-F70A-01D8-EE89B23E53E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 lIns="91440" tIns="45720" rIns="91440" bIns="45720"/>
          <a:lstStyle/>
          <a:p>
            <a:pPr eaLnBrk="1" hangingPunct="1"/>
            <a:endParaRPr lang="ru-RU" altLang="ru-RU"/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012B2CB9-3DF4-165F-F30F-13C7F8E67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75" y="0"/>
            <a:ext cx="12360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9" name="TextBox 7">
            <a:extLst>
              <a:ext uri="{FF2B5EF4-FFF2-40B4-BE49-F238E27FC236}">
                <a16:creationId xmlns:a16="http://schemas.microsoft.com/office/drawing/2014/main" id="{25E02771-DB5A-8335-E01F-E38A4E164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447675"/>
            <a:ext cx="95773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pPr algn="ctr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</a:p>
          <a:p>
            <a:pPr algn="ctr"/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Волгоградский филиал</a:t>
            </a:r>
          </a:p>
          <a:p>
            <a:pPr algn="ctr"/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государственного бюджетного образовательного учреждения высшего образования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«Российский экономический университет имени Г.В. Плеханова»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(Волгоградский филиал РЭУ им. Г.В. Плеханова)</a:t>
            </a:r>
          </a:p>
          <a:p>
            <a:pPr algn="ctr"/>
            <a:endParaRPr lang="ru-RU" altLang="ru-RU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ru-RU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МЕНЕДЖМЕНТА И МАРКЕТИНГА</a:t>
            </a:r>
          </a:p>
          <a:p>
            <a:pPr algn="ctr"/>
            <a:endParaRPr lang="ru-RU" altLang="ru-RU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0" name="Прямоугольник 1">
            <a:extLst>
              <a:ext uri="{FF2B5EF4-FFF2-40B4-BE49-F238E27FC236}">
                <a16:creationId xmlns:a16="http://schemas.microsoft.com/office/drawing/2014/main" id="{00C2A060-AC2F-C7F9-45EE-E86BD410A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2636838"/>
            <a:ext cx="10440988" cy="348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endParaRPr lang="ru-RU" altLang="ru-RU" sz="24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2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ВЫПУСКНАЯ КВАЛИФИКАЦИОННАЯ РАБОТА В ФОРМАТЕ СТАРТАПА</a:t>
            </a:r>
          </a:p>
          <a:p>
            <a:pPr eaLnBrk="1" hangingPunct="1"/>
            <a:endParaRPr lang="ru-RU" altLang="ru-RU" sz="20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altLang="ru-RU" sz="24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стратегией запуска и масштабирования образовательного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-проекта (на примере детской школы программирования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Роболенд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»)»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Студент: 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Малофеева Анастасия Александровна</a:t>
            </a: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к.социол.н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 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Охременко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И.В.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76B77082-07C7-3C83-4C8E-D783A42C4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-13208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Прямоугольник 1">
            <a:extLst>
              <a:ext uri="{FF2B5EF4-FFF2-40B4-BE49-F238E27FC236}">
                <a16:creationId xmlns:a16="http://schemas.microsoft.com/office/drawing/2014/main" id="{1136007B-928F-6369-035D-C4813D072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765175"/>
            <a:ext cx="72961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pPr algn="just">
              <a:lnSpc>
                <a:spcPct val="150000"/>
              </a:lnSpc>
            </a:pPr>
            <a:endParaRPr lang="ru-RU" altLang="ru-RU" sz="24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2E486-7588-0BF0-939C-EF3A3E25DFAF}"/>
              </a:ext>
            </a:extLst>
          </p:cNvPr>
          <p:cNvSpPr txBox="1"/>
          <p:nvPr/>
        </p:nvSpPr>
        <p:spPr>
          <a:xfrm>
            <a:off x="1199455" y="404664"/>
            <a:ext cx="76328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716280" algn="l"/>
              </a:tabLst>
            </a:pPr>
            <a:r>
              <a:rPr lang="ru-RU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План </a:t>
            </a:r>
            <a:endParaRPr lang="ru-RU" sz="2800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716280" algn="l"/>
              </a:tabLst>
            </a:pPr>
            <a:r>
              <a:rPr lang="ru-RU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масштабирования проекта «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Роболенд</a:t>
            </a:r>
            <a:r>
              <a:rPr lang="ru-RU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80036"/>
              </p:ext>
            </p:extLst>
          </p:nvPr>
        </p:nvGraphicFramePr>
        <p:xfrm>
          <a:off x="1343472" y="2060848"/>
          <a:ext cx="10081119" cy="2808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2695">
                  <a:extLst>
                    <a:ext uri="{9D8B030D-6E8A-4147-A177-3AD203B41FA5}">
                      <a16:colId xmlns:a16="http://schemas.microsoft.com/office/drawing/2014/main" val="1903192668"/>
                    </a:ext>
                  </a:extLst>
                </a:gridCol>
                <a:gridCol w="2031460">
                  <a:extLst>
                    <a:ext uri="{9D8B030D-6E8A-4147-A177-3AD203B41FA5}">
                      <a16:colId xmlns:a16="http://schemas.microsoft.com/office/drawing/2014/main" val="2064123954"/>
                    </a:ext>
                  </a:extLst>
                </a:gridCol>
                <a:gridCol w="2310785">
                  <a:extLst>
                    <a:ext uri="{9D8B030D-6E8A-4147-A177-3AD203B41FA5}">
                      <a16:colId xmlns:a16="http://schemas.microsoft.com/office/drawing/2014/main" val="4081771609"/>
                    </a:ext>
                  </a:extLst>
                </a:gridCol>
                <a:gridCol w="2336179">
                  <a:extLst>
                    <a:ext uri="{9D8B030D-6E8A-4147-A177-3AD203B41FA5}">
                      <a16:colId xmlns:a16="http://schemas.microsoft.com/office/drawing/2014/main" val="3094486983"/>
                    </a:ext>
                  </a:extLst>
                </a:gridCol>
              </a:tblGrid>
              <a:tr h="14041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accent2"/>
                          </a:solidFill>
                          <a:effectLst/>
                        </a:rPr>
                        <a:t>Показатели/сроки</a:t>
                      </a:r>
                      <a:endParaRPr lang="ru-RU" sz="22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442" marR="10744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accent2"/>
                          </a:solidFill>
                          <a:effectLst/>
                        </a:rPr>
                        <a:t>2025 г.</a:t>
                      </a:r>
                      <a:endParaRPr lang="ru-RU" sz="22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442" marR="10744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accent2"/>
                          </a:solidFill>
                          <a:effectLst/>
                        </a:rPr>
                        <a:t>2026 г.-зима</a:t>
                      </a:r>
                      <a:endParaRPr lang="ru-RU" sz="22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442" marR="10744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accent2"/>
                          </a:solidFill>
                          <a:effectLst/>
                        </a:rPr>
                        <a:t>2026 г. - осень</a:t>
                      </a:r>
                      <a:endParaRPr lang="ru-RU" sz="22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442" marR="107442" marT="0" marB="0" anchor="b"/>
                </a:tc>
                <a:extLst>
                  <a:ext uri="{0D108BD9-81ED-4DB2-BD59-A6C34878D82A}">
                    <a16:rowId xmlns:a16="http://schemas.microsoft.com/office/drawing/2014/main" val="3138749474"/>
                  </a:ext>
                </a:extLst>
              </a:tr>
              <a:tr h="7020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accent2"/>
                          </a:solidFill>
                          <a:effectLst/>
                        </a:rPr>
                        <a:t>Кол-во школ</a:t>
                      </a:r>
                      <a:endParaRPr lang="ru-RU" sz="22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442" marR="10744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3</a:t>
                      </a:r>
                      <a:endParaRPr lang="ru-RU" sz="2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442" marR="10744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5</a:t>
                      </a:r>
                      <a:endParaRPr lang="ru-RU" sz="2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442" marR="10744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</a:rPr>
                        <a:t>9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442" marR="107442" marT="0" marB="0" anchor="b"/>
                </a:tc>
                <a:extLst>
                  <a:ext uri="{0D108BD9-81ED-4DB2-BD59-A6C34878D82A}">
                    <a16:rowId xmlns:a16="http://schemas.microsoft.com/office/drawing/2014/main" val="1971924863"/>
                  </a:ext>
                </a:extLst>
              </a:tr>
              <a:tr h="7020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accent2"/>
                          </a:solidFill>
                          <a:effectLst/>
                        </a:rPr>
                        <a:t>Оборот/руб.</a:t>
                      </a:r>
                      <a:endParaRPr lang="ru-RU" sz="22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442" marR="10744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</a:rPr>
                        <a:t>360 560, 00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442" marR="1074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 622 406, 00</a:t>
                      </a:r>
                      <a:endParaRPr lang="ru-RU" sz="2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442" marR="1074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</a:rPr>
                        <a:t> 1 098 537, 00</a:t>
                      </a:r>
                      <a:endParaRPr lang="ru-RU" sz="2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442" marR="107442" marT="0" marB="0" anchor="ctr"/>
                </a:tc>
                <a:extLst>
                  <a:ext uri="{0D108BD9-81ED-4DB2-BD59-A6C34878D82A}">
                    <a16:rowId xmlns:a16="http://schemas.microsoft.com/office/drawing/2014/main" val="1670591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31420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76B77082-07C7-3C83-4C8E-D783A42C4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Прямоугольник 1">
            <a:extLst>
              <a:ext uri="{FF2B5EF4-FFF2-40B4-BE49-F238E27FC236}">
                <a16:creationId xmlns:a16="http://schemas.microsoft.com/office/drawing/2014/main" id="{1136007B-928F-6369-035D-C4813D072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765175"/>
            <a:ext cx="72961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pPr algn="just">
              <a:lnSpc>
                <a:spcPct val="150000"/>
              </a:lnSpc>
            </a:pPr>
            <a:endParaRPr lang="ru-RU" altLang="ru-RU" sz="24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FBB23A-9C7D-2D17-5D63-CE1115BB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1052736"/>
            <a:ext cx="10297021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pPr algn="just"/>
            <a: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Ключевые риски в 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проекте «</a:t>
            </a:r>
            <a:r>
              <a:rPr lang="ru-RU" alt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Роболенд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»:</a:t>
            </a:r>
          </a:p>
          <a:p>
            <a:pPr algn="just"/>
            <a:endParaRPr lang="ru-RU" alt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ru-RU" alt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инфраструктуры муниципальных школ -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отказ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сотрудничества,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нехватка подходящих помещений или слабое техническое оснащение (устаревшие компьютеры, отсутствие интернета) могут затруднить запуск и проведение занятий.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и текучесть персонала -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подбором компетентных преподавателей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менеджеров отдела продаж,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в регионах, могут повлиять на качество обучения, клиентский сервис и, как следствие, на удержание учеников.</a:t>
            </a:r>
          </a:p>
          <a:p>
            <a:pPr algn="just"/>
            <a:endParaRPr lang="ru-RU" altLang="ru-RU" sz="2800" b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76B77082-07C7-3C83-4C8E-D783A42C4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-34544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Прямоугольник 1">
            <a:extLst>
              <a:ext uri="{FF2B5EF4-FFF2-40B4-BE49-F238E27FC236}">
                <a16:creationId xmlns:a16="http://schemas.microsoft.com/office/drawing/2014/main" id="{1136007B-928F-6369-035D-C4813D072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765175"/>
            <a:ext cx="72961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pPr algn="just">
              <a:lnSpc>
                <a:spcPct val="150000"/>
              </a:lnSpc>
            </a:pPr>
            <a:endParaRPr lang="ru-RU" altLang="ru-RU" sz="24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tinywow_video5280818700256032224_3775657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3512" y="116632"/>
            <a:ext cx="3361874" cy="59766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75920" y="0"/>
            <a:ext cx="18794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alt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Отзыв</a:t>
            </a:r>
            <a:endParaRPr lang="ru-RU" altLang="ru-RU" sz="4400" b="1" dirty="0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0687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FE70A4B4-84B5-09C2-3153-93A7C472E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123840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Заголовок 1">
            <a:extLst>
              <a:ext uri="{FF2B5EF4-FFF2-40B4-BE49-F238E27FC236}">
                <a16:creationId xmlns:a16="http://schemas.microsoft.com/office/drawing/2014/main" id="{F387F942-85C5-D042-0138-4E24EAF71FFA}"/>
              </a:ext>
            </a:extLst>
          </p:cNvPr>
          <p:cNvSpPr txBox="1">
            <a:spLocks/>
          </p:cNvSpPr>
          <p:nvPr/>
        </p:nvSpPr>
        <p:spPr bwMode="auto">
          <a:xfrm>
            <a:off x="1163638" y="3429000"/>
            <a:ext cx="95789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altLang="ru-RU" sz="3600" b="1" dirty="0">
                <a:solidFill>
                  <a:srgbClr val="262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845A5B4C-D9EC-C207-0552-98D235376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Прямоугольник 1">
            <a:extLst>
              <a:ext uri="{FF2B5EF4-FFF2-40B4-BE49-F238E27FC236}">
                <a16:creationId xmlns:a16="http://schemas.microsoft.com/office/drawing/2014/main" id="{4621FFB2-6849-2F2D-4E32-B7F8093CB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238" y="1196975"/>
            <a:ext cx="10175875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r>
              <a:rPr lang="ru-RU" alt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выпускной квалификационной работы</a:t>
            </a:r>
            <a:r>
              <a:rPr lang="en-US" alt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изучение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организацией и запуском франшизы детского образовательного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проекта 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Роболенд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algn="just"/>
            <a:r>
              <a:rPr lang="ru-RU" alt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выпускной квалификационной работы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alt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уникальность услуги школы программирования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Роболенд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и условия финансирования проекта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проанализировать,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проекта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охарактеризовать показатели экономической эффективности проекта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оценить риски и потенциал масштабирования проекта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altLang="ru-RU" sz="2000" dirty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6F4AA6A7-FC2C-FD8F-DEFB-DA372F3A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Прямоугольник 1">
            <a:extLst>
              <a:ext uri="{FF2B5EF4-FFF2-40B4-BE49-F238E27FC236}">
                <a16:creationId xmlns:a16="http://schemas.microsoft.com/office/drawing/2014/main" id="{23F248AF-418F-0A6D-75E5-83EC0F302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765175"/>
            <a:ext cx="9504734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pPr algn="just"/>
            <a:endParaRPr lang="ru-RU" alt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Объект исследования </a:t>
            </a: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организации и масштабирования образовательного бизнеса в формате франшизы детского образовательного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проекта "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Роболенд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algn="just"/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Предмет исследования </a:t>
            </a:r>
            <a:r>
              <a:rPr lang="ru-RU" altLang="ru-RU" sz="2800" dirty="0">
                <a:latin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управленческие и связанные с ними социально-экономические, правовые, институциональные отношения, возникающие в процессе управления проектом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стартапа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800" dirty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0ADD7AE1-78A3-737B-204E-E838700F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08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Прямоугольник 1">
            <a:extLst>
              <a:ext uri="{FF2B5EF4-FFF2-40B4-BE49-F238E27FC236}">
                <a16:creationId xmlns:a16="http://schemas.microsoft.com/office/drawing/2014/main" id="{3FD8CECB-4457-0681-2A36-E61071737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765175"/>
            <a:ext cx="72961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pPr algn="just">
              <a:lnSpc>
                <a:spcPct val="150000"/>
              </a:lnSpc>
            </a:pPr>
            <a:endParaRPr lang="ru-RU" altLang="ru-RU" sz="24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3FC88B-39B3-3F79-544C-AF72BBCB6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2273301"/>
            <a:ext cx="10369151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pPr algn="just"/>
            <a:endParaRPr lang="ru-RU" alt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ru-RU" altLang="ru-RU" sz="2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Суть продукта/услуги </a:t>
            </a:r>
            <a:r>
              <a:rPr lang="ru-RU" altLang="ru-RU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ru-RU" altLang="ru-RU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от 6 до 14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включает 2 основных направления:</a:t>
            </a:r>
            <a:endParaRPr lang="ru-RU" altLang="ru-RU" sz="2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alt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обототехника;</a:t>
            </a:r>
            <a:endParaRPr lang="ru-RU" altLang="ru-RU" sz="2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alt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рограммирование.</a:t>
            </a:r>
            <a:endParaRPr lang="ru-RU" altLang="ru-RU" sz="2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/>
            <a:r>
              <a:rPr lang="ru-RU" altLang="ru-RU" sz="2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Цель </a:t>
            </a:r>
            <a:r>
              <a:rPr lang="ru-RU" altLang="ru-RU" sz="25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проекта </a:t>
            </a:r>
            <a:r>
              <a:rPr lang="ru-RU" alt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ru-RU" altLang="ru-RU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к учебному 2026 году запустить 9 филиалов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Волгоградской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области,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партнеров по франшизе.</a:t>
            </a:r>
            <a:endParaRPr lang="ru-RU" alt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387F942-85C5-D042-0138-4E24EAF71FFA}"/>
              </a:ext>
            </a:extLst>
          </p:cNvPr>
          <p:cNvSpPr txBox="1">
            <a:spLocks/>
          </p:cNvSpPr>
          <p:nvPr/>
        </p:nvSpPr>
        <p:spPr bwMode="auto">
          <a:xfrm>
            <a:off x="3359696" y="332656"/>
            <a:ext cx="612067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altLang="ru-RU" sz="2500" b="1" dirty="0" smtClean="0">
                <a:solidFill>
                  <a:srgbClr val="262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altLang="ru-RU" sz="2500" b="1" dirty="0" err="1" smtClean="0">
                <a:solidFill>
                  <a:srgbClr val="262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Роболенд</a:t>
            </a:r>
            <a:r>
              <a:rPr lang="ru-RU" altLang="ru-RU" sz="2500" b="1" dirty="0" smtClean="0">
                <a:solidFill>
                  <a:srgbClr val="262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– бизнес </a:t>
            </a:r>
            <a:r>
              <a:rPr lang="ru-RU" altLang="ru-RU" sz="2500" b="1" dirty="0" smtClean="0">
                <a:solidFill>
                  <a:srgbClr val="262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проект </a:t>
            </a:r>
          </a:p>
          <a:p>
            <a:pPr>
              <a:lnSpc>
                <a:spcPct val="90000"/>
              </a:lnSpc>
            </a:pPr>
            <a:r>
              <a:rPr lang="ru-RU" altLang="ru-RU" sz="2500" b="1" dirty="0" smtClean="0">
                <a:solidFill>
                  <a:srgbClr val="262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500" b="1" dirty="0" smtClean="0">
                <a:solidFill>
                  <a:srgbClr val="262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 социального предпринимательства, направленный на решение социальных проблем в сегменте предоставления </a:t>
            </a:r>
            <a:r>
              <a:rPr lang="en-US" altLang="ru-RU" sz="2500" b="1" dirty="0" smtClean="0">
                <a:solidFill>
                  <a:srgbClr val="262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altLang="ru-RU" sz="2500" b="1" dirty="0" smtClean="0">
                <a:solidFill>
                  <a:srgbClr val="262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-образования.</a:t>
            </a:r>
            <a:endParaRPr lang="ru-RU" altLang="ru-RU" sz="2500" b="1" dirty="0">
              <a:solidFill>
                <a:srgbClr val="262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9"/>
          <a:stretch/>
        </p:blipFill>
        <p:spPr>
          <a:xfrm>
            <a:off x="1055440" y="-13960"/>
            <a:ext cx="2407607" cy="265442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0ADD7AE1-78A3-737B-204E-E838700F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Прямоугольник 1">
            <a:extLst>
              <a:ext uri="{FF2B5EF4-FFF2-40B4-BE49-F238E27FC236}">
                <a16:creationId xmlns:a16="http://schemas.microsoft.com/office/drawing/2014/main" id="{3FD8CECB-4457-0681-2A36-E61071737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765175"/>
            <a:ext cx="72961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pPr algn="just">
              <a:lnSpc>
                <a:spcPct val="150000"/>
              </a:lnSpc>
            </a:pPr>
            <a:endParaRPr lang="ru-RU" altLang="ru-RU" sz="24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1E17A6-9968-1D14-677E-85F321833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476672"/>
            <a:ext cx="8496944" cy="577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pPr algn="just"/>
            <a:endParaRPr lang="ru-RU" alt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ru-RU" altLang="ru-RU" sz="23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Целевая аудитория </a:t>
            </a:r>
            <a:r>
              <a:rPr lang="ru-RU" alt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ru-RU" alt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родители, которые принимают решения о дополнительном образовании своих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а так же дети 6-14 лет,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являются основными участниками образовательного процесса.</a:t>
            </a:r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2300" dirty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ru-RU" altLang="ru-RU" sz="23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Главные потребности целевой аудитории</a:t>
            </a:r>
            <a:r>
              <a:rPr lang="ru-RU" altLang="ru-RU" sz="2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ru-RU" altLang="ru-RU" sz="2300" dirty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alt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к</a:t>
            </a:r>
            <a:r>
              <a:rPr lang="ru-RU" alt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ачественное образование </a:t>
            </a:r>
            <a:r>
              <a:rPr lang="ru-RU" alt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детей;</a:t>
            </a:r>
            <a:endParaRPr lang="ru-RU" altLang="ru-RU" sz="2300" dirty="0" smtClean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alt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ru-RU" alt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ыбор перспективного хобби для </a:t>
            </a:r>
            <a:r>
              <a:rPr lang="ru-RU" alt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ребенка;</a:t>
            </a:r>
            <a:endParaRPr lang="ru-RU" altLang="ru-RU" sz="2300" dirty="0" smtClean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alt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</a:t>
            </a:r>
            <a:r>
              <a:rPr lang="ru-RU" alt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рофилактика «</a:t>
            </a:r>
            <a:r>
              <a:rPr lang="ru-RU" altLang="ru-RU" sz="23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Гаджетозависимости</a:t>
            </a:r>
            <a:r>
              <a:rPr lang="ru-RU" alt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»;</a:t>
            </a:r>
            <a:endParaRPr lang="ru-RU" altLang="ru-RU" sz="2300" dirty="0" smtClean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alt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о</a:t>
            </a:r>
            <a:r>
              <a:rPr lang="ru-RU" alt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рганизация качественного окружения для ребенка</a:t>
            </a:r>
            <a:r>
              <a:rPr lang="ru-RU" alt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alt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и </a:t>
            </a:r>
            <a:r>
              <a:rPr lang="ru-RU" alt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социализация;</a:t>
            </a:r>
            <a:endParaRPr lang="ru-RU" altLang="ru-RU" sz="2300" dirty="0" smtClean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alt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ru-RU" alt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добное месторасположение </a:t>
            </a:r>
            <a:r>
              <a:rPr lang="ru-RU" alt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для ребенка;</a:t>
            </a:r>
            <a:endParaRPr lang="ru-RU" altLang="ru-RU" sz="2300" dirty="0" smtClean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alt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</a:t>
            </a:r>
            <a:r>
              <a:rPr lang="ru-RU" alt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редоставление современных знаний и обучение практическим </a:t>
            </a:r>
            <a:r>
              <a:rPr lang="ru-RU" alt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навыкам;</a:t>
            </a:r>
            <a:endParaRPr lang="ru-RU" altLang="ru-RU" sz="2300" dirty="0" smtClean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altLang="ru-RU" sz="23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и</a:t>
            </a:r>
            <a:r>
              <a:rPr lang="ru-RU" alt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нтересное завлекающее </a:t>
            </a:r>
            <a:r>
              <a:rPr lang="ru-RU" altLang="ru-RU" sz="2300" dirty="0" smtClean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обучение.</a:t>
            </a:r>
            <a:endParaRPr lang="ru-RU" altLang="ru-RU" sz="2300" dirty="0" smtClean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204864"/>
            <a:ext cx="3563888" cy="26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076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0ADD7AE1-78A3-737B-204E-E838700F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Прямоугольник 1">
            <a:extLst>
              <a:ext uri="{FF2B5EF4-FFF2-40B4-BE49-F238E27FC236}">
                <a16:creationId xmlns:a16="http://schemas.microsoft.com/office/drawing/2014/main" id="{3FD8CECB-4457-0681-2A36-E61071737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765175"/>
            <a:ext cx="72961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pPr algn="just">
              <a:lnSpc>
                <a:spcPct val="150000"/>
              </a:lnSpc>
            </a:pPr>
            <a:endParaRPr lang="ru-RU" altLang="ru-RU" sz="24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1E17A6-9968-1D14-677E-85F321833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620688"/>
            <a:ext cx="7632848" cy="530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pPr algn="just"/>
            <a:r>
              <a:rPr lang="ru-RU" altLang="ru-RU" sz="27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Конкурентные преимущества </a:t>
            </a:r>
            <a:r>
              <a:rPr lang="ru-RU" altLang="ru-RU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проекта:</a:t>
            </a:r>
          </a:p>
          <a:p>
            <a:pPr algn="just"/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-навыкам – обучение проходит в рамках реализации проектов: создание игр,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приложений;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личного методиста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имеет индивидуальный подход от личного методиста,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подбирает нужный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обучения для ребенка;</a:t>
            </a:r>
          </a:p>
          <a:p>
            <a:pPr marL="285750" indent="-28575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видеоотчетам в случае пропуска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вычет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возможность оформить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вычет в налоговой службе и вернуть 13% от стоимости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материнским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капиталом.</a:t>
            </a:r>
            <a:endParaRPr lang="ru-RU" alt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1988840"/>
            <a:ext cx="3284984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00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0ADD7AE1-78A3-737B-204E-E838700F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891" y="-53100"/>
            <a:ext cx="134112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Прямоугольник 1">
            <a:extLst>
              <a:ext uri="{FF2B5EF4-FFF2-40B4-BE49-F238E27FC236}">
                <a16:creationId xmlns:a16="http://schemas.microsoft.com/office/drawing/2014/main" id="{3FD8CECB-4457-0681-2A36-E61071737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765175"/>
            <a:ext cx="72961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pPr algn="just">
              <a:lnSpc>
                <a:spcPct val="150000"/>
              </a:lnSpc>
            </a:pPr>
            <a:endParaRPr lang="ru-RU" altLang="ru-RU" sz="24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320A16-EB41-078F-077D-7E7C660B4410}"/>
              </a:ext>
            </a:extLst>
          </p:cNvPr>
          <p:cNvSpPr txBox="1"/>
          <p:nvPr/>
        </p:nvSpPr>
        <p:spPr>
          <a:xfrm>
            <a:off x="1080120" y="-67454"/>
            <a:ext cx="7296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Ф</a:t>
            </a: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инансовая модель проекта:</a:t>
            </a:r>
            <a:endParaRPr lang="ru-RU" alt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682649"/>
              </p:ext>
            </p:extLst>
          </p:nvPr>
        </p:nvGraphicFramePr>
        <p:xfrm>
          <a:off x="983432" y="476672"/>
          <a:ext cx="8640959" cy="60485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1024">
                  <a:extLst>
                    <a:ext uri="{9D8B030D-6E8A-4147-A177-3AD203B41FA5}">
                      <a16:colId xmlns:a16="http://schemas.microsoft.com/office/drawing/2014/main" val="1125382773"/>
                    </a:ext>
                  </a:extLst>
                </a:gridCol>
                <a:gridCol w="1177612">
                  <a:extLst>
                    <a:ext uri="{9D8B030D-6E8A-4147-A177-3AD203B41FA5}">
                      <a16:colId xmlns:a16="http://schemas.microsoft.com/office/drawing/2014/main" val="3125609658"/>
                    </a:ext>
                  </a:extLst>
                </a:gridCol>
                <a:gridCol w="1318093">
                  <a:extLst>
                    <a:ext uri="{9D8B030D-6E8A-4147-A177-3AD203B41FA5}">
                      <a16:colId xmlns:a16="http://schemas.microsoft.com/office/drawing/2014/main" val="857171356"/>
                    </a:ext>
                  </a:extLst>
                </a:gridCol>
                <a:gridCol w="1610429">
                  <a:extLst>
                    <a:ext uri="{9D8B030D-6E8A-4147-A177-3AD203B41FA5}">
                      <a16:colId xmlns:a16="http://schemas.microsoft.com/office/drawing/2014/main" val="87908733"/>
                    </a:ext>
                  </a:extLst>
                </a:gridCol>
                <a:gridCol w="1903801">
                  <a:extLst>
                    <a:ext uri="{9D8B030D-6E8A-4147-A177-3AD203B41FA5}">
                      <a16:colId xmlns:a16="http://schemas.microsoft.com/office/drawing/2014/main" val="208345183"/>
                    </a:ext>
                  </a:extLst>
                </a:gridCol>
              </a:tblGrid>
              <a:tr h="223599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Кол-во</a:t>
                      </a:r>
                      <a:r>
                        <a:rPr lang="ru-RU" sz="1050" b="1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школ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2416411422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Выручка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142920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360560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622406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1098537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4209000285"/>
                  </a:ext>
                </a:extLst>
              </a:tr>
              <a:tr h="22359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учебных мест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2485348150"/>
                  </a:ext>
                </a:extLst>
              </a:tr>
              <a:tr h="22359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групп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3006510459"/>
                  </a:ext>
                </a:extLst>
              </a:tr>
              <a:tr h="22359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Наполняемость групп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6,194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6,073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1372101799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106005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244531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344905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669805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148900043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63501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143531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196183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377747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4089229228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 оклад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788618969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 бонус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10817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18672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32956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4273956952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ЗП преподавателя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10631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35438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70875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113400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1010293486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Бонусы преподавателя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10110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18669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31758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917330872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МОЗ оклад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18164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31355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55342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2646890093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МОЗ бонусы</a:t>
                      </a:r>
                      <a:endParaRPr lang="ru-RU" sz="105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4995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14884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26612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46055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639380404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МОП оклад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1834635682"/>
                  </a:ext>
                </a:extLst>
              </a:tr>
              <a:tr h="322137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МОП Бонусы за первые продажи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12059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24118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48236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3702200739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Аренда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18441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55239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93568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166898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1095140628"/>
                  </a:ext>
                </a:extLst>
              </a:tr>
              <a:tr h="22359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Расходники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214395088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Роялти</a:t>
                      </a:r>
                      <a:endParaRPr lang="ru-RU" sz="105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6029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18028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31120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54927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1566182676"/>
                  </a:ext>
                </a:extLst>
              </a:tr>
              <a:tr h="22359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CRM+Salebot</a:t>
                      </a:r>
                      <a:endParaRPr lang="ru-RU" sz="105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4054709192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запуск школы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844753444"/>
                  </a:ext>
                </a:extLst>
              </a:tr>
              <a:tr h="223599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4833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4833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4833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4833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2419220079"/>
                  </a:ext>
                </a:extLst>
              </a:tr>
              <a:tr h="25203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36915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116029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277501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428732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1" marR="20281" marT="0" marB="0" anchor="b"/>
                </a:tc>
                <a:extLst>
                  <a:ext uri="{0D108BD9-81ED-4DB2-BD59-A6C34878D82A}">
                    <a16:rowId xmlns:a16="http://schemas.microsoft.com/office/drawing/2014/main" val="508286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61808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0ADD7AE1-78A3-737B-204E-E838700F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Прямоугольник 1">
            <a:extLst>
              <a:ext uri="{FF2B5EF4-FFF2-40B4-BE49-F238E27FC236}">
                <a16:creationId xmlns:a16="http://schemas.microsoft.com/office/drawing/2014/main" id="{3FD8CECB-4457-0681-2A36-E61071737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765175"/>
            <a:ext cx="72961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pPr algn="just">
              <a:lnSpc>
                <a:spcPct val="150000"/>
              </a:lnSpc>
            </a:pPr>
            <a:endParaRPr lang="ru-RU" altLang="ru-RU" sz="24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97A61-C714-95FB-5B9C-587ECE31E6F4}"/>
              </a:ext>
            </a:extLst>
          </p:cNvPr>
          <p:cNvSpPr txBox="1"/>
          <p:nvPr/>
        </p:nvSpPr>
        <p:spPr>
          <a:xfrm>
            <a:off x="1199456" y="303510"/>
            <a:ext cx="828092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Результаты реализации </a:t>
            </a:r>
            <a:r>
              <a:rPr lang="ru-RU" alt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проекта (филиал </a:t>
            </a:r>
            <a:r>
              <a:rPr lang="ru-RU" alt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 </a:t>
            </a:r>
            <a:endParaRPr lang="ru-RU" altLang="ru-RU" sz="2600" b="1" dirty="0" smtClean="0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ru-RU" alt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г</a:t>
            </a:r>
            <a:r>
              <a:rPr lang="ru-RU" alt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ru-RU" alt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Волжский Волгоградской области).</a:t>
            </a:r>
          </a:p>
          <a:p>
            <a:pPr algn="ctr"/>
            <a:r>
              <a:rPr lang="ru-RU" altLang="ru-RU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Метрики воронки продаж</a:t>
            </a:r>
            <a:endParaRPr lang="ru-RU" altLang="ru-RU" sz="2600" b="1" dirty="0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78367"/>
              </p:ext>
            </p:extLst>
          </p:nvPr>
        </p:nvGraphicFramePr>
        <p:xfrm>
          <a:off x="1343472" y="1916832"/>
          <a:ext cx="9649071" cy="41007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2829605478"/>
                    </a:ext>
                  </a:extLst>
                </a:gridCol>
                <a:gridCol w="2904322">
                  <a:extLst>
                    <a:ext uri="{9D8B030D-6E8A-4147-A177-3AD203B41FA5}">
                      <a16:colId xmlns:a16="http://schemas.microsoft.com/office/drawing/2014/main" val="1266852509"/>
                    </a:ext>
                  </a:extLst>
                </a:gridCol>
                <a:gridCol w="3216357">
                  <a:extLst>
                    <a:ext uri="{9D8B030D-6E8A-4147-A177-3AD203B41FA5}">
                      <a16:colId xmlns:a16="http://schemas.microsoft.com/office/drawing/2014/main" val="3579778366"/>
                    </a:ext>
                  </a:extLst>
                </a:gridCol>
              </a:tblGrid>
              <a:tr h="459845">
                <a:tc gridSpan="3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Воронка запуска школы</a:t>
                      </a:r>
                      <a:endParaRPr lang="ru-RU" sz="24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575462"/>
                  </a:ext>
                </a:extLst>
              </a:tr>
              <a:tr h="45984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воронки</a:t>
                      </a:r>
                      <a:endParaRPr lang="ru-RU" sz="20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Конверсия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учеников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1180978"/>
                  </a:ext>
                </a:extLst>
              </a:tr>
              <a:tr h="45984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Записались на КМ</a:t>
                      </a:r>
                      <a:endParaRPr lang="ru-RU" sz="20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ru-RU" sz="2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учеников</a:t>
                      </a:r>
                      <a:endParaRPr lang="ru-RU" sz="2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8661378"/>
                  </a:ext>
                </a:extLst>
              </a:tr>
              <a:tr h="45984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Посетили КМ</a:t>
                      </a:r>
                      <a:endParaRPr lang="ru-RU" sz="20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учеников</a:t>
                      </a:r>
                      <a:endParaRPr lang="ru-RU" sz="2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5619548"/>
                  </a:ext>
                </a:extLst>
              </a:tr>
              <a:tr h="608892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Оплатили абонемент</a:t>
                      </a:r>
                      <a:endParaRPr lang="ru-RU" sz="20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  <a:endParaRPr lang="ru-RU" sz="2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ученика</a:t>
                      </a:r>
                      <a:endParaRPr lang="ru-RU" sz="2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4552722"/>
                  </a:ext>
                </a:extLst>
              </a:tr>
              <a:tr h="974624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Стартовая наполняемость групп</a:t>
                      </a:r>
                      <a:endParaRPr lang="ru-RU" sz="20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учеников</a:t>
                      </a:r>
                      <a:endParaRPr lang="ru-RU" sz="2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976513"/>
                  </a:ext>
                </a:extLst>
              </a:tr>
              <a:tr h="45984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групп</a:t>
                      </a:r>
                      <a:endParaRPr lang="ru-RU" sz="20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групп</a:t>
                      </a:r>
                      <a:endParaRPr lang="ru-RU" sz="2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387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0470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0ADD7AE1-78A3-737B-204E-E838700F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28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Прямоугольник 1">
            <a:extLst>
              <a:ext uri="{FF2B5EF4-FFF2-40B4-BE49-F238E27FC236}">
                <a16:creationId xmlns:a16="http://schemas.microsoft.com/office/drawing/2014/main" id="{3FD8CECB-4457-0681-2A36-E61071737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765175"/>
            <a:ext cx="72961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ource Han Sans CN" charset="0"/>
                <a:cs typeface="Source Han Sans CN" charset="0"/>
              </a:defRPr>
            </a:lvl9pPr>
          </a:lstStyle>
          <a:p>
            <a:pPr algn="just">
              <a:lnSpc>
                <a:spcPct val="150000"/>
              </a:lnSpc>
            </a:pPr>
            <a:endParaRPr lang="ru-RU" altLang="ru-RU" sz="24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 b="1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ru-RU" altLang="ru-RU" sz="280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97A61-C714-95FB-5B9C-587ECE31E6F4}"/>
              </a:ext>
            </a:extLst>
          </p:cNvPr>
          <p:cNvSpPr txBox="1"/>
          <p:nvPr/>
        </p:nvSpPr>
        <p:spPr>
          <a:xfrm>
            <a:off x="1199456" y="303510"/>
            <a:ext cx="77048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Результаты реализации 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проекта в 2025 г.</a:t>
            </a:r>
            <a:endParaRPr lang="ru-RU" alt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39156"/>
              </p:ext>
            </p:extLst>
          </p:nvPr>
        </p:nvGraphicFramePr>
        <p:xfrm>
          <a:off x="1343472" y="1196752"/>
          <a:ext cx="8712968" cy="42484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7760">
                  <a:extLst>
                    <a:ext uri="{9D8B030D-6E8A-4147-A177-3AD203B41FA5}">
                      <a16:colId xmlns:a16="http://schemas.microsoft.com/office/drawing/2014/main" val="634140941"/>
                    </a:ext>
                  </a:extLst>
                </a:gridCol>
                <a:gridCol w="3905208">
                  <a:extLst>
                    <a:ext uri="{9D8B030D-6E8A-4147-A177-3AD203B41FA5}">
                      <a16:colId xmlns:a16="http://schemas.microsoft.com/office/drawing/2014/main" val="3834590833"/>
                    </a:ext>
                  </a:extLst>
                </a:gridCol>
              </a:tblGrid>
              <a:tr h="60692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Запуск школ</a:t>
                      </a:r>
                      <a:endParaRPr lang="ru-RU" sz="22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4376671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учеников</a:t>
                      </a:r>
                      <a:endParaRPr lang="ru-RU" sz="22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9372739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инвестиций</a:t>
                      </a:r>
                      <a:endParaRPr lang="ru-RU" sz="22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9580289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Затраты</a:t>
                      </a:r>
                      <a:endParaRPr lang="ru-RU" sz="22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106 005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5332400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Выручка</a:t>
                      </a:r>
                      <a:endParaRPr lang="ru-RU" sz="22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142 920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0061783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</a:t>
                      </a:r>
                      <a:endParaRPr lang="ru-RU" sz="22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36 915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9401065"/>
                  </a:ext>
                </a:extLst>
              </a:tr>
              <a:tr h="60692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Рентабельность</a:t>
                      </a:r>
                      <a:endParaRPr lang="ru-RU" sz="22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25,8%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9204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3974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"/>
        <a:cs typeface="Source Han Sans CN"/>
      </a:majorFont>
      <a:minorFont>
        <a:latin typeface="Calibri"/>
        <a:ea typeface=""/>
        <a:cs typeface="Source Han Sans C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"/>
        <a:cs typeface="Source Han Sans CN"/>
      </a:majorFont>
      <a:minorFont>
        <a:latin typeface="Calibri"/>
        <a:ea typeface=""/>
        <a:cs typeface="Source Han Sans C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"/>
        <a:cs typeface="Source Han Sans CN"/>
      </a:majorFont>
      <a:minorFont>
        <a:latin typeface="Calibri"/>
        <a:ea typeface=""/>
        <a:cs typeface="Source Han Sans C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1620</TotalTime>
  <Words>714</Words>
  <Application>Microsoft Office PowerPoint</Application>
  <PresentationFormat>Широкоэкранный</PresentationFormat>
  <Paragraphs>241</Paragraphs>
  <Slides>13</Slides>
  <Notes>12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DejaVu Sans</vt:lpstr>
      <vt:lpstr>Source Han Sans CN</vt:lpstr>
      <vt:lpstr>Times New Roman</vt:lpstr>
      <vt:lpstr>Тема Office</vt:lpstr>
      <vt:lpstr>8_Тема Office</vt:lpstr>
      <vt:lpstr>10_Тема Office</vt:lpstr>
      <vt:lpstr>9_Тема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Анастасия Малофеева</cp:lastModifiedBy>
  <cp:revision>85</cp:revision>
  <cp:lastPrinted>1601-01-01T00:00:00Z</cp:lastPrinted>
  <dcterms:created xsi:type="dcterms:W3CDTF">2024-03-12T14:10:52Z</dcterms:created>
  <dcterms:modified xsi:type="dcterms:W3CDTF">2025-06-06T12:15:06Z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SPecialiST RePack</vt:lpwstr>
  </property>
  <property fmtid="{D5CDD505-2E9C-101B-9397-08002B2CF9AE}" pid="4" name="PresentationFormat">
    <vt:lpwstr>Широкоэкранный</vt:lpwstr>
  </property>
  <property fmtid="{D5CDD505-2E9C-101B-9397-08002B2CF9AE}" pid="5" name="Slides">
    <vt:r8>4</vt:r8>
  </property>
</Properties>
</file>