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62" r:id="rId3"/>
    <p:sldId id="259" r:id="rId4"/>
    <p:sldId id="274" r:id="rId5"/>
    <p:sldId id="263" r:id="rId6"/>
    <p:sldId id="265" r:id="rId7"/>
    <p:sldId id="258" r:id="rId8"/>
    <p:sldId id="267" r:id="rId9"/>
    <p:sldId id="269" r:id="rId10"/>
    <p:sldId id="277" r:id="rId11"/>
    <p:sldId id="283" r:id="rId12"/>
    <p:sldId id="278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07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pPr rtl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pPr rtl="0"/>
              <a:t>20.10.2023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7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64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4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6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73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34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36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73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19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87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 rtl="0"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xmlns="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xmlns="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xmlns="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xmlns="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xmlns="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xmlns="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ве девочки смотрят на экран ноутбука">
            <a:extLst>
              <a:ext uri="{FF2B5EF4-FFF2-40B4-BE49-F238E27FC236}">
                <a16:creationId xmlns:a16="http://schemas.microsoft.com/office/drawing/2014/main" xmlns="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6" y="729354"/>
            <a:ext cx="3571782" cy="2387600"/>
          </a:xfrm>
        </p:spPr>
        <p:txBody>
          <a:bodyPr rtlCol="0"/>
          <a:lstStyle/>
          <a:p>
            <a:pPr rt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     ПРОЕКТ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34290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539896" y="3846308"/>
            <a:ext cx="3571782" cy="1559563"/>
          </a:xfrm>
        </p:spPr>
        <p:txBody>
          <a:bodyPr rtlCol="0"/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«Твой рецепт»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366700E-2D49-45E0-85C7-750AF51D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55371"/>
            <a:ext cx="4416225" cy="3923967"/>
          </a:xfrm>
        </p:spPr>
        <p:txBody>
          <a:bodyPr rtlCol="0" anchor="b"/>
          <a:lstStyle/>
          <a:p>
            <a:r>
              <a:rPr lang="ru-RU" noProof="1"/>
              <a:t>Организационные </a:t>
            </a:r>
            <a:r>
              <a:rPr lang="ru-RU" noProof="1" smtClean="0"/>
              <a:t>параметры:</a:t>
            </a:r>
            <a:br>
              <a:rPr lang="ru-RU" noProof="1" smtClean="0"/>
            </a:br>
            <a:r>
              <a:rPr lang="ru-RU" noProof="1" smtClean="0"/>
              <a:t>1</a:t>
            </a:r>
            <a:r>
              <a:rPr lang="ru-RU" noProof="1"/>
              <a:t>. Юридическая форма компании: Необходимо определить юридическую форму </a:t>
            </a:r>
            <a:r>
              <a:rPr lang="ru-RU" noProof="1" smtClean="0"/>
              <a:t>компанит</a:t>
            </a:r>
            <a:br>
              <a:rPr lang="ru-RU" noProof="1" smtClean="0"/>
            </a:br>
            <a:r>
              <a:rPr lang="ru-RU" noProof="1" smtClean="0"/>
              <a:t>2</a:t>
            </a:r>
            <a:r>
              <a:rPr lang="ru-RU" noProof="1"/>
              <a:t>. </a:t>
            </a:r>
            <a:r>
              <a:rPr lang="ru-RU" noProof="1" smtClean="0"/>
              <a:t>Определить </a:t>
            </a:r>
            <a:r>
              <a:rPr lang="ru-RU" noProof="1"/>
              <a:t>структуру компании, включая функциональные подразделения, роли и ответственности сотрудников</a:t>
            </a:r>
            <a:r>
              <a:rPr lang="ru-RU" noProof="1" smtClean="0"/>
              <a:t>.</a:t>
            </a:r>
            <a:br>
              <a:rPr lang="ru-RU" noProof="1" smtClean="0"/>
            </a:br>
            <a:r>
              <a:rPr lang="ru-RU" noProof="1" smtClean="0"/>
              <a:t>3</a:t>
            </a:r>
            <a:r>
              <a:rPr lang="ru-RU" noProof="1"/>
              <a:t>. </a:t>
            </a:r>
            <a:r>
              <a:rPr lang="ru-RU" noProof="1" smtClean="0"/>
              <a:t>Необходимо </a:t>
            </a:r>
            <a:r>
              <a:rPr lang="ru-RU" noProof="1"/>
              <a:t>определить методы управления проектом разработки приложения, включая участие разработчиков, тестировщиков, дизайнеров и других специалистов</a:t>
            </a:r>
            <a:r>
              <a:rPr lang="ru-RU" noProof="1" smtClean="0"/>
              <a:t>.</a:t>
            </a:r>
            <a:br>
              <a:rPr lang="ru-RU" noProof="1" smtClean="0"/>
            </a:br>
            <a:r>
              <a:rPr lang="ru-RU" noProof="1" smtClean="0"/>
              <a:t>4. Иметь </a:t>
            </a:r>
            <a:r>
              <a:rPr lang="ru-RU" noProof="1"/>
              <a:t>стратегию по привлечению партнеров и сотрудничеству со сторонними организациями или специалистами, которые могут внести вклад в разработку или продвижение </a:t>
            </a:r>
            <a:r>
              <a:rPr lang="ru-RU" noProof="1" smtClean="0"/>
              <a:t>приложения.</a:t>
            </a:r>
          </a:p>
        </p:txBody>
      </p:sp>
      <p:pic>
        <p:nvPicPr>
          <p:cNvPr id="8" name="Рисунок 7" descr="Группа молодых людей в библиотеке">
            <a:extLst>
              <a:ext uri="{FF2B5EF4-FFF2-40B4-BE49-F238E27FC236}">
                <a16:creationId xmlns:a16="http://schemas.microsoft.com/office/drawing/2014/main" xmlns="" id="{63D0FEB3-F96C-4F94-AAAE-551110E820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53050" y="0"/>
            <a:ext cx="6406950" cy="4400547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E384DC-DAEE-4E7F-9DD5-4E5066C065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658103" y="4064794"/>
            <a:ext cx="5749483" cy="1343026"/>
          </a:xfrm>
        </p:spPr>
        <p:txBody>
          <a:bodyPr rtlCol="0"/>
          <a:lstStyle/>
          <a:p>
            <a:pPr rtl="0"/>
            <a:r>
              <a:rPr lang="ru-RU" sz="2400" noProof="1" smtClean="0"/>
              <a:t>Организационные параметры бизнеса</a:t>
            </a:r>
            <a:endParaRPr lang="ru-RU" sz="2400" noProof="1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F4C8A63-F9E3-41F6-B725-B846F2010334}"/>
              </a:ext>
            </a:extLst>
          </p:cNvPr>
          <p:cNvCxnSpPr>
            <a:cxnSpLocks/>
          </p:cNvCxnSpPr>
          <p:nvPr/>
        </p:nvCxnSpPr>
        <p:spPr bwMode="gray">
          <a:xfrm>
            <a:off x="5658103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CFACDF-9E04-4412-89F5-EA362056D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41885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2799" y="839466"/>
            <a:ext cx="4416225" cy="2364591"/>
          </a:xfrm>
        </p:spPr>
        <p:txBody>
          <a:bodyPr/>
          <a:lstStyle/>
          <a:p>
            <a:r>
              <a:rPr lang="ru-RU" noProof="1"/>
              <a:t>Производственные параметры:</a:t>
            </a:r>
            <a:br>
              <a:rPr lang="ru-RU" noProof="1"/>
            </a:br>
            <a:r>
              <a:rPr lang="ru-RU" noProof="1"/>
              <a:t>1. Технические ресурсы: Обеспечение необходимых технических ресурсов, таких как компьютеры, программное обеспечение или облачные вычисления, для разработки и поддержки приложения.</a:t>
            </a:r>
            <a:br>
              <a:rPr lang="ru-RU" noProof="1"/>
            </a:br>
            <a:r>
              <a:rPr lang="ru-RU" noProof="1"/>
              <a:t>2. Команда разработчиков: Найм квалифицированной команды разработчиков, способной создать и поддерживать приложение.</a:t>
            </a:r>
            <a:br>
              <a:rPr lang="ru-RU" noProof="1"/>
            </a:br>
            <a:r>
              <a:rPr lang="ru-RU" noProof="1"/>
              <a:t>3. Методы разработки и тестирования: Использование современных методов разработки приложений, таких как Agile или DevOps, и эффективных методов тестирования для обеспечения качества и соответствия приложения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1783" y="3714747"/>
            <a:ext cx="5749483" cy="1343026"/>
          </a:xfrm>
        </p:spPr>
        <p:txBody>
          <a:bodyPr/>
          <a:lstStyle/>
          <a:p>
            <a:r>
              <a:rPr lang="ru-RU" sz="2400" noProof="1" smtClean="0"/>
              <a:t>Производственные параметры бизнеса</a:t>
            </a:r>
            <a:endParaRPr lang="ru-RU" sz="2400" dirty="0"/>
          </a:p>
        </p:txBody>
      </p:sp>
      <p:pic>
        <p:nvPicPr>
          <p:cNvPr id="1028" name="Picture 4" descr="Как грамотно создать бизнес-презентацию, которая бы зацепила?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6" b="65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F4C8A63-F9E3-41F6-B725-B846F2010334}"/>
              </a:ext>
            </a:extLst>
          </p:cNvPr>
          <p:cNvCxnSpPr>
            <a:cxnSpLocks/>
          </p:cNvCxnSpPr>
          <p:nvPr/>
        </p:nvCxnSpPr>
        <p:spPr bwMode="gray">
          <a:xfrm>
            <a:off x="5681783" y="5258250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531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Сквозь стеклянную стену видно людей в комнате">
            <a:extLst>
              <a:ext uri="{FF2B5EF4-FFF2-40B4-BE49-F238E27FC236}">
                <a16:creationId xmlns:a16="http://schemas.microsoft.com/office/drawing/2014/main" xmlns="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851B3CA-790D-465D-9B97-AA9876E357B9}"/>
              </a:ext>
            </a:extLst>
          </p:cNvPr>
          <p:cNvSpPr/>
          <p:nvPr/>
        </p:nvSpPr>
        <p:spPr>
          <a:xfrm>
            <a:off x="6335999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sz="4600" noProof="1"/>
              <a:t>Спасибо за внимание!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95998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нтеллектуальные часы на запястье">
            <a:extLst>
              <a:ext uri="{FF2B5EF4-FFF2-40B4-BE49-F238E27FC236}">
                <a16:creationId xmlns:a16="http://schemas.microsoft.com/office/drawing/2014/main" xmlns="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2000" y="9331"/>
            <a:ext cx="5472000" cy="4388584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990781"/>
            <a:ext cx="4974545" cy="1343025"/>
          </a:xfrm>
        </p:spPr>
        <p:txBody>
          <a:bodyPr rtlCol="0"/>
          <a:lstStyle/>
          <a:p>
            <a:pPr rtl="0"/>
            <a:r>
              <a:rPr lang="ru-RU"/>
              <a:t>Продукт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51749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517494"/>
            <a:ext cx="5223272" cy="607261"/>
          </a:xfrm>
        </p:spPr>
        <p:txBody>
          <a:bodyPr rtlCol="0"/>
          <a:lstStyle/>
          <a:p>
            <a:pPr rtl="0"/>
            <a:r>
              <a:rPr lang="ru-RU" sz="1600" dirty="0" smtClean="0"/>
              <a:t>Наше приложение способно формировать рецепты блюд из продуктов, имеющихся дома у потребителя. Также приложение способно рассчитать КБЖУ и составить рацион питания на день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5860339-31F7-4884-957E-5C40F818EBB8}"/>
              </a:ext>
            </a:extLst>
          </p:cNvPr>
          <p:cNvSpPr/>
          <p:nvPr/>
        </p:nvSpPr>
        <p:spPr>
          <a:xfrm>
            <a:off x="74213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4" name="Рисунок 33" descr="Центр мишени">
            <a:extLst>
              <a:ext uri="{FF2B5EF4-FFF2-40B4-BE49-F238E27FC236}">
                <a16:creationId xmlns:a16="http://schemas.microsoft.com/office/drawing/2014/main" xmlns="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21177" y="1417867"/>
            <a:ext cx="514800" cy="5148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23374"/>
            <a:ext cx="18000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Удобный в использовании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204577" y="286687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6960D0-0A22-4E28-82F3-B9AA805E96A4}"/>
              </a:ext>
            </a:extLst>
          </p:cNvPr>
          <p:cNvSpPr/>
          <p:nvPr/>
        </p:nvSpPr>
        <p:spPr>
          <a:xfrm>
            <a:off x="97454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2" name="Рисунок 31" descr="Лектор">
            <a:extLst>
              <a:ext uri="{FF2B5EF4-FFF2-40B4-BE49-F238E27FC236}">
                <a16:creationId xmlns:a16="http://schemas.microsoft.com/office/drawing/2014/main" xmlns="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5277" y="1417867"/>
            <a:ext cx="514800" cy="5148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3676" y="2369678"/>
            <a:ext cx="2431983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Персонализированный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528677" y="286687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AEBBE7F-98BB-4059-8F15-7198C7DAC337}"/>
              </a:ext>
            </a:extLst>
          </p:cNvPr>
          <p:cNvSpPr/>
          <p:nvPr/>
        </p:nvSpPr>
        <p:spPr>
          <a:xfrm>
            <a:off x="7421366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1" name="Рисунок 20" descr="Сеть">
            <a:extLst>
              <a:ext uri="{FF2B5EF4-FFF2-40B4-BE49-F238E27FC236}">
                <a16:creationId xmlns:a16="http://schemas.microsoft.com/office/drawing/2014/main" xmlns="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21177" y="4068483"/>
            <a:ext cx="514800" cy="5148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677" y="5020294"/>
            <a:ext cx="23958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DEE8591-D916-4064-8CD3-2AD3F759B9E2}"/>
              </a:ext>
            </a:extLst>
          </p:cNvPr>
          <p:cNvCxnSpPr>
            <a:cxnSpLocks/>
          </p:cNvCxnSpPr>
          <p:nvPr/>
        </p:nvCxnSpPr>
        <p:spPr>
          <a:xfrm>
            <a:off x="7204577" y="551749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892DD94-78B8-4911-A32B-3B174E2921B2}"/>
              </a:ext>
            </a:extLst>
          </p:cNvPr>
          <p:cNvSpPr/>
          <p:nvPr/>
        </p:nvSpPr>
        <p:spPr>
          <a:xfrm>
            <a:off x="9723042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0" name="Рисунок 29" descr="Мегафон">
            <a:extLst>
              <a:ext uri="{FF2B5EF4-FFF2-40B4-BE49-F238E27FC236}">
                <a16:creationId xmlns:a16="http://schemas.microsoft.com/office/drawing/2014/main" xmlns="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022853" y="4068483"/>
            <a:ext cx="514800" cy="51480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7" y="5020294"/>
            <a:ext cx="1800000" cy="3600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Аутентичный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9528677" y="5517494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74694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9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392752"/>
            <a:ext cx="4408277" cy="3705459"/>
          </a:xfrm>
        </p:spPr>
        <p:txBody>
          <a:bodyPr rtlCol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20-60 лет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Пол: Все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 и интересы: кулинария, блюда разных стран, здоровое питание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будет полезным как для домохозяйки в поисках новых вкусовых сочетаний, так и для людей, погруженных в работу.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7" descr="Женщина идет по дороге и говорит по телефону">
            <a:extLst>
              <a:ext uri="{FF2B5EF4-FFF2-40B4-BE49-F238E27FC236}">
                <a16:creationId xmlns:a16="http://schemas.microsoft.com/office/drawing/2014/main" xmlns="" id="{7FB89A62-CAB5-4BD1-B89F-0A0F3809B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5050" y="0"/>
            <a:ext cx="6406950" cy="4400548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53066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Проблема</a:t>
            </a:r>
          </a:p>
        </p:txBody>
      </p:sp>
      <p:pic>
        <p:nvPicPr>
          <p:cNvPr id="17" name="Рисунок 16" descr="Ноутбук с приподнятой крышкой">
            <a:extLst>
              <a:ext uri="{FF2B5EF4-FFF2-40B4-BE49-F238E27FC236}">
                <a16:creationId xmlns:a16="http://schemas.microsoft.com/office/drawing/2014/main" xmlns="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1800" y="1735138"/>
            <a:ext cx="1979613" cy="19812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800" y="3971432"/>
            <a:ext cx="2178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Повышение качества и разнообразия питания</a:t>
            </a:r>
            <a:endParaRPr lang="ru-RU" sz="1600" noProof="1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11413" y="4690257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С помощью приложения можно составить разнообразный рацион питация</a:t>
            </a:r>
            <a:endParaRPr lang="ru-RU" noProof="1"/>
          </a:p>
        </p:txBody>
      </p:sp>
      <p:pic>
        <p:nvPicPr>
          <p:cNvPr id="39" name="Рисунок 38" descr="Женщина озадаченно смотрит на экран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71850" y="1735138"/>
            <a:ext cx="1979613" cy="198120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718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Покупка лишних продуктов</a:t>
            </a:r>
            <a:endParaRPr lang="ru-RU" sz="1600" noProof="1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61850" y="4690257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Используются уже имеющиеся в холодильнике продукты</a:t>
            </a:r>
            <a:endParaRPr lang="ru-RU" noProof="1"/>
          </a:p>
        </p:txBody>
      </p:sp>
      <p:pic>
        <p:nvPicPr>
          <p:cNvPr id="43" name="Рисунок 42" descr="Человек сидит за столом и что-то выбирает на телефоне (вид сверху)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2287" y="1735138"/>
            <a:ext cx="1979613" cy="19812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4210" y="3971432"/>
            <a:ext cx="263538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Недостаток времени</a:t>
            </a:r>
            <a:endParaRPr lang="ru-RU" sz="1600" noProof="1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201900" y="4690257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людям составить план питания на основе продуктов, которые уже есть в холодильнике, экономя время на походы в супермаркет</a:t>
            </a:r>
            <a:endParaRPr lang="ru-RU" noProof="1"/>
          </a:p>
        </p:txBody>
      </p:sp>
      <p:pic>
        <p:nvPicPr>
          <p:cNvPr id="71" name="Рисунок 70" descr="Контакты микрочипа">
            <a:extLst>
              <a:ext uri="{FF2B5EF4-FFF2-40B4-BE49-F238E27FC236}">
                <a16:creationId xmlns:a16="http://schemas.microsoft.com/office/drawing/2014/main" xmlns="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519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Утилизация остатков</a:t>
            </a:r>
            <a:endParaRPr lang="ru-RU" sz="1600" noProof="1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41950" y="4690257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использовать остатки продуктов, которые остались от приготовления других блюд</a:t>
            </a:r>
            <a:endParaRPr lang="ru-RU" noProof="1"/>
          </a:p>
        </p:txBody>
      </p:sp>
      <p:pic>
        <p:nvPicPr>
          <p:cNvPr id="63" name="Рисунок 62" descr="Планшет, на котором отображаются данные аналитики">
            <a:extLst>
              <a:ext uri="{FF2B5EF4-FFF2-40B4-BE49-F238E27FC236}">
                <a16:creationId xmlns:a16="http://schemas.microsoft.com/office/drawing/2014/main" xmlns="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Сокращение расходов</a:t>
            </a:r>
            <a:endParaRPr lang="ru-RU" sz="1600" noProof="1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82000" y="4690257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сэкономить деньги, так как не приходится покупать новые продукты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7451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34790"/>
            <a:ext cx="3974900" cy="2465913"/>
          </a:xfrm>
        </p:spPr>
        <p:txBody>
          <a:bodyPr rtlCol="0"/>
          <a:lstStyle/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 использования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Персонализация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питательных веществ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Соответствие домашнему холодильнику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Гибкость в планировании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и отчетность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Обновления и поддержка</a:t>
            </a:r>
          </a:p>
          <a:p>
            <a:pPr rtl="0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Рисунок 31" descr="Снимок экрана: компьютер">
            <a:extLst>
              <a:ext uri="{FF2B5EF4-FFF2-40B4-BE49-F238E27FC236}">
                <a16:creationId xmlns:a16="http://schemas.microsoft.com/office/drawing/2014/main" xmlns="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0" r="160"/>
          <a:stretch>
            <a:fillRect/>
          </a:stretch>
        </p:blipFill>
        <p:spPr>
          <a:xfrm>
            <a:off x="5210355" y="1450974"/>
            <a:ext cx="6981644" cy="393934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6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SWOT</a:t>
            </a:r>
            <a:r>
              <a:rPr lang="ru-RU" dirty="0"/>
              <a:t>-анализ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6676"/>
              </p:ext>
            </p:extLst>
          </p:nvPr>
        </p:nvGraphicFramePr>
        <p:xfrm>
          <a:off x="1410898" y="1371600"/>
          <a:ext cx="9605034" cy="408205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02517"/>
                <a:gridCol w="4802517"/>
              </a:tblGrid>
              <a:tr h="532124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Слабые</a:t>
                      </a:r>
                      <a:r>
                        <a:rPr lang="ru-RU" baseline="0" dirty="0" smtClean="0"/>
                        <a:t> стороны</a:t>
                      </a:r>
                      <a:endParaRPr lang="ru-RU" dirty="0"/>
                    </a:p>
                  </a:txBody>
                  <a:tcPr/>
                </a:tc>
              </a:tr>
              <a:tr h="131208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Удобство использования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Персонализация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Сохранение продуктов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Ограниченность базы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Необходимость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Ограниченность функций</a:t>
                      </a:r>
                      <a:endParaRPr lang="ru-RU" dirty="0"/>
                    </a:p>
                  </a:txBody>
                  <a:tcPr/>
                </a:tc>
              </a:tr>
              <a:tr h="5321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Угрозы</a:t>
                      </a:r>
                      <a:endParaRPr lang="ru-RU" dirty="0"/>
                    </a:p>
                  </a:txBody>
                  <a:tcPr/>
                </a:tc>
              </a:tr>
              <a:tr h="17057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Расширение базы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Интеграция с другими приложениями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Аналитика и отчетность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Конкуренция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Технические</a:t>
                      </a:r>
                      <a:r>
                        <a:rPr lang="ru-RU" baseline="0" dirty="0" smtClean="0"/>
                        <a:t> проблемы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Сложность удержания пользователей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45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PEST</a:t>
            </a:r>
            <a:r>
              <a:rPr lang="ru-RU" dirty="0" smtClean="0"/>
              <a:t>-анализ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540134"/>
              </p:ext>
            </p:extLst>
          </p:nvPr>
        </p:nvGraphicFramePr>
        <p:xfrm>
          <a:off x="1514414" y="1492370"/>
          <a:ext cx="9182340" cy="375560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91170"/>
                <a:gridCol w="4591170"/>
              </a:tblGrid>
              <a:tr h="49378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</a:tr>
              <a:tr h="120560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Законодательство о продуктах питания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Рекламные ограничения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Потребительский спрос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Экономическая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стабильность</a:t>
                      </a:r>
                      <a:endParaRPr lang="ru-RU" dirty="0"/>
                    </a:p>
                  </a:txBody>
                  <a:tcPr/>
                </a:tc>
              </a:tr>
              <a:tr h="488939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Социокультурные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Технологические факторы</a:t>
                      </a:r>
                      <a:endParaRPr lang="ru-RU" dirty="0"/>
                    </a:p>
                  </a:txBody>
                  <a:tcPr/>
                </a:tc>
              </a:tr>
              <a:tr h="156728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Тенденции в питании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Медийное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влияние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Технологический прогресс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Инновации в сфере искусственного интеллекта и аналитики данных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89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Конкуренция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ru-RU" dirty="0" smtClean="0"/>
              <a:t>Простой </a:t>
            </a:r>
            <a:r>
              <a:rPr lang="ru-RU" dirty="0"/>
              <a:t>и интуитивно понятный </a:t>
            </a:r>
            <a:r>
              <a:rPr lang="ru-RU" dirty="0" smtClean="0"/>
              <a:t>интерфейс</a:t>
            </a:r>
          </a:p>
          <a:p>
            <a:r>
              <a:rPr lang="ru-RU" dirty="0" smtClean="0"/>
              <a:t>Обеспечение индивидуального подхода к каждому пользователю</a:t>
            </a:r>
          </a:p>
          <a:p>
            <a:r>
              <a:rPr lang="ru-RU" dirty="0" smtClean="0"/>
              <a:t>Пользователи могут </a:t>
            </a:r>
            <a:r>
              <a:rPr lang="ru-RU" dirty="0"/>
              <a:t>анализировать свое питание и обеспечивать баланс питательных веществ в своем </a:t>
            </a:r>
            <a:r>
              <a:rPr lang="ru-RU" dirty="0" smtClean="0"/>
              <a:t>рационе</a:t>
            </a:r>
          </a:p>
          <a:p>
            <a:r>
              <a:rPr lang="ru-RU" dirty="0" smtClean="0"/>
              <a:t>Приложение </a:t>
            </a:r>
            <a:r>
              <a:rPr lang="ru-RU" dirty="0"/>
              <a:t>уникально тем, что позволяет составлять рациона питания на основе продуктов, уже находящихся в холодильнике пользователя. Это экономит время и средства на покупку дополнительных продуктов и позволяет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en-US" dirty="0" err="1" smtClean="0"/>
              <a:t>Cookpad</a:t>
            </a:r>
            <a:endParaRPr lang="ru-RU" dirty="0" smtClean="0"/>
          </a:p>
          <a:p>
            <a:r>
              <a:rPr lang="en-US" dirty="0" err="1" smtClean="0"/>
              <a:t>FatSecretPatee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готовим</a:t>
            </a:r>
            <a:r>
              <a:rPr lang="ru-RU" dirty="0" smtClean="0"/>
              <a:t>?</a:t>
            </a:r>
          </a:p>
          <a:p>
            <a:r>
              <a:rPr lang="en-US" dirty="0" smtClean="0"/>
              <a:t>Mary’s Recipes</a:t>
            </a:r>
            <a:endParaRPr lang="ru-RU" dirty="0" smtClean="0"/>
          </a:p>
          <a:p>
            <a:r>
              <a:rPr lang="en-US" dirty="0" err="1" smtClean="0"/>
              <a:t>Mipped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4A397D-62A9-44C3-986F-8353C53D6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Наша компания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Конкуренты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49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B75A2-ED76-4879-9DA8-A4CFA762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Каналы продвижения продукта</a:t>
            </a:r>
            <a:endParaRPr lang="ru-RU" noProof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BFB630-797D-4BB3-8868-CBF9665361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/>
              <a:t>Контекстная реклама</a:t>
            </a:r>
            <a:endParaRPr lang="ru-RU" noProof="1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989F7C25-3463-4C76-A455-D20A3123260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lIns="137160" rIns="137160" rtlCol="0"/>
          <a:lstStyle/>
          <a:p>
            <a:r>
              <a:rPr lang="ru-RU" dirty="0"/>
              <a:t>Контекстная реклама поможет ЦА нашего проекта узнавать о нас, а команда нашего проекта в свою очередь сократит расходы на рекламу за счет особенности самой контекстной рекламы.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DD4EA26-D1CF-447D-9275-30DF8584DD69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 err="1"/>
              <a:t>Таргетированная</a:t>
            </a:r>
            <a:r>
              <a:rPr lang="ru-RU" dirty="0"/>
              <a:t> реклама</a:t>
            </a:r>
            <a:endParaRPr lang="ru-RU" noProof="1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B992CF22-512B-4CE4-8046-E36F2B7A9AC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137160" rIns="137160" rtlCol="0"/>
          <a:lstStyle/>
          <a:p>
            <a:r>
              <a:rPr lang="ru-RU" dirty="0" err="1"/>
              <a:t>Таргетированная</a:t>
            </a:r>
            <a:r>
              <a:rPr lang="ru-RU" dirty="0"/>
              <a:t> реклама нашего проекта позволит нашей ЦА узнать о нас, что упрощает привлечение пользователей.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896734-70E8-4052-A63A-95F4F8DD0012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3">
                <a:lumMod val="75000"/>
              </a:schemeClr>
            </a:solidFill>
          </a:ln>
        </p:spPr>
        <p:txBody>
          <a:bodyPr rtlCol="0"/>
          <a:lstStyle/>
          <a:p>
            <a:r>
              <a:rPr lang="en-US" dirty="0"/>
              <a:t>SMM</a:t>
            </a:r>
            <a:endParaRPr lang="ru-RU" noProof="1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E7952536-315E-4C3D-883B-243405D2989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lIns="137160" rIns="137160" rtlCol="0"/>
          <a:lstStyle/>
          <a:p>
            <a:r>
              <a:rPr lang="ru-RU" dirty="0"/>
              <a:t>SMM. </a:t>
            </a:r>
            <a:r>
              <a:rPr lang="ru-RU" dirty="0" err="1" smtClean="0"/>
              <a:t>Соцсети</a:t>
            </a:r>
            <a:r>
              <a:rPr lang="ru-RU" dirty="0" smtClean="0"/>
              <a:t> </a:t>
            </a:r>
            <a:r>
              <a:rPr lang="en-US" dirty="0" smtClean="0"/>
              <a:t>VK</a:t>
            </a:r>
            <a:r>
              <a:rPr lang="ru-RU" dirty="0" smtClean="0"/>
              <a:t>, Одноклассники, </a:t>
            </a:r>
            <a:r>
              <a:rPr lang="en-US" dirty="0" smtClean="0"/>
              <a:t>Telegram</a:t>
            </a:r>
            <a:r>
              <a:rPr lang="ru-RU" dirty="0" smtClean="0"/>
              <a:t> </a:t>
            </a:r>
            <a:r>
              <a:rPr lang="ru-RU" dirty="0"/>
              <a:t>выбраны за счет их распространенности среди ЦА нашего проекта и простоты интерфейса приложений.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B98374-402C-493E-B043-05E76BE57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469580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Технологическая презентация</Template>
  <TotalTime>0</TotalTime>
  <Words>420</Words>
  <Application>Microsoft Office PowerPoint</Application>
  <PresentationFormat>Произвольный</PresentationFormat>
  <Paragraphs>109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СТАРТАП     ПРОЕКТ</vt:lpstr>
      <vt:lpstr>Продукт</vt:lpstr>
      <vt:lpstr>Целевая аудитория</vt:lpstr>
      <vt:lpstr>Проблема</vt:lpstr>
      <vt:lpstr>Наши преимущества</vt:lpstr>
      <vt:lpstr>SWOT-анализ</vt:lpstr>
      <vt:lpstr>PEST-анализ</vt:lpstr>
      <vt:lpstr>Конкуренция</vt:lpstr>
      <vt:lpstr>Каналы продвижения продукта</vt:lpstr>
      <vt:lpstr>Организационные параметры бизнеса</vt:lpstr>
      <vt:lpstr>Производственные параметры бизнеса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2023-10-17T19:05:14Z</dcterms:created>
  <dcterms:modified xsi:type="dcterms:W3CDTF">2023-10-20T18:37:09Z</dcterms:modified>
</cp:coreProperties>
</file>