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80" r:id="rId4"/>
    <p:sldId id="274" r:id="rId5"/>
    <p:sldId id="263" r:id="rId6"/>
    <p:sldId id="262" r:id="rId7"/>
    <p:sldId id="276" r:id="rId8"/>
    <p:sldId id="279" r:id="rId9"/>
    <p:sldId id="275" r:id="rId10"/>
    <p:sldId id="277" r:id="rId11"/>
    <p:sldId id="271" r:id="rId12"/>
    <p:sldId id="270" r:id="rId1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203864"/>
    <a:srgbClr val="1259E6"/>
    <a:srgbClr val="FCB842"/>
    <a:srgbClr val="EFC62F"/>
    <a:srgbClr val="EFAC3B"/>
    <a:srgbClr val="FFFFFF"/>
    <a:srgbClr val="FFC000"/>
    <a:srgbClr val="FAB030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6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Лист2!$C$23</c:f>
              <c:strCache>
                <c:ptCount val="1"/>
                <c:pt idx="0">
                  <c:v>НС с тяжелым исходом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itka Text" panose="0200050500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Лист2!$D$21:$H$21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Лист2!$D$23:$H$23</c:f>
              <c:numCache>
                <c:formatCode>General</c:formatCode>
                <c:ptCount val="5"/>
                <c:pt idx="0">
                  <c:v>4351</c:v>
                </c:pt>
                <c:pt idx="1">
                  <c:v>4161</c:v>
                </c:pt>
                <c:pt idx="2">
                  <c:v>3594</c:v>
                </c:pt>
                <c:pt idx="3">
                  <c:v>3807</c:v>
                </c:pt>
                <c:pt idx="4">
                  <c:v>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6-4814-9A28-87D4A6DB124D}"/>
            </c:ext>
          </c:extLst>
        </c:ser>
        <c:ser>
          <c:idx val="1"/>
          <c:order val="2"/>
          <c:tx>
            <c:strRef>
              <c:f>Лист2!$C$22</c:f>
              <c:strCache>
                <c:ptCount val="1"/>
                <c:pt idx="0">
                  <c:v>НС со смертельным исходом</c:v>
                </c:pt>
              </c:strCache>
            </c:strRef>
          </c:tx>
          <c:spPr>
            <a:solidFill>
              <a:srgbClr val="FFD9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201786439301666E-3"/>
                  <c:y val="3.5159797125202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06-4814-9A28-87D4A6DB124D}"/>
                </c:ext>
              </c:extLst>
            </c:dLbl>
            <c:dLbl>
              <c:idx val="1"/>
              <c:layout>
                <c:manualLayout>
                  <c:x val="6.0901339829476245E-3"/>
                  <c:y val="7.031959425040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06-4814-9A28-87D4A6DB124D}"/>
                </c:ext>
              </c:extLst>
            </c:dLbl>
            <c:dLbl>
              <c:idx val="2"/>
              <c:layout>
                <c:manualLayout>
                  <c:x val="6.0901339829476245E-3"/>
                  <c:y val="3.5159797125202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06-4814-9A28-87D4A6DB124D}"/>
                </c:ext>
              </c:extLst>
            </c:dLbl>
            <c:dLbl>
              <c:idx val="3"/>
              <c:layout>
                <c:manualLayout>
                  <c:x val="1.0150223304912633E-2"/>
                  <c:y val="7.031959425040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06-4814-9A28-87D4A6DB124D}"/>
                </c:ext>
              </c:extLst>
            </c:dLbl>
            <c:dLbl>
              <c:idx val="4"/>
              <c:layout>
                <c:manualLayout>
                  <c:x val="8.1201786439301666E-3"/>
                  <c:y val="-1.289177668566973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06-4814-9A28-87D4A6DB1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itka Text" panose="0200050500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Лист2!$D$21:$H$21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Лист2!$D$22:$H$22</c:f>
              <c:numCache>
                <c:formatCode>General</c:formatCode>
                <c:ptCount val="5"/>
                <c:pt idx="0">
                  <c:v>1356</c:v>
                </c:pt>
                <c:pt idx="1">
                  <c:v>1331</c:v>
                </c:pt>
                <c:pt idx="2">
                  <c:v>1216</c:v>
                </c:pt>
                <c:pt idx="3">
                  <c:v>1337</c:v>
                </c:pt>
                <c:pt idx="4">
                  <c:v>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6-4814-9A28-87D4A6DB124D}"/>
            </c:ext>
          </c:extLst>
        </c:ser>
        <c:ser>
          <c:idx val="3"/>
          <c:order val="3"/>
          <c:tx>
            <c:strRef>
              <c:f>Лист2!$C$24</c:f>
              <c:strCache>
                <c:ptCount val="1"/>
                <c:pt idx="0">
                  <c:v>Групповые НС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itka Text" panose="0200050500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Лист2!$D$21:$H$21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Лист2!$D$24:$H$24</c:f>
              <c:numCache>
                <c:formatCode>General</c:formatCode>
                <c:ptCount val="5"/>
                <c:pt idx="0">
                  <c:v>409</c:v>
                </c:pt>
                <c:pt idx="1">
                  <c:v>368</c:v>
                </c:pt>
                <c:pt idx="2">
                  <c:v>361</c:v>
                </c:pt>
                <c:pt idx="3">
                  <c:v>347</c:v>
                </c:pt>
                <c:pt idx="4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6-4814-9A28-87D4A6DB1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722392"/>
        <c:axId val="518723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Лист2!$C$21</c15:sqref>
                        </c15:formulaRef>
                      </c:ext>
                    </c:extLst>
                    <c:strCache>
                      <c:ptCount val="1"/>
                      <c:pt idx="0">
                        <c:v>год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Лист2!$D$21:$H$21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Лист2!$D$21:$H$21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906-4814-9A28-87D4A6DB124D}"/>
                  </c:ext>
                </c:extLst>
              </c15:ser>
            </c15:filteredBarSeries>
          </c:ext>
        </c:extLst>
      </c:barChart>
      <c:catAx>
        <c:axId val="51872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  <a:ea typeface="+mn-ea"/>
                <a:cs typeface="+mn-cs"/>
              </a:defRPr>
            </a:pPr>
            <a:endParaRPr lang="ru-RU"/>
          </a:p>
        </c:txPr>
        <c:crossAx val="518723048"/>
        <c:crosses val="autoZero"/>
        <c:auto val="1"/>
        <c:lblAlgn val="ctr"/>
        <c:lblOffset val="100"/>
        <c:noMultiLvlLbl val="0"/>
      </c:catAx>
      <c:valAx>
        <c:axId val="518723048"/>
        <c:scaling>
          <c:orientation val="minMax"/>
          <c:max val="7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8722392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itka Text" panose="02000505000000020004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3941961096523"/>
          <c:y val="6.2393257180880561E-2"/>
          <c:w val="0.87903064385992313"/>
          <c:h val="0.8763017897784600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itka Text" panose="0200050500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Лист2!$B$3:$B$7</c:f>
              <c:numCache>
                <c:formatCode>General</c:formatCode>
                <c:ptCount val="5"/>
                <c:pt idx="0">
                  <c:v>6116</c:v>
                </c:pt>
                <c:pt idx="1">
                  <c:v>5860</c:v>
                </c:pt>
                <c:pt idx="2">
                  <c:v>5171</c:v>
                </c:pt>
                <c:pt idx="3">
                  <c:v>5491</c:v>
                </c:pt>
                <c:pt idx="4">
                  <c:v>5563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00-4134-9BA0-25058C7DC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702312"/>
        <c:axId val="518701656"/>
      </c:lineChart>
      <c:catAx>
        <c:axId val="518702312"/>
        <c:scaling>
          <c:orientation val="minMax"/>
        </c:scaling>
        <c:delete val="1"/>
        <c:axPos val="b"/>
        <c:majorTickMark val="none"/>
        <c:minorTickMark val="none"/>
        <c:tickLblPos val="nextTo"/>
        <c:crossAx val="518701656"/>
        <c:crosses val="autoZero"/>
        <c:auto val="1"/>
        <c:lblAlgn val="ctr"/>
        <c:lblOffset val="100"/>
        <c:noMultiLvlLbl val="0"/>
      </c:catAx>
      <c:valAx>
        <c:axId val="518701656"/>
        <c:scaling>
          <c:orientation val="minMax"/>
          <c:max val="70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18702312"/>
        <c:crosses val="autoZero"/>
        <c:crossBetween val="between"/>
        <c:majorUnit val="1000"/>
        <c:minorUnit val="400"/>
      </c:valAx>
      <c:spPr>
        <a:noFill/>
        <a:ln w="381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ПО и ИТ-услуги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itka Text" panose="0200050500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0.64600000000000002</c:v>
                </c:pt>
                <c:pt idx="1">
                  <c:v>0.75</c:v>
                </c:pt>
                <c:pt idx="2">
                  <c:v>0.88900000000000001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9-4FA4-B822-EEBA5EBC5D52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ИТ-оборудование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Sitka Text" panose="0200050500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1.22</c:v>
                </c:pt>
                <c:pt idx="1">
                  <c:v>1.171</c:v>
                </c:pt>
                <c:pt idx="2">
                  <c:v>2.1509999999999998</c:v>
                </c:pt>
                <c:pt idx="3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9-4FA4-B822-EEBA5EBC5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100"/>
        <c:axId val="631043448"/>
        <c:axId val="631045088"/>
      </c:barChart>
      <c:catAx>
        <c:axId val="63104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itka Text" panose="02000505000000020004" pitchFamily="2" charset="0"/>
                <a:ea typeface="+mn-ea"/>
                <a:cs typeface="+mn-cs"/>
              </a:defRPr>
            </a:pPr>
            <a:endParaRPr lang="ru-RU"/>
          </a:p>
        </c:txPr>
        <c:crossAx val="631045088"/>
        <c:crosses val="autoZero"/>
        <c:auto val="1"/>
        <c:lblAlgn val="ctr"/>
        <c:lblOffset val="100"/>
        <c:noMultiLvlLbl val="0"/>
      </c:catAx>
      <c:valAx>
        <c:axId val="631045088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crossAx val="63104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4502A-6E63-4DE6-B3FC-8277162C4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DD706E-41B8-430E-ADF9-4DFBA4F1C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C5E07-AF8E-4095-8D39-07E3632A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5F5AE-C78D-4C3F-A5AA-8E9EC5AC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6FE53C-4F2D-4D16-9611-D012793A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5B12-1DC6-46BF-A7C3-C6285F46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50D0EB-8B15-42E1-9500-DA9B1174C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93204-4DF7-416E-886F-E096BE10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483C9-02A2-448F-BFCA-9AED0A21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F4A4F7-5D07-4A64-AE61-D4E09B8B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4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7F80AD-16A8-4DC6-8272-80AB27223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56B7F-1339-4F96-B4E4-E9E93750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99F6B-8764-41CB-9131-A58F90F5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49436-6598-4EC4-B42A-D76A0EC5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4DE1C-BC90-4F99-AD02-648A8524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3625-9830-46E8-A5D7-FF4D80C1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A1B3E-05CD-44FD-A14E-7C48504BF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EEA649-5187-4851-956B-1EA78FEC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1DCF1-6E91-43A1-AAF5-235D763B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57ADD-6FBC-49FF-B7B0-EAC2559C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7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16CCB-240E-45AB-A59E-0B62B3B6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DE9E30-99B3-4784-AEE6-442F0407E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B5F25-5201-4B52-B0C7-1DF22C7F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6E813-7F41-418C-B41A-E835E63F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C88FE-3BB8-48ED-8505-448762A1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9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9997-26EB-4DB6-B7EC-1656F5A3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672EC-151D-4071-91BC-BC9CCC734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90FAC-7615-430C-AF87-1E0FDEF27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3A44E-7EED-496A-895F-75344726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429830-4847-4889-B384-4CBD9F14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4B5F5A-F3AD-4A5C-9E87-8154F566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4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9E194-8F7E-4418-A8B0-2D7E0ACC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AD174E-E328-44FA-88DD-50436C9AC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A27A79-86C8-4EF0-AE1A-D640678D4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4DBF65-28FF-4196-840F-4D376EBE8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84B108-C441-4246-87B3-1179B0D81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26C1D8-8F8D-4BB4-98CB-CF5795E2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E04E1A-7A78-41B0-A905-78B62C72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24DF35-E9BE-40F5-89C6-369443DA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7FCF5-CDF5-46C7-A23E-C1754125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CA4048-7BAA-4F13-8F6B-9BAB87AC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DE1D18-71EE-415C-8CCF-46DCAB4E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D4BEB9-135B-4153-8C2C-42C8E1D5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17BEAF-01B1-4CEB-8F09-D60FC780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A926CC-5506-405E-B38D-03293269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994DDB-D009-45AC-97DA-8E59C50E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4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AE73E-5AA2-4CFF-A20C-3012F459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AAE84-6750-45BB-8EAF-E7C28E2F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32492-6FEB-41A3-8DDA-24B0056D6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4C3EB-6296-409C-A6F8-BA0DCBA9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A94F-79DE-4FF6-B98E-876DE346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6A38A-B504-4493-8E0E-D1052AB2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4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C6E70-B4FF-4498-A234-F33AAD75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B6D114-C323-44F5-909C-8B1B78E48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FDB6A0-CABB-4095-9DA1-799B58BD7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4A6B7-00DF-445B-8A54-5C197B8B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FC5D9E-4E7A-4703-BB4F-335F4254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2E45D-19BA-47EB-A1C9-8F7C21A8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8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3C879-583F-48CA-99A8-7A3D6267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2FC7FE-70D8-4E69-9067-7B5CDB1D5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081E6-8F74-4A42-A48F-102AD62FF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5D89-4DEE-45F7-A63D-DCA76C1B2D9E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F42631-40A0-4204-A184-8D4E8DEDA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0C0F6-1E72-4340-B7F1-AA934A02C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1D47D-BF54-4156-8D4F-5576043AB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2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mailto:margarita.702@mail.ru" TargetMode="External"/><Relationship Id="rId7" Type="http://schemas.openxmlformats.org/officeDocument/2006/relationships/image" Target="../media/image38.svg"/><Relationship Id="rId12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5.wdp"/><Relationship Id="rId5" Type="http://schemas.openxmlformats.org/officeDocument/2006/relationships/image" Target="../media/image36.svg"/><Relationship Id="rId10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7BF4B6-4847-4906-B493-674F7A206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r="1" b="21264"/>
          <a:stretch/>
        </p:blipFill>
        <p:spPr>
          <a:xfrm>
            <a:off x="-130215" y="-1107916"/>
            <a:ext cx="9439315" cy="6333885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5840CB36-653F-4DBA-B5CF-F4433A2D7F47}"/>
              </a:ext>
            </a:extLst>
          </p:cNvPr>
          <p:cNvSpPr txBox="1">
            <a:spLocks/>
          </p:cNvSpPr>
          <p:nvPr/>
        </p:nvSpPr>
        <p:spPr>
          <a:xfrm>
            <a:off x="-130215" y="-69448"/>
            <a:ext cx="9274215" cy="5295417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997FEFB-FC50-4F7F-9137-F90AFAD860C3}"/>
              </a:ext>
            </a:extLst>
          </p:cNvPr>
          <p:cNvGrpSpPr/>
          <p:nvPr/>
        </p:nvGrpSpPr>
        <p:grpSpPr>
          <a:xfrm>
            <a:off x="4473580" y="830974"/>
            <a:ext cx="4670420" cy="4312526"/>
            <a:chOff x="5964773" y="998365"/>
            <a:chExt cx="6227227" cy="575003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4317174-FDD3-4904-9A5D-DB1AE272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0" b="25600" l="13251" r="72111">
                          <a14:foregroundMark x1="57627" y1="2400" x2="55470" y2="2000"/>
                          <a14:foregroundMark x1="34361" y1="14300" x2="31587" y2="14500"/>
                          <a14:foregroundMark x1="60401" y1="21600" x2="71957" y2="22000"/>
                          <a14:foregroundMark x1="71957" y1="22000" x2="72111" y2="22300"/>
                          <a14:foregroundMark x1="68259" y1="13000" x2="66718" y2="7500"/>
                          <a14:foregroundMark x1="66718" y1="7500" x2="59322" y2="4000"/>
                          <a14:foregroundMark x1="59322" y1="4000" x2="51002" y2="2800"/>
                          <a14:foregroundMark x1="51002" y1="2800" x2="43451" y2="5100"/>
                          <a14:foregroundMark x1="43451" y1="5100" x2="48844" y2="9200"/>
                          <a14:foregroundMark x1="48844" y1="9200" x2="65177" y2="12700"/>
                          <a14:foregroundMark x1="65177" y1="12700" x2="65023" y2="6900"/>
                          <a14:foregroundMark x1="65023" y1="6900" x2="59322" y2="2600"/>
                          <a14:foregroundMark x1="59322" y1="2600" x2="49769" y2="2500"/>
                          <a14:foregroundMark x1="49769" y1="2500" x2="41294" y2="5500"/>
                          <a14:foregroundMark x1="41294" y1="5500" x2="51464" y2="7300"/>
                          <a14:foregroundMark x1="51464" y1="7300" x2="56703" y2="9400"/>
                          <a14:foregroundMark x1="14946" y1="10200" x2="14946" y2="10200"/>
                          <a14:foregroundMark x1="17257" y1="25600" x2="17257" y2="25600"/>
                          <a14:foregroundMark x1="13251" y1="19100" x2="13251" y2="19100"/>
                          <a14:foregroundMark x1="21263" y1="4000" x2="21263" y2="4000"/>
                          <a14:foregroundMark x1="21263" y1="4000" x2="21263" y2="4000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51" r="22677" b="84728"/>
            <a:stretch/>
          </p:blipFill>
          <p:spPr>
            <a:xfrm rot="1889589" flipH="1">
              <a:off x="8622873" y="998365"/>
              <a:ext cx="2137895" cy="138307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1F09734-7D1A-482B-BC15-2ADD48F99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1" b="99798" l="11812" r="83751">
                          <a14:foregroundMark x1="47701" y1="40922" x2="51843" y2="39345"/>
                          <a14:foregroundMark x1="51843" y1="39345" x2="53801" y2="25637"/>
                          <a14:foregroundMark x1="53801" y1="25637" x2="53778" y2="18682"/>
                          <a14:foregroundMark x1="53778" y1="18682" x2="56714" y2="12616"/>
                          <a14:foregroundMark x1="56714" y1="12616" x2="53300" y2="6996"/>
                          <a14:foregroundMark x1="53300" y1="6996" x2="52367" y2="81"/>
                          <a14:foregroundMark x1="30041" y1="930" x2="28994" y2="8370"/>
                          <a14:foregroundMark x1="28994" y1="8370" x2="28994" y2="8370"/>
                          <a14:foregroundMark x1="28994" y1="8168" x2="28994" y2="1617"/>
                          <a14:foregroundMark x1="28903" y1="18480" x2="30997" y2="25354"/>
                          <a14:foregroundMark x1="30198" y1="29866" x2="28562" y2="39102"/>
                          <a14:foregroundMark x1="30997" y1="25354" x2="30628" y2="27438"/>
                          <a14:foregroundMark x1="28562" y1="39102" x2="14247" y2="68378"/>
                          <a14:foregroundMark x1="14247" y1="68378" x2="11903" y2="83623"/>
                          <a14:foregroundMark x1="11832" y1="94756" x2="11812" y2="97857"/>
                          <a14:foregroundMark x1="11903" y1="83623" x2="11836" y2="94052"/>
                          <a14:foregroundMark x1="11812" y1="97857" x2="12381" y2="99838"/>
                          <a14:foregroundMark x1="80382" y1="99677" x2="82180" y2="93288"/>
                          <a14:foregroundMark x1="82805" y1="81159" x2="83978" y2="71977"/>
                          <a14:foregroundMark x1="83978" y1="71977" x2="83250" y2="65144"/>
                          <a14:foregroundMark x1="83250" y1="65144" x2="83751" y2="57744"/>
                          <a14:foregroundMark x1="83751" y1="57744" x2="71507" y2="51395"/>
                          <a14:foregroundMark x1="71507" y1="51395" x2="67524" y2="52366"/>
                          <a14:foregroundMark x1="67524" y1="52366" x2="64952" y2="60008"/>
                          <a14:foregroundMark x1="64236" y1="60008" x2="60787" y2="60008"/>
                          <a14:foregroundMark x1="64952" y1="60008" x2="64508" y2="60008"/>
                          <a14:foregroundMark x1="60787" y1="60008" x2="56031" y2="48241"/>
                          <a14:foregroundMark x1="56031" y1="48241" x2="52435" y2="44521"/>
                          <a14:foregroundMark x1="52435" y1="44521" x2="48270" y2="43308"/>
                          <a14:foregroundMark x1="48270" y1="43308" x2="51980" y2="40558"/>
                          <a14:foregroundMark x1="51980" y1="40558" x2="53550" y2="19248"/>
                          <a14:foregroundMark x1="53550" y1="19248" x2="56623" y2="13546"/>
                          <a14:foregroundMark x1="56623" y1="13546" x2="52253" y2="1051"/>
                          <a14:foregroundMark x1="52253" y1="1051" x2="46973" y2="121"/>
                          <a14:foregroundMark x1="46973" y1="121" x2="29449" y2="2831"/>
                          <a14:foregroundMark x1="29449" y1="2831" x2="28721" y2="17388"/>
                          <a14:foregroundMark x1="28721" y1="17388" x2="30223" y2="24545"/>
                          <a14:foregroundMark x1="30223" y1="24545" x2="30228" y2="25914"/>
                          <a14:foregroundMark x1="30246" y1="31581" x2="28789" y2="39183"/>
                          <a14:foregroundMark x1="28789" y1="39183" x2="16386" y2="62273"/>
                          <a14:foregroundMark x1="16386" y1="62273" x2="12130" y2="81682"/>
                          <a14:foregroundMark x1="11967" y1="94440" x2="11903" y2="99474"/>
                          <a14:foregroundMark x1="12130" y1="81682" x2="11970" y2="94207"/>
                          <a14:backgroundMark x1="66067" y1="51678" x2="64019" y2="59846"/>
                          <a14:backgroundMark x1="64019" y1="59846" x2="59854" y2="54670"/>
                          <a14:backgroundMark x1="59854" y1="54670" x2="65089" y2="53215"/>
                          <a14:backgroundMark x1="65089" y1="53215" x2="66204" y2="51921"/>
                          <a14:backgroundMark x1="29745" y1="30732" x2="30223" y2="27295"/>
                          <a14:backgroundMark x1="11629" y1="93813" x2="11265" y2="94662"/>
                          <a14:backgroundMark x1="84183" y1="75657" x2="80542" y2="99191"/>
                          <a14:backgroundMark x1="82726" y1="81076" x2="82476" y2="81723"/>
                          <a14:backgroundMark x1="27674" y1="16256" x2="27674" y2="6349"/>
                          <a14:backgroundMark x1="27674" y1="6349" x2="27674" y2="6349"/>
                          <a14:backgroundMark x1="27788" y1="8047" x2="24033" y2="6106"/>
                          <a14:backgroundMark x1="63655" y1="59887" x2="61812" y2="58148"/>
                          <a14:backgroundMark x1="57920" y1="7845" x2="58739" y2="9260"/>
                          <a14:backgroundMark x1="30109" y1="27497" x2="31065" y2="31136"/>
                          <a14:backgroundMark x1="29836" y1="30651" x2="30109" y2="30651"/>
                          <a14:backgroundMark x1="82499" y1="91589" x2="83182" y2="91104"/>
                          <a14:backgroundMark x1="82226" y1="92802" x2="81020" y2="96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4" r="14545"/>
            <a:stretch/>
          </p:blipFill>
          <p:spPr>
            <a:xfrm flipH="1">
              <a:off x="5964773" y="1925351"/>
              <a:ext cx="6227227" cy="4823048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F28555-2ECC-43FD-82E2-434B90721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C566FE3F-8FEC-4770-AD55-B50B86B5FA58}"/>
              </a:ext>
            </a:extLst>
          </p:cNvPr>
          <p:cNvSpPr txBox="1">
            <a:spLocks/>
          </p:cNvSpPr>
          <p:nvPr/>
        </p:nvSpPr>
        <p:spPr>
          <a:xfrm>
            <a:off x="-59178" y="-398667"/>
            <a:ext cx="9274215" cy="5624636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E6240-BE75-4E9D-9A60-22DA6A8B8C4E}"/>
              </a:ext>
            </a:extLst>
          </p:cNvPr>
          <p:cNvSpPr txBox="1"/>
          <p:nvPr/>
        </p:nvSpPr>
        <p:spPr>
          <a:xfrm>
            <a:off x="80803" y="2866722"/>
            <a:ext cx="517271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tka Text" panose="02000505000000020004" pitchFamily="2" charset="0"/>
              </a:rPr>
              <a:t>Гура Маргарита Анатольевна</a:t>
            </a:r>
          </a:p>
          <a:p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tka Text" panose="02000505000000020004" pitchFamily="2" charset="0"/>
              </a:rPr>
              <a:t>Смирнова Ульяна Дмитриевна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A9568-5055-471A-BD90-5478DB5AF10E}"/>
              </a:ext>
            </a:extLst>
          </p:cNvPr>
          <p:cNvSpPr txBox="1"/>
          <p:nvPr/>
        </p:nvSpPr>
        <p:spPr>
          <a:xfrm>
            <a:off x="80803" y="3876346"/>
            <a:ext cx="279835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tka Text" panose="02000505000000020004" pitchFamily="2" charset="0"/>
              </a:rPr>
              <a:t>Смоленский филиал РЭУ им. Г.В. Плеханова </a:t>
            </a:r>
          </a:p>
          <a:p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tka Text" panose="02000505000000020004" pitchFamily="2" charset="0"/>
              </a:rPr>
              <a:t>4 курс, экономика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02274F1-CD9C-473E-B8EF-A740B2C2C39E}"/>
              </a:ext>
            </a:extLst>
          </p:cNvPr>
          <p:cNvCxnSpPr>
            <a:cxnSpLocks/>
          </p:cNvCxnSpPr>
          <p:nvPr/>
        </p:nvCxnSpPr>
        <p:spPr>
          <a:xfrm>
            <a:off x="109067" y="3866518"/>
            <a:ext cx="22744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3315" y="1006505"/>
            <a:ext cx="5547031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8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tka Text" panose="02000505000000020004" pitchFamily="2" charset="0"/>
                <a:cs typeface="Arial" panose="020B0604020202020204" pitchFamily="34" charset="0"/>
              </a:rPr>
              <a:t>ПрофРиск</a:t>
            </a:r>
            <a:endParaRPr lang="ru-RU" sz="8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59178" y="-132948"/>
            <a:ext cx="3358113" cy="1158397"/>
            <a:chOff x="-78903" y="-125816"/>
            <a:chExt cx="5882174" cy="1919506"/>
          </a:xfrm>
        </p:grpSpPr>
        <p:sp>
          <p:nvSpPr>
            <p:cNvPr id="8" name="TextBox 7"/>
            <p:cNvSpPr txBox="1"/>
            <p:nvPr/>
          </p:nvSpPr>
          <p:spPr>
            <a:xfrm>
              <a:off x="1840603" y="249161"/>
              <a:ext cx="396266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2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2100"/>
                </a:lnSpc>
              </a:pPr>
              <a:r>
                <a:rPr lang="ru-RU" sz="2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2100"/>
                </a:lnSpc>
              </a:pPr>
              <a:r>
                <a:rPr lang="ru-RU" sz="2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-125816"/>
              <a:ext cx="1919506" cy="1919506"/>
            </a:xfrm>
            <a:prstGeom prst="rect">
              <a:avLst/>
            </a:prstGeom>
          </p:spPr>
        </p:pic>
      </p:grpSp>
      <p:pic>
        <p:nvPicPr>
          <p:cNvPr id="1032" name="Picture 8" descr="https://www.sc64vl.ru/host/school64.pupils.ru/2023/u2035.p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75390" y="4398664"/>
            <a:ext cx="1076325" cy="5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Человек, работающий с html на компьютере">
            <a:extLst>
              <a:ext uri="{FF2B5EF4-FFF2-40B4-BE49-F238E27FC236}">
                <a16:creationId xmlns:a16="http://schemas.microsoft.com/office/drawing/2014/main" id="{FC7F1D46-AD6B-4FA7-953C-92E7C2832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1224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EF41D98-0290-47BF-9B50-3AF26060BC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>
              <a:lumMod val="75000"/>
              <a:alpha val="91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290E9-A07E-4F1E-86D3-558971A56220}"/>
              </a:ext>
            </a:extLst>
          </p:cNvPr>
          <p:cNvSpPr txBox="1"/>
          <p:nvPr/>
        </p:nvSpPr>
        <p:spPr>
          <a:xfrm>
            <a:off x="3444938" y="245994"/>
            <a:ext cx="226636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tka Text" panose="02000505000000020004" pitchFamily="2" charset="0"/>
              </a:rPr>
              <a:t>Команда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F102EF-5D17-4A4D-AAB6-A08B8D1A426B}"/>
              </a:ext>
            </a:extLst>
          </p:cNvPr>
          <p:cNvCxnSpPr>
            <a:cxnSpLocks/>
          </p:cNvCxnSpPr>
          <p:nvPr/>
        </p:nvCxnSpPr>
        <p:spPr>
          <a:xfrm flipH="1">
            <a:off x="1" y="900649"/>
            <a:ext cx="302513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6C4774-E39D-4CEB-9966-661F15E55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33" y="869242"/>
            <a:ext cx="1680396" cy="1680396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F86AE7-140F-4C74-B7FB-A17889A08353}"/>
              </a:ext>
            </a:extLst>
          </p:cNvPr>
          <p:cNvSpPr txBox="1"/>
          <p:nvPr/>
        </p:nvSpPr>
        <p:spPr>
          <a:xfrm>
            <a:off x="229930" y="2571750"/>
            <a:ext cx="4321689" cy="17235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Гура Маргарита</a:t>
            </a:r>
          </a:p>
          <a:p>
            <a:pPr algn="ctr">
              <a:lnSpc>
                <a:spcPts val="1900"/>
              </a:lnSpc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</a:p>
          <a:p>
            <a:pPr algn="ctr">
              <a:lnSpc>
                <a:spcPts val="1900"/>
              </a:lnSpc>
            </a:pPr>
            <a:r>
              <a:rPr lang="ru-RU" sz="20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проекта</a:t>
            </a:r>
          </a:p>
          <a:p>
            <a:pPr algn="ctr">
              <a:lnSpc>
                <a:spcPts val="1000"/>
              </a:lnSpc>
            </a:pPr>
            <a:endParaRPr lang="ru-RU" sz="2000" dirty="0">
              <a:solidFill>
                <a:srgbClr val="FFD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sz="20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1С, участник конкурса «Студенческий стартап»</a:t>
            </a:r>
          </a:p>
          <a:p>
            <a:pPr algn="ctr"/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0D5F60-639E-4DED-8A6F-994E0CBAFF26}"/>
              </a:ext>
            </a:extLst>
          </p:cNvPr>
          <p:cNvSpPr txBox="1"/>
          <p:nvPr/>
        </p:nvSpPr>
        <p:spPr>
          <a:xfrm>
            <a:off x="5014512" y="2587875"/>
            <a:ext cx="3077635" cy="14157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Ульяна</a:t>
            </a:r>
          </a:p>
          <a:p>
            <a:pPr algn="ctr">
              <a:lnSpc>
                <a:spcPts val="1900"/>
              </a:lnSpc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Дмитриевна</a:t>
            </a:r>
          </a:p>
          <a:p>
            <a:pPr algn="ctr">
              <a:lnSpc>
                <a:spcPts val="1900"/>
              </a:lnSpc>
            </a:pPr>
            <a:r>
              <a:rPr lang="ru-RU" sz="20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проекта</a:t>
            </a:r>
          </a:p>
          <a:p>
            <a:pPr algn="ctr">
              <a:lnSpc>
                <a:spcPts val="1000"/>
              </a:lnSpc>
            </a:pPr>
            <a:endParaRPr lang="ru-RU" sz="2000" dirty="0">
              <a:solidFill>
                <a:srgbClr val="FFD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</a:pPr>
            <a:r>
              <a:rPr lang="ru-RU" sz="2000" dirty="0">
                <a:solidFill>
                  <a:srgbClr val="FFD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программы «Лидеры РЭУ»</a:t>
            </a:r>
            <a:endParaRPr lang="ru-RU" sz="2400" dirty="0">
              <a:solidFill>
                <a:srgbClr val="FFD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" y="66415"/>
            <a:ext cx="2390774" cy="669414"/>
            <a:chOff x="-78903" y="249161"/>
            <a:chExt cx="6701543" cy="2043972"/>
          </a:xfrm>
        </p:grpSpPr>
        <p:sp>
          <p:nvSpPr>
            <p:cNvPr id="20" name="TextBox 19"/>
            <p:cNvSpPr txBox="1"/>
            <p:nvPr/>
          </p:nvSpPr>
          <p:spPr>
            <a:xfrm>
              <a:off x="1840602" y="249161"/>
              <a:ext cx="4782038" cy="204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276154"/>
              <a:ext cx="1919507" cy="1919506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50" y="831004"/>
            <a:ext cx="1889237" cy="1756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2A0F1E4D-2C73-4218-A927-5D7EC039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3430" y="4740241"/>
            <a:ext cx="722464" cy="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7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ое векторное изображение Градиентный фон сетевого подключения">
            <a:extLst>
              <a:ext uri="{FF2B5EF4-FFF2-40B4-BE49-F238E27FC236}">
                <a16:creationId xmlns:a16="http://schemas.microsoft.com/office/drawing/2014/main" id="{0AB29796-A324-4B04-BA0E-4B89828FB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8"/>
            <a:ext cx="9474693" cy="51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7125A8E1-B0D2-47B5-89F0-895DA77F12FB}"/>
              </a:ext>
            </a:extLst>
          </p:cNvPr>
          <p:cNvSpPr txBox="1">
            <a:spLocks/>
          </p:cNvSpPr>
          <p:nvPr/>
        </p:nvSpPr>
        <p:spPr>
          <a:xfrm>
            <a:off x="0" y="-60960"/>
            <a:ext cx="9474692" cy="5213176"/>
          </a:xfrm>
          <a:prstGeom prst="rect">
            <a:avLst/>
          </a:prstGeom>
          <a:solidFill>
            <a:srgbClr val="333F50">
              <a:alpha val="45098"/>
            </a:srgb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29C5-1CAA-421E-A68C-BEF94ECC38D8}"/>
              </a:ext>
            </a:extLst>
          </p:cNvPr>
          <p:cNvSpPr txBox="1"/>
          <p:nvPr/>
        </p:nvSpPr>
        <p:spPr>
          <a:xfrm>
            <a:off x="2818240" y="78226"/>
            <a:ext cx="577531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tka Text" panose="02000505000000020004" pitchFamily="2" charset="0"/>
              </a:rPr>
              <a:t>План развития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33743" y="764848"/>
            <a:ext cx="4103604" cy="1670534"/>
            <a:chOff x="633743" y="764848"/>
            <a:chExt cx="4103604" cy="167053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33743" y="764848"/>
              <a:ext cx="3041964" cy="1670534"/>
            </a:xfrm>
            <a:prstGeom prst="roundRect">
              <a:avLst/>
            </a:prstGeom>
            <a:solidFill>
              <a:srgbClr val="E2E9F6">
                <a:alpha val="8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мобильного приложения и информационной системы и их тестирование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3675707" y="1165547"/>
              <a:ext cx="1061640" cy="60658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737346" y="764848"/>
            <a:ext cx="3981070" cy="1589053"/>
            <a:chOff x="298763" y="764848"/>
            <a:chExt cx="3981070" cy="158905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98763" y="764848"/>
              <a:ext cx="2912831" cy="1589053"/>
            </a:xfrm>
            <a:prstGeom prst="roundRect">
              <a:avLst/>
            </a:prstGeom>
            <a:solidFill>
              <a:srgbClr val="E2E9F6">
                <a:alpha val="8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Партнерство и маркетинг</a:t>
              </a:r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3211594" y="1256082"/>
              <a:ext cx="1068239" cy="606583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701982" y="2963328"/>
            <a:ext cx="3035365" cy="1407983"/>
          </a:xfrm>
          <a:prstGeom prst="roundRect">
            <a:avLst/>
          </a:prstGeom>
          <a:solidFill>
            <a:srgbClr val="E2E9F6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на предприятия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633743" y="3364029"/>
            <a:ext cx="1068239" cy="60658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4737347" y="3364027"/>
            <a:ext cx="968551" cy="60658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05898" y="2963326"/>
            <a:ext cx="3035365" cy="1407983"/>
          </a:xfrm>
          <a:prstGeom prst="roundRect">
            <a:avLst/>
          </a:prstGeom>
          <a:solidFill>
            <a:srgbClr val="E2E9F6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Долгосрочное развитие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" y="66415"/>
            <a:ext cx="2390774" cy="669414"/>
            <a:chOff x="-78903" y="249161"/>
            <a:chExt cx="6701543" cy="2043972"/>
          </a:xfrm>
        </p:grpSpPr>
        <p:sp>
          <p:nvSpPr>
            <p:cNvPr id="32" name="TextBox 31"/>
            <p:cNvSpPr txBox="1"/>
            <p:nvPr/>
          </p:nvSpPr>
          <p:spPr>
            <a:xfrm>
              <a:off x="1840602" y="249161"/>
              <a:ext cx="4782038" cy="204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276154"/>
              <a:ext cx="1919507" cy="1919506"/>
            </a:xfrm>
            <a:prstGeom prst="rect">
              <a:avLst/>
            </a:prstGeom>
          </p:spPr>
        </p:pic>
      </p:grpSp>
      <p:pic>
        <p:nvPicPr>
          <p:cNvPr id="19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B6AF593F-14DA-4DE3-B095-BB6C2DB0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3430" y="4740241"/>
            <a:ext cx="722464" cy="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3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Бесплатное векторное изображение Низкополигональная белый фон">
            <a:extLst>
              <a:ext uri="{FF2B5EF4-FFF2-40B4-BE49-F238E27FC236}">
                <a16:creationId xmlns:a16="http://schemas.microsoft.com/office/drawing/2014/main" id="{75A13F82-4B71-44F1-AC3B-AE4EBE00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A792A-6272-4B5C-A782-3E29228FD8F5}"/>
              </a:ext>
            </a:extLst>
          </p:cNvPr>
          <p:cNvSpPr txBox="1"/>
          <p:nvPr/>
        </p:nvSpPr>
        <p:spPr>
          <a:xfrm>
            <a:off x="1676400" y="1810003"/>
            <a:ext cx="660654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45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Спасибо за 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4CCEB-1105-4495-9A01-24937AD3EBDE}"/>
              </a:ext>
            </a:extLst>
          </p:cNvPr>
          <p:cNvSpPr txBox="1"/>
          <p:nvPr/>
        </p:nvSpPr>
        <p:spPr>
          <a:xfrm>
            <a:off x="685800" y="4054345"/>
            <a:ext cx="391668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E-mail: 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margarita.702@mail.ru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Sitka Text" panose="02000505000000020004" pitchFamily="2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77506-9B29-4AC5-8D95-2081ED2ECC0D}"/>
              </a:ext>
            </a:extLst>
          </p:cNvPr>
          <p:cNvSpPr txBox="1"/>
          <p:nvPr/>
        </p:nvSpPr>
        <p:spPr>
          <a:xfrm>
            <a:off x="4227066" y="4063647"/>
            <a:ext cx="251460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Phone: 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79203293184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Sitka Text" panose="02000505000000020004" pitchFamily="2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86DA4-F6A7-4242-BD5B-AA4EFFBFAC88}"/>
              </a:ext>
            </a:extLst>
          </p:cNvPr>
          <p:cNvSpPr txBox="1"/>
          <p:nvPr/>
        </p:nvSpPr>
        <p:spPr>
          <a:xfrm>
            <a:off x="6755130" y="4054345"/>
            <a:ext cx="251460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Telegram: 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@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Margarita_gura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Sitka Text" panose="02000505000000020004" pitchFamily="2" charset="0"/>
            </a:endParaRPr>
          </a:p>
          <a:p>
            <a:endParaRPr lang="ru-RU" dirty="0"/>
          </a:p>
        </p:txBody>
      </p:sp>
      <p:pic>
        <p:nvPicPr>
          <p:cNvPr id="13" name="Рисунок 12" descr="Конверт">
            <a:extLst>
              <a:ext uri="{FF2B5EF4-FFF2-40B4-BE49-F238E27FC236}">
                <a16:creationId xmlns:a16="http://schemas.microsoft.com/office/drawing/2014/main" id="{7DC1EF1D-B735-49A5-9680-C93C6C1AD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55951"/>
            <a:ext cx="685800" cy="685800"/>
          </a:xfrm>
          <a:prstGeom prst="rect">
            <a:avLst/>
          </a:prstGeom>
        </p:spPr>
      </p:pic>
      <p:pic>
        <p:nvPicPr>
          <p:cNvPr id="15" name="Рисунок 14" descr="Отправить">
            <a:extLst>
              <a:ext uri="{FF2B5EF4-FFF2-40B4-BE49-F238E27FC236}">
                <a16:creationId xmlns:a16="http://schemas.microsoft.com/office/drawing/2014/main" id="{EBA72A75-BD8E-4F31-A2B2-18247761F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9330" y="4039440"/>
            <a:ext cx="685800" cy="685800"/>
          </a:xfrm>
          <a:prstGeom prst="rect">
            <a:avLst/>
          </a:prstGeom>
        </p:spPr>
      </p:pic>
      <p:pic>
        <p:nvPicPr>
          <p:cNvPr id="17" name="Рисунок 16" descr="Смартфон">
            <a:extLst>
              <a:ext uri="{FF2B5EF4-FFF2-40B4-BE49-F238E27FC236}">
                <a16:creationId xmlns:a16="http://schemas.microsoft.com/office/drawing/2014/main" id="{479E75AF-1785-46E9-B826-714C444CAB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88080" y="3994397"/>
            <a:ext cx="685800" cy="6858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7431" y="-40378"/>
            <a:ext cx="2520727" cy="802553"/>
            <a:chOff x="-78903" y="-125816"/>
            <a:chExt cx="5882174" cy="2260325"/>
          </a:xfrm>
        </p:grpSpPr>
        <p:sp>
          <p:nvSpPr>
            <p:cNvPr id="16" name="TextBox 15"/>
            <p:cNvSpPr txBox="1"/>
            <p:nvPr/>
          </p:nvSpPr>
          <p:spPr>
            <a:xfrm>
              <a:off x="1840604" y="249159"/>
              <a:ext cx="3962667" cy="1885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-125816"/>
              <a:ext cx="1919506" cy="1919506"/>
            </a:xfrm>
            <a:prstGeom prst="rect">
              <a:avLst/>
            </a:prstGeom>
          </p:spPr>
        </p:pic>
      </p:grpSp>
      <p:pic>
        <p:nvPicPr>
          <p:cNvPr id="19" name="Picture 8" descr="https://www.sc64vl.ru/host/school64.pupils.ru/2023/u2035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36729" y="4803148"/>
            <a:ext cx="625141" cy="3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1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485E7CF6-FE10-49FE-BF5C-23489D313C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74215" cy="5295417"/>
          </a:xfrm>
          <a:prstGeom prst="rect">
            <a:avLst/>
          </a:prstGeom>
          <a:solidFill>
            <a:schemeClr val="tx2">
              <a:lumMod val="75000"/>
              <a:alpha val="1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F3BF4-C655-41CD-A51F-B3ED33A3A0AA}"/>
              </a:ext>
            </a:extLst>
          </p:cNvPr>
          <p:cNvSpPr txBox="1"/>
          <p:nvPr/>
        </p:nvSpPr>
        <p:spPr>
          <a:xfrm>
            <a:off x="4632857" y="849460"/>
            <a:ext cx="43357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Актуальность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701320-2B18-4672-BFAB-642FBE6E0D81}"/>
              </a:ext>
            </a:extLst>
          </p:cNvPr>
          <p:cNvSpPr/>
          <p:nvPr/>
        </p:nvSpPr>
        <p:spPr>
          <a:xfrm>
            <a:off x="2922643" y="1797430"/>
            <a:ext cx="6446520" cy="3346070"/>
          </a:xfrm>
          <a:prstGeom prst="rect">
            <a:avLst/>
          </a:prstGeom>
          <a:solidFill>
            <a:schemeClr val="tx2">
              <a:lumMod val="7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35E40-D0F2-46E8-9158-8C6AC783B847}"/>
              </a:ext>
            </a:extLst>
          </p:cNvPr>
          <p:cNvSpPr txBox="1"/>
          <p:nvPr/>
        </p:nvSpPr>
        <p:spPr>
          <a:xfrm>
            <a:off x="5067975" y="2706102"/>
            <a:ext cx="4206240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Sitka Text" panose="02000505000000020004" pitchFamily="2" charset="0"/>
              </a:rPr>
              <a:t>Наличие опасностей на производстве</a:t>
            </a:r>
          </a:p>
        </p:txBody>
      </p:sp>
      <p:pic>
        <p:nvPicPr>
          <p:cNvPr id="14" name="Рисунок 13" descr="Дорожный конус">
            <a:extLst>
              <a:ext uri="{FF2B5EF4-FFF2-40B4-BE49-F238E27FC236}">
                <a16:creationId xmlns:a16="http://schemas.microsoft.com/office/drawing/2014/main" id="{3D61C18C-E2BA-4599-B59A-0E3A324A1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9669" y="2768379"/>
            <a:ext cx="591026" cy="591026"/>
          </a:xfrm>
          <a:prstGeom prst="rect">
            <a:avLst/>
          </a:prstGeom>
        </p:spPr>
      </p:pic>
      <p:pic>
        <p:nvPicPr>
          <p:cNvPr id="18" name="Рисунок 17" descr="Подъемный кран">
            <a:extLst>
              <a:ext uri="{FF2B5EF4-FFF2-40B4-BE49-F238E27FC236}">
                <a16:creationId xmlns:a16="http://schemas.microsoft.com/office/drawing/2014/main" id="{1CDE07AE-0027-4484-A34F-75C256040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620" y="2000649"/>
            <a:ext cx="529526" cy="529526"/>
          </a:xfrm>
          <a:prstGeom prst="rect">
            <a:avLst/>
          </a:prstGeom>
        </p:spPr>
      </p:pic>
      <p:pic>
        <p:nvPicPr>
          <p:cNvPr id="20" name="Рисунок 19" descr="Радиоактивный">
            <a:extLst>
              <a:ext uri="{FF2B5EF4-FFF2-40B4-BE49-F238E27FC236}">
                <a16:creationId xmlns:a16="http://schemas.microsoft.com/office/drawing/2014/main" id="{09C6B800-5001-4C71-A5C6-535BC86E1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0607" y="3732751"/>
            <a:ext cx="518701" cy="518701"/>
          </a:xfrm>
          <a:prstGeom prst="rect">
            <a:avLst/>
          </a:prstGeom>
        </p:spPr>
      </p:pic>
      <p:pic>
        <p:nvPicPr>
          <p:cNvPr id="3074" name="Picture 2" descr="Бесплатное фото Дтп на складе, мужчина на полу">
            <a:extLst>
              <a:ext uri="{FF2B5EF4-FFF2-40B4-BE49-F238E27FC236}">
                <a16:creationId xmlns:a16="http://schemas.microsoft.com/office/drawing/2014/main" id="{B2BC76C3-A5E4-4605-B704-8F5747D4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45" y="925223"/>
            <a:ext cx="4511285" cy="30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62739AA-3A58-4716-8CD7-0237E8AA9853}"/>
              </a:ext>
            </a:extLst>
          </p:cNvPr>
          <p:cNvSpPr/>
          <p:nvPr/>
        </p:nvSpPr>
        <p:spPr>
          <a:xfrm>
            <a:off x="640080" y="3208021"/>
            <a:ext cx="3025140" cy="1935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200602-B922-4B8D-97CA-9F666EC63360}"/>
              </a:ext>
            </a:extLst>
          </p:cNvPr>
          <p:cNvSpPr txBox="1"/>
          <p:nvPr/>
        </p:nvSpPr>
        <p:spPr>
          <a:xfrm>
            <a:off x="712740" y="3346070"/>
            <a:ext cx="2857454" cy="1454244"/>
          </a:xfrm>
          <a:prstGeom prst="rect">
            <a:avLst/>
          </a:prstGeom>
          <a:solidFill>
            <a:srgbClr val="FFFFCC"/>
          </a:solidFill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Sitka Text" panose="02000505000000020004" pitchFamily="2" charset="0"/>
              </a:rPr>
              <a:t>Согласно Приказу Минтруда РФ от 29.10.2021 N 776Н идентификация опасностей и оценка рисков должна проводиться на каждом рабочем месте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80F2E9B-7ECB-4BB3-9F6B-8B215545493F}"/>
              </a:ext>
            </a:extLst>
          </p:cNvPr>
          <p:cNvCxnSpPr>
            <a:cxnSpLocks/>
          </p:cNvCxnSpPr>
          <p:nvPr/>
        </p:nvCxnSpPr>
        <p:spPr>
          <a:xfrm>
            <a:off x="4669020" y="1538820"/>
            <a:ext cx="447498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86671" y="-63630"/>
            <a:ext cx="3297677" cy="1092337"/>
            <a:chOff x="-78903" y="-125816"/>
            <a:chExt cx="5882174" cy="2132319"/>
          </a:xfrm>
        </p:grpSpPr>
        <p:sp>
          <p:nvSpPr>
            <p:cNvPr id="23" name="TextBox 22"/>
            <p:cNvSpPr txBox="1"/>
            <p:nvPr/>
          </p:nvSpPr>
          <p:spPr>
            <a:xfrm>
              <a:off x="1840604" y="249159"/>
              <a:ext cx="3962667" cy="175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21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2100"/>
                </a:lnSpc>
              </a:pPr>
              <a:r>
                <a:rPr lang="ru-RU" sz="21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2100"/>
                </a:lnSpc>
              </a:pPr>
              <a:r>
                <a:rPr lang="ru-RU" sz="21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-125816"/>
              <a:ext cx="1919506" cy="191950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47195E5-532D-4F0B-B7BF-C7DB5A426751}"/>
              </a:ext>
            </a:extLst>
          </p:cNvPr>
          <p:cNvSpPr txBox="1"/>
          <p:nvPr/>
        </p:nvSpPr>
        <p:spPr>
          <a:xfrm>
            <a:off x="5097779" y="1883239"/>
            <a:ext cx="4206240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Sitka Text" panose="02000505000000020004" pitchFamily="2" charset="0"/>
              </a:rPr>
              <a:t>Наличие производственного травматизма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A958C4-00BE-4446-A0F0-27FEDB2B7D15}"/>
              </a:ext>
            </a:extLst>
          </p:cNvPr>
          <p:cNvSpPr txBox="1"/>
          <p:nvPr/>
        </p:nvSpPr>
        <p:spPr>
          <a:xfrm>
            <a:off x="5097779" y="3674528"/>
            <a:ext cx="4145280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Sitka Text" panose="02000505000000020004" pitchFamily="2" charset="0"/>
              </a:rPr>
              <a:t>Присутствие производственных рисков</a:t>
            </a:r>
          </a:p>
        </p:txBody>
      </p:sp>
      <p:pic>
        <p:nvPicPr>
          <p:cNvPr id="26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30061651-53CA-4520-BD91-7EC39062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3430" y="4740241"/>
            <a:ext cx="722464" cy="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1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0A66815-C4C1-4B33-A1D1-05D20D6F78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74215" cy="5295417"/>
          </a:xfrm>
          <a:prstGeom prst="rect">
            <a:avLst/>
          </a:prstGeom>
          <a:solidFill>
            <a:schemeClr val="tx2">
              <a:lumMod val="75000"/>
              <a:alpha val="1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pic>
        <p:nvPicPr>
          <p:cNvPr id="5" name="Picture 14" descr="Бесплатное векторное изображение Низкополигональная белый фон">
            <a:extLst>
              <a:ext uri="{FF2B5EF4-FFF2-40B4-BE49-F238E27FC236}">
                <a16:creationId xmlns:a16="http://schemas.microsoft.com/office/drawing/2014/main" id="{3C88CCF0-D692-40D3-BAF5-47E62BCF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" y="-35605"/>
            <a:ext cx="9144000" cy="521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B212F-8B2C-4EDF-A43A-E909BA262F6E}"/>
              </a:ext>
            </a:extLst>
          </p:cNvPr>
          <p:cNvSpPr txBox="1"/>
          <p:nvPr/>
        </p:nvSpPr>
        <p:spPr>
          <a:xfrm>
            <a:off x="2084591" y="36084"/>
            <a:ext cx="586993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Динамика травматизма</a:t>
            </a:r>
            <a:endParaRPr lang="ru-RU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431" y="-40378"/>
            <a:ext cx="2520727" cy="802553"/>
            <a:chOff x="-78903" y="-125816"/>
            <a:chExt cx="5882174" cy="2260325"/>
          </a:xfrm>
        </p:grpSpPr>
        <p:sp>
          <p:nvSpPr>
            <p:cNvPr id="31" name="TextBox 30"/>
            <p:cNvSpPr txBox="1"/>
            <p:nvPr/>
          </p:nvSpPr>
          <p:spPr>
            <a:xfrm>
              <a:off x="1840604" y="249159"/>
              <a:ext cx="3962667" cy="1885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-125816"/>
              <a:ext cx="1919506" cy="1919506"/>
            </a:xfrm>
            <a:prstGeom prst="rect">
              <a:avLst/>
            </a:prstGeom>
          </p:spPr>
        </p:pic>
      </p:grpSp>
      <p:pic>
        <p:nvPicPr>
          <p:cNvPr id="27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C023A3F8-B320-42F8-B02F-06FED4F1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36729" y="4803148"/>
            <a:ext cx="625141" cy="3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42BDB16-DF9C-46A3-B384-60217F1A049D}"/>
              </a:ext>
            </a:extLst>
          </p:cNvPr>
          <p:cNvSpPr txBox="1"/>
          <p:nvPr/>
        </p:nvSpPr>
        <p:spPr>
          <a:xfrm>
            <a:off x="-4218" y="4835723"/>
            <a:ext cx="304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itka Text" panose="02000505000000020004" pitchFamily="2" charset="0"/>
              </a:rPr>
              <a:t>Источник: данные Роструда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7126BB7-E5A7-4C23-9E55-894DC8595C23}"/>
              </a:ext>
            </a:extLst>
          </p:cNvPr>
          <p:cNvGrpSpPr/>
          <p:nvPr/>
        </p:nvGrpSpPr>
        <p:grpSpPr>
          <a:xfrm>
            <a:off x="480060" y="802553"/>
            <a:ext cx="7505137" cy="3974474"/>
            <a:chOff x="240312" y="35025"/>
            <a:chExt cx="6547982" cy="3793987"/>
          </a:xfrm>
        </p:grpSpPr>
        <p:graphicFrame>
          <p:nvGraphicFramePr>
            <p:cNvPr id="25" name="Диаграмма 24">
              <a:extLst>
                <a:ext uri="{FF2B5EF4-FFF2-40B4-BE49-F238E27FC236}">
                  <a16:creationId xmlns:a16="http://schemas.microsoft.com/office/drawing/2014/main" id="{08BB8CC6-38AB-4022-BCA7-63C87CCC95F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9829130"/>
                </p:ext>
              </p:extLst>
            </p:nvPr>
          </p:nvGraphicFramePr>
          <p:xfrm>
            <a:off x="1117874" y="35025"/>
            <a:ext cx="5670420" cy="3793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6" name="Диаграмма 25">
              <a:extLst>
                <a:ext uri="{FF2B5EF4-FFF2-40B4-BE49-F238E27FC236}">
                  <a16:creationId xmlns:a16="http://schemas.microsoft.com/office/drawing/2014/main" id="{D5E55E7C-D6F1-4945-BFA4-13C12C23BF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9566997"/>
                </p:ext>
              </p:extLst>
            </p:nvPr>
          </p:nvGraphicFramePr>
          <p:xfrm>
            <a:off x="240312" y="178163"/>
            <a:ext cx="6213827" cy="25822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87AE77-C731-4CB0-A4B3-E8724A5582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3910" r="6328" b="23240"/>
          <a:stretch/>
        </p:blipFill>
        <p:spPr>
          <a:xfrm>
            <a:off x="147070" y="2843106"/>
            <a:ext cx="527462" cy="159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3186F-A84F-4E9A-A750-E40614045970}"/>
              </a:ext>
            </a:extLst>
          </p:cNvPr>
          <p:cNvSpPr txBox="1"/>
          <p:nvPr/>
        </p:nvSpPr>
        <p:spPr>
          <a:xfrm>
            <a:off x="291207" y="2740669"/>
            <a:ext cx="153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itka Text" panose="02000505000000020004" pitchFamily="2" charset="0"/>
              </a:rPr>
              <a:t>общее количество НС</a:t>
            </a:r>
          </a:p>
        </p:txBody>
      </p:sp>
    </p:spTree>
    <p:extLst>
      <p:ext uri="{BB962C8B-B14F-4D97-AF65-F5344CB8AC3E}">
        <p14:creationId xmlns:p14="http://schemas.microsoft.com/office/powerpoint/2010/main" val="419741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E5CA1F5E-300C-4FC2-91CD-0A6F84F690F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54677" y="130337"/>
            <a:ext cx="253365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  <p:pic>
        <p:nvPicPr>
          <p:cNvPr id="19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F1516091-90BA-455D-A668-392D898D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3430" y="4740241"/>
            <a:ext cx="722464" cy="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DBC71C8-EB8D-462A-ACE1-9680F0447871}"/>
              </a:ext>
            </a:extLst>
          </p:cNvPr>
          <p:cNvGrpSpPr/>
          <p:nvPr/>
        </p:nvGrpSpPr>
        <p:grpSpPr>
          <a:xfrm>
            <a:off x="186798" y="1085034"/>
            <a:ext cx="2485685" cy="1933429"/>
            <a:chOff x="0" y="767828"/>
            <a:chExt cx="2485685" cy="1933429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08AA702-474F-44DA-95DC-BC402599CDB6}"/>
                </a:ext>
              </a:extLst>
            </p:cNvPr>
            <p:cNvSpPr/>
            <p:nvPr/>
          </p:nvSpPr>
          <p:spPr>
            <a:xfrm>
              <a:off x="0" y="767828"/>
              <a:ext cx="2335794" cy="1864373"/>
            </a:xfrm>
            <a:prstGeom prst="ellipse">
              <a:avLst/>
            </a:prstGeom>
            <a:solidFill>
              <a:srgbClr val="FFCC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F083EC8-7737-49DA-9DCD-88583CA69D0F}"/>
                </a:ext>
              </a:extLst>
            </p:cNvPr>
            <p:cNvGrpSpPr/>
            <p:nvPr/>
          </p:nvGrpSpPr>
          <p:grpSpPr>
            <a:xfrm>
              <a:off x="131784" y="836884"/>
              <a:ext cx="2353901" cy="1864373"/>
              <a:chOff x="131784" y="836884"/>
              <a:chExt cx="2353901" cy="1864373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3F05AB9F-27E8-4C54-94D5-FAF6C5A2A87E}"/>
                  </a:ext>
                </a:extLst>
              </p:cNvPr>
              <p:cNvSpPr/>
              <p:nvPr/>
            </p:nvSpPr>
            <p:spPr>
              <a:xfrm>
                <a:off x="131784" y="836884"/>
                <a:ext cx="2335794" cy="1864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60000">
                    <a:srgbClr val="FFFF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8F8435-956D-4C85-9A80-A5AF6EE55F2C}"/>
                  </a:ext>
                </a:extLst>
              </p:cNvPr>
              <p:cNvSpPr txBox="1"/>
              <p:nvPr/>
            </p:nvSpPr>
            <p:spPr>
              <a:xfrm>
                <a:off x="180410" y="1224835"/>
                <a:ext cx="2305275" cy="108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ru-RU" sz="1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ramond" panose="02020404030301010803" pitchFamily="18" charset="0"/>
                  </a:rPr>
                  <a:t>Отсутствие своевременной идентификации опасностей</a:t>
                </a:r>
              </a:p>
            </p:txBody>
          </p:sp>
        </p:grp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021921A-29AB-46F0-963A-7E699017DA43}"/>
              </a:ext>
            </a:extLst>
          </p:cNvPr>
          <p:cNvGrpSpPr/>
          <p:nvPr/>
        </p:nvGrpSpPr>
        <p:grpSpPr>
          <a:xfrm>
            <a:off x="1666007" y="3124594"/>
            <a:ext cx="2504781" cy="1901683"/>
            <a:chOff x="1380216" y="2974650"/>
            <a:chExt cx="2504781" cy="1901683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160CDE4-3502-4FE1-A6E7-AEB61729F333}"/>
                </a:ext>
              </a:extLst>
            </p:cNvPr>
            <p:cNvSpPr/>
            <p:nvPr/>
          </p:nvSpPr>
          <p:spPr>
            <a:xfrm>
              <a:off x="1380216" y="2974650"/>
              <a:ext cx="2335794" cy="1864373"/>
            </a:xfrm>
            <a:prstGeom prst="ellipse">
              <a:avLst/>
            </a:prstGeom>
            <a:solidFill>
              <a:srgbClr val="FFCC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0431D213-7E21-467F-B771-D8F197FF094C}"/>
                </a:ext>
              </a:extLst>
            </p:cNvPr>
            <p:cNvGrpSpPr/>
            <p:nvPr/>
          </p:nvGrpSpPr>
          <p:grpSpPr>
            <a:xfrm>
              <a:off x="1531096" y="3024385"/>
              <a:ext cx="2353901" cy="1851948"/>
              <a:chOff x="401879" y="2750164"/>
              <a:chExt cx="2353901" cy="1851948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66742478-2D59-45D3-A5AF-6B1892E500FA}"/>
                  </a:ext>
                </a:extLst>
              </p:cNvPr>
              <p:cNvSpPr/>
              <p:nvPr/>
            </p:nvSpPr>
            <p:spPr>
              <a:xfrm>
                <a:off x="401879" y="2750164"/>
                <a:ext cx="2335794" cy="18519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60000">
                    <a:srgbClr val="FFFF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4E875F-6029-4843-A950-2AF625DC78F4}"/>
                  </a:ext>
                </a:extLst>
              </p:cNvPr>
              <p:cNvSpPr txBox="1"/>
              <p:nvPr/>
            </p:nvSpPr>
            <p:spPr>
              <a:xfrm>
                <a:off x="450505" y="3125690"/>
                <a:ext cx="2305275" cy="108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ru-RU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ramond" panose="02020404030301010803" pitchFamily="18" charset="0"/>
                  </a:rPr>
                  <a:t>Недостаток обеспечения безопасности труда</a:t>
                </a:r>
              </a:p>
            </p:txBody>
          </p:sp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5C2F8C5-20B2-4379-B23F-3B53006B3C67}"/>
              </a:ext>
            </a:extLst>
          </p:cNvPr>
          <p:cNvGrpSpPr/>
          <p:nvPr/>
        </p:nvGrpSpPr>
        <p:grpSpPr>
          <a:xfrm>
            <a:off x="3435040" y="1126029"/>
            <a:ext cx="2475052" cy="1914108"/>
            <a:chOff x="3268148" y="767828"/>
            <a:chExt cx="2475052" cy="1914108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6DC4D3D9-658A-4B65-B0B3-930647FADD76}"/>
                </a:ext>
              </a:extLst>
            </p:cNvPr>
            <p:cNvSpPr/>
            <p:nvPr/>
          </p:nvSpPr>
          <p:spPr>
            <a:xfrm>
              <a:off x="3268148" y="767828"/>
              <a:ext cx="2335794" cy="1864373"/>
            </a:xfrm>
            <a:prstGeom prst="ellipse">
              <a:avLst/>
            </a:prstGeom>
            <a:solidFill>
              <a:srgbClr val="FFCC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5E33C74F-F748-4CCA-9A90-4B7D9DFC6DBA}"/>
                </a:ext>
              </a:extLst>
            </p:cNvPr>
            <p:cNvGrpSpPr/>
            <p:nvPr/>
          </p:nvGrpSpPr>
          <p:grpSpPr>
            <a:xfrm>
              <a:off x="3389299" y="817563"/>
              <a:ext cx="2353901" cy="1864373"/>
              <a:chOff x="2568010" y="1530281"/>
              <a:chExt cx="2353901" cy="1864373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B24DC0F5-EA46-42E0-9707-17646C0B3DD5}"/>
                  </a:ext>
                </a:extLst>
              </p:cNvPr>
              <p:cNvSpPr/>
              <p:nvPr/>
            </p:nvSpPr>
            <p:spPr>
              <a:xfrm>
                <a:off x="2568010" y="1530281"/>
                <a:ext cx="2335794" cy="1864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60000">
                    <a:srgbClr val="FFFF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DE367C5-0AEA-4350-A986-ED064419B685}"/>
                  </a:ext>
                </a:extLst>
              </p:cNvPr>
              <p:cNvSpPr txBox="1"/>
              <p:nvPr/>
            </p:nvSpPr>
            <p:spPr>
              <a:xfrm>
                <a:off x="2616636" y="1918232"/>
                <a:ext cx="2305275" cy="108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ru-RU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ramond" panose="02020404030301010803" pitchFamily="18" charset="0"/>
                  </a:rPr>
                  <a:t>Высокая вероятность происшествий на производстве</a:t>
                </a:r>
              </a:p>
            </p:txBody>
          </p:sp>
        </p:grp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0019BF-00D3-4F62-A0FA-0F9DC1C5AFF5}"/>
              </a:ext>
            </a:extLst>
          </p:cNvPr>
          <p:cNvGrpSpPr/>
          <p:nvPr/>
        </p:nvGrpSpPr>
        <p:grpSpPr>
          <a:xfrm>
            <a:off x="5049181" y="3161904"/>
            <a:ext cx="2472321" cy="1951507"/>
            <a:chOff x="4891452" y="3011960"/>
            <a:chExt cx="2472321" cy="1951507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2A7BA68-632E-4C09-AA39-7D92221D016F}"/>
                </a:ext>
              </a:extLst>
            </p:cNvPr>
            <p:cNvSpPr/>
            <p:nvPr/>
          </p:nvSpPr>
          <p:spPr>
            <a:xfrm>
              <a:off x="4891452" y="3011960"/>
              <a:ext cx="2335794" cy="1864373"/>
            </a:xfrm>
            <a:prstGeom prst="ellipse">
              <a:avLst/>
            </a:prstGeom>
            <a:solidFill>
              <a:srgbClr val="FFCC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D1BA0E35-E619-43EC-81D7-CC32B6FB7B6C}"/>
                </a:ext>
              </a:extLst>
            </p:cNvPr>
            <p:cNvGrpSpPr/>
            <p:nvPr/>
          </p:nvGrpSpPr>
          <p:grpSpPr>
            <a:xfrm>
              <a:off x="5009872" y="3099094"/>
              <a:ext cx="2353901" cy="1864373"/>
              <a:chOff x="4426991" y="3099095"/>
              <a:chExt cx="2353901" cy="1864373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5FA91F48-8F7A-4D65-828D-C38C3BE01BC9}"/>
                  </a:ext>
                </a:extLst>
              </p:cNvPr>
              <p:cNvSpPr/>
              <p:nvPr/>
            </p:nvSpPr>
            <p:spPr>
              <a:xfrm>
                <a:off x="4426991" y="3099095"/>
                <a:ext cx="2335794" cy="1864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60000">
                    <a:srgbClr val="FFFF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61F7199-E9D0-4D86-8AA5-2456B7F52395}"/>
                  </a:ext>
                </a:extLst>
              </p:cNvPr>
              <p:cNvSpPr txBox="1"/>
              <p:nvPr/>
            </p:nvSpPr>
            <p:spPr>
              <a:xfrm>
                <a:off x="4475617" y="3487046"/>
                <a:ext cx="2305275" cy="84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ru-RU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ramond" panose="02020404030301010803" pitchFamily="18" charset="0"/>
                  </a:rPr>
                  <a:t>Необходимость минимизации проф. рисков</a:t>
                </a:r>
              </a:p>
            </p:txBody>
          </p:sp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58E6D6-CD39-4E86-B8EA-8F1A0F3074C9}"/>
              </a:ext>
            </a:extLst>
          </p:cNvPr>
          <p:cNvGrpSpPr/>
          <p:nvPr/>
        </p:nvGrpSpPr>
        <p:grpSpPr>
          <a:xfrm>
            <a:off x="6536628" y="1085034"/>
            <a:ext cx="2402467" cy="1991648"/>
            <a:chOff x="6457702" y="1023546"/>
            <a:chExt cx="2402467" cy="191855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8DB4799-6217-44B4-94A1-8A66C4CE8026}"/>
                </a:ext>
              </a:extLst>
            </p:cNvPr>
            <p:cNvSpPr/>
            <p:nvPr/>
          </p:nvSpPr>
          <p:spPr>
            <a:xfrm>
              <a:off x="6457702" y="1023546"/>
              <a:ext cx="2335794" cy="1864373"/>
            </a:xfrm>
            <a:prstGeom prst="ellipse">
              <a:avLst/>
            </a:prstGeom>
            <a:solidFill>
              <a:srgbClr val="FFCC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CD6E7065-9214-4E38-8173-B06FC59F5F50}"/>
                </a:ext>
              </a:extLst>
            </p:cNvPr>
            <p:cNvGrpSpPr/>
            <p:nvPr/>
          </p:nvGrpSpPr>
          <p:grpSpPr>
            <a:xfrm>
              <a:off x="6524375" y="1061094"/>
              <a:ext cx="2335794" cy="1881008"/>
              <a:chOff x="3754014" y="203103"/>
              <a:chExt cx="2335794" cy="1881008"/>
            </a:xfrm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153D1BFF-6780-41EF-AA8C-1096FB23E944}"/>
                  </a:ext>
                </a:extLst>
              </p:cNvPr>
              <p:cNvSpPr/>
              <p:nvPr/>
            </p:nvSpPr>
            <p:spPr>
              <a:xfrm>
                <a:off x="3808492" y="203103"/>
                <a:ext cx="2281316" cy="18810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60000">
                    <a:srgbClr val="FFFF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F051B9-444E-47F6-B1AD-7370FA922F91}"/>
                  </a:ext>
                </a:extLst>
              </p:cNvPr>
              <p:cNvSpPr txBox="1"/>
              <p:nvPr/>
            </p:nvSpPr>
            <p:spPr>
              <a:xfrm>
                <a:off x="3754014" y="604224"/>
                <a:ext cx="2335794" cy="104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ru-RU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aramond" panose="02020404030301010803" pitchFamily="18" charset="0"/>
                  </a:rPr>
                  <a:t>Отсутствие соответствующего ПО на территории РФ</a:t>
                </a:r>
              </a:p>
            </p:txBody>
          </p:sp>
        </p:grpSp>
      </p:grp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87035BC-D30C-41B9-9256-F7DCD9F1C3D6}"/>
              </a:ext>
            </a:extLst>
          </p:cNvPr>
          <p:cNvCxnSpPr>
            <a:cxnSpLocks/>
          </p:cNvCxnSpPr>
          <p:nvPr/>
        </p:nvCxnSpPr>
        <p:spPr>
          <a:xfrm>
            <a:off x="6145306" y="830529"/>
            <a:ext cx="2998694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15E30FF-3173-4E04-8930-2A77D8DAF911}"/>
              </a:ext>
            </a:extLst>
          </p:cNvPr>
          <p:cNvGrpSpPr/>
          <p:nvPr/>
        </p:nvGrpSpPr>
        <p:grpSpPr>
          <a:xfrm>
            <a:off x="115506" y="-29713"/>
            <a:ext cx="2377999" cy="669414"/>
            <a:chOff x="-78903" y="178778"/>
            <a:chExt cx="6665734" cy="204397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001DD3-F1A5-479F-81D4-2FD9099B12DC}"/>
                </a:ext>
              </a:extLst>
            </p:cNvPr>
            <p:cNvSpPr txBox="1"/>
            <p:nvPr/>
          </p:nvSpPr>
          <p:spPr>
            <a:xfrm>
              <a:off x="1804793" y="178778"/>
              <a:ext cx="4782038" cy="204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5F3E4FD-D844-4EFF-901D-C5AD8CCF4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276154"/>
              <a:ext cx="1919507" cy="1919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54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сплатное фото Ручное использование ноутбука с виртуальным экраном и документом для онлайн-утверждения безбумажного обеспечения качества и концепции управления erp">
            <a:extLst>
              <a:ext uri="{FF2B5EF4-FFF2-40B4-BE49-F238E27FC236}">
                <a16:creationId xmlns:a16="http://schemas.microsoft.com/office/drawing/2014/main" id="{2AADDB01-DB6E-4AF8-AADE-21F2B845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79"/>
            <a:ext cx="9144000" cy="51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5CA1F5E-300C-4FC2-91CD-0A6F84F690FF}"/>
              </a:ext>
            </a:extLst>
          </p:cNvPr>
          <p:cNvSpPr txBox="1">
            <a:spLocks/>
          </p:cNvSpPr>
          <p:nvPr/>
        </p:nvSpPr>
        <p:spPr>
          <a:xfrm>
            <a:off x="0" y="-27379"/>
            <a:ext cx="9144000" cy="5170881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7D3BD-6D33-4107-84FE-774338F7545B}"/>
              </a:ext>
            </a:extLst>
          </p:cNvPr>
          <p:cNvSpPr txBox="1"/>
          <p:nvPr/>
        </p:nvSpPr>
        <p:spPr>
          <a:xfrm>
            <a:off x="2263287" y="118750"/>
            <a:ext cx="241554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tka Text" panose="02000505000000020004" pitchFamily="2" charset="0"/>
              </a:rPr>
              <a:t>Решение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D209E0-8D96-4213-948E-EA51F95E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22" y="136296"/>
            <a:ext cx="2275378" cy="452186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D45D437-418A-4479-B9E4-E8F2FA5AEF0D}"/>
              </a:ext>
            </a:extLst>
          </p:cNvPr>
          <p:cNvCxnSpPr/>
          <p:nvPr/>
        </p:nvCxnSpPr>
        <p:spPr>
          <a:xfrm>
            <a:off x="2038701" y="4146045"/>
            <a:ext cx="8382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17AF05D-CB4F-431C-99A9-4A4F4206484D}"/>
              </a:ext>
            </a:extLst>
          </p:cNvPr>
          <p:cNvCxnSpPr/>
          <p:nvPr/>
        </p:nvCxnSpPr>
        <p:spPr>
          <a:xfrm>
            <a:off x="3840628" y="4153816"/>
            <a:ext cx="8382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https://www.sc64vl.ru/host/school64.pupils.ru/2023/u2035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3430" y="4740241"/>
            <a:ext cx="722464" cy="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1" b="93186" l="9962" r="89911">
                        <a14:foregroundMark x1="23883" y1="47530" x2="23755" y2="22828"/>
                        <a14:foregroundMark x1="23372" y1="21976" x2="32312" y2="8007"/>
                        <a14:foregroundMark x1="32312" y1="8007" x2="43806" y2="8007"/>
                        <a14:foregroundMark x1="43806" y1="8007" x2="66539" y2="7666"/>
                        <a14:foregroundMark x1="66539" y1="7666" x2="77139" y2="14140"/>
                        <a14:foregroundMark x1="77139" y1="14140" x2="77139" y2="15503"/>
                        <a14:foregroundMark x1="28736" y1="8688" x2="22350" y2="17206"/>
                        <a14:foregroundMark x1="23244" y1="16014" x2="26692" y2="8348"/>
                        <a14:foregroundMark x1="25798" y1="8348" x2="24393" y2="8348"/>
                        <a14:foregroundMark x1="24010" y1="15843" x2="23755" y2="26235"/>
                        <a14:foregroundMark x1="25798" y1="15162" x2="25287" y2="28450"/>
                        <a14:foregroundMark x1="56960" y1="62351" x2="57471" y2="65417"/>
                        <a14:foregroundMark x1="42912" y1="63884" x2="45083" y2="65928"/>
                        <a14:foregroundMark x1="47510" y1="66780" x2="54023" y2="67632"/>
                        <a14:foregroundMark x1="64751" y1="63884" x2="66028" y2="69336"/>
                        <a14:foregroundMark x1="64496" y1="69336" x2="55556" y2="70528"/>
                        <a14:foregroundMark x1="54151" y1="70528" x2="46616" y2="69336"/>
                        <a14:foregroundMark x1="34483" y1="79557" x2="34738" y2="82112"/>
                        <a14:foregroundMark x1="33206" y1="86201" x2="31545" y2="86201"/>
                        <a14:foregroundMark x1="28352" y1="86201" x2="26437" y2="86201"/>
                        <a14:foregroundMark x1="43295" y1="79557" x2="48276" y2="81090"/>
                        <a14:foregroundMark x1="51086" y1="80920" x2="57088" y2="80920"/>
                        <a14:foregroundMark x1="60792" y1="80579" x2="66411" y2="79557"/>
                        <a14:foregroundMark x1="68966" y1="80409" x2="70754" y2="82112"/>
                        <a14:foregroundMark x1="64879" y1="81261" x2="72414" y2="85009"/>
                        <a14:foregroundMark x1="74074" y1="85009" x2="65390" y2="86712"/>
                        <a14:foregroundMark x1="29374" y1="82964" x2="27969" y2="87564"/>
                        <a14:foregroundMark x1="28352" y1="81431" x2="28352" y2="89608"/>
                        <a14:foregroundMark x1="31418" y1="80920" x2="32950" y2="88075"/>
                        <a14:foregroundMark x1="29757" y1="81431" x2="26564" y2="88416"/>
                        <a14:foregroundMark x1="24393" y1="80579" x2="22478" y2="88416"/>
                        <a14:foregroundMark x1="23244" y1="83135" x2="33589" y2="91652"/>
                        <a14:foregroundMark x1="33589" y1="91652" x2="57854" y2="93356"/>
                        <a14:foregroundMark x1="57854" y1="93356" x2="69860" y2="93186"/>
                        <a14:foregroundMark x1="69860" y1="93186" x2="76756" y2="80239"/>
                        <a14:foregroundMark x1="71903" y1="76320" x2="27075" y2="77172"/>
                        <a14:foregroundMark x1="33716" y1="80920" x2="46105" y2="80239"/>
                        <a14:foregroundMark x1="46105" y1="80239" x2="46105" y2="80239"/>
                        <a14:foregroundMark x1="43167" y1="87223" x2="30651" y2="87564"/>
                        <a14:foregroundMark x1="60281" y1="5451" x2="58748" y2="5451"/>
                        <a14:foregroundMark x1="61303" y1="5111" x2="59515" y2="5111"/>
                        <a14:foregroundMark x1="63474" y1="84327" x2="64368" y2="86712"/>
                        <a14:backgroundMark x1="46360" y1="64566" x2="48531" y2="64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6" y="864088"/>
            <a:ext cx="4337850" cy="2443487"/>
          </a:xfrm>
          <a:prstGeom prst="rect">
            <a:avLst/>
          </a:prstGeom>
        </p:spPr>
      </p:pic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D45D437-418A-4479-B9E4-E8F2FA5AEF0D}"/>
              </a:ext>
            </a:extLst>
          </p:cNvPr>
          <p:cNvCxnSpPr/>
          <p:nvPr/>
        </p:nvCxnSpPr>
        <p:spPr>
          <a:xfrm flipV="1">
            <a:off x="3338699" y="3232865"/>
            <a:ext cx="0" cy="52778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D45D437-418A-4479-B9E4-E8F2FA5AEF0D}"/>
              </a:ext>
            </a:extLst>
          </p:cNvPr>
          <p:cNvCxnSpPr/>
          <p:nvPr/>
        </p:nvCxnSpPr>
        <p:spPr>
          <a:xfrm>
            <a:off x="1153163" y="1806042"/>
            <a:ext cx="8382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2D45D437-418A-4479-B9E4-E8F2FA5AEF0D}"/>
              </a:ext>
            </a:extLst>
          </p:cNvPr>
          <p:cNvCxnSpPr/>
          <p:nvPr/>
        </p:nvCxnSpPr>
        <p:spPr>
          <a:xfrm flipH="1">
            <a:off x="4663436" y="1806042"/>
            <a:ext cx="83820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6215" y="1343234"/>
            <a:ext cx="259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EFC62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Информационная система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C737B1C-6EB8-4C8F-8DA7-DD4178EB9699}"/>
              </a:ext>
            </a:extLst>
          </p:cNvPr>
          <p:cNvGrpSpPr/>
          <p:nvPr/>
        </p:nvGrpSpPr>
        <p:grpSpPr>
          <a:xfrm>
            <a:off x="325790" y="1272451"/>
            <a:ext cx="1004935" cy="1557338"/>
            <a:chOff x="286226" y="1185072"/>
            <a:chExt cx="1004935" cy="155733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B6F8917-297F-409B-B066-DAD2E13C5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7" b="89450" l="3820" r="89905">
                          <a14:foregroundMark x1="13097" y1="45413" x2="17004" y2="54484"/>
                          <a14:foregroundMark x1="18706" y1="56180" x2="17735" y2="35780"/>
                          <a14:foregroundMark x1="17735" y1="35780" x2="13506" y2="44495"/>
                          <a14:foregroundMark x1="14598" y1="40367" x2="10505" y2="20183"/>
                          <a14:foregroundMark x1="10505" y1="20183" x2="4608" y2="19435"/>
                          <a14:foregroundMark x1="3853" y1="23621" x2="6139" y2="40826"/>
                          <a14:foregroundMark x1="6139" y1="40826" x2="13233" y2="42661"/>
                          <a14:foregroundMark x1="13233" y1="42661" x2="15888" y2="23997"/>
                          <a14:foregroundMark x1="12730" y1="19293" x2="9141" y2="16972"/>
                          <a14:foregroundMark x1="9141" y1="16972" x2="6821" y2="22936"/>
                          <a14:foregroundMark x1="4638" y1="20183" x2="3956" y2="38073"/>
                          <a14:foregroundMark x1="49896" y1="55963" x2="48568" y2="22018"/>
                          <a14:foregroundMark x1="79945" y1="36697" x2="80900" y2="48165"/>
                          <a14:foregroundMark x1="13233" y1="39450" x2="15007" y2="42661"/>
                          <a14:backgroundMark x1="19372" y1="61009" x2="16644" y2="65596"/>
                          <a14:backgroundMark x1="18008" y1="61927" x2="18690" y2="59174"/>
                          <a14:backgroundMark x1="15143" y1="62844" x2="14052" y2="62844"/>
                          <a14:backgroundMark x1="15825" y1="62844" x2="14598" y2="61927"/>
                          <a14:backgroundMark x1="19236" y1="58257" x2="18690" y2="59633"/>
                          <a14:backgroundMark x1="15553" y1="19725" x2="16508" y2="22018"/>
                          <a14:backgroundMark x1="2865" y1="19725" x2="4638" y2="19266"/>
                          <a14:backgroundMark x1="15825" y1="16972" x2="15553" y2="21560"/>
                          <a14:backgroundMark x1="47476" y1="9633" x2="47476" y2="9633"/>
                          <a14:backgroundMark x1="47067" y1="11009" x2="47067" y2="11009"/>
                          <a14:backgroundMark x1="46794" y1="11927" x2="46794" y2="11927"/>
                          <a14:backgroundMark x1="47340" y1="5505" x2="47340" y2="8257"/>
                          <a14:backgroundMark x1="47340" y1="8257" x2="47340" y2="11009"/>
                          <a14:backgroundMark x1="47340" y1="10092" x2="47067" y2="12385"/>
                          <a14:backgroundMark x1="43111" y1="10092" x2="43793" y2="10092"/>
                          <a14:backgroundMark x1="47203" y1="13303" x2="46794" y2="12844"/>
                          <a14:backgroundMark x1="43520" y1="12385" x2="44202" y2="12385"/>
                          <a14:backgroundMark x1="47749" y1="11927" x2="47476" y2="12844"/>
                          <a14:backgroundMark x1="47613" y1="12385" x2="47340" y2="13761"/>
                          <a14:backgroundMark x1="50477" y1="55963" x2="50477" y2="56881"/>
                        </a14:backgroundRemoval>
                      </a14:imgEffect>
                    </a14:imgLayer>
                  </a14:imgProps>
                </a:ext>
              </a:extLst>
            </a:blip>
            <a:srcRect l="37174" r="43634"/>
            <a:stretch/>
          </p:blipFill>
          <p:spPr>
            <a:xfrm>
              <a:off x="286226" y="1185072"/>
              <a:ext cx="1004935" cy="1557338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97E6579-DBA7-4E4C-9A10-6909E3343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449" y="1527810"/>
              <a:ext cx="390730" cy="0"/>
            </a:xfrm>
            <a:prstGeom prst="line">
              <a:avLst/>
            </a:prstGeom>
            <a:ln w="19050">
              <a:solidFill>
                <a:srgbClr val="FCB8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81F4321-9EA6-4B42-AD5B-17271B71E464}"/>
              </a:ext>
            </a:extLst>
          </p:cNvPr>
          <p:cNvGrpSpPr/>
          <p:nvPr/>
        </p:nvGrpSpPr>
        <p:grpSpPr>
          <a:xfrm>
            <a:off x="5437374" y="1272451"/>
            <a:ext cx="1004935" cy="1557338"/>
            <a:chOff x="286226" y="1185072"/>
            <a:chExt cx="1004935" cy="155733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9487D68-A30B-48C1-A1A4-D1084CD8C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7" b="89450" l="3820" r="89905">
                          <a14:foregroundMark x1="13097" y1="45413" x2="17004" y2="54484"/>
                          <a14:foregroundMark x1="18706" y1="56180" x2="17735" y2="35780"/>
                          <a14:foregroundMark x1="17735" y1="35780" x2="13506" y2="44495"/>
                          <a14:foregroundMark x1="14598" y1="40367" x2="10505" y2="20183"/>
                          <a14:foregroundMark x1="10505" y1="20183" x2="4608" y2="19435"/>
                          <a14:foregroundMark x1="3853" y1="23621" x2="6139" y2="40826"/>
                          <a14:foregroundMark x1="6139" y1="40826" x2="13233" y2="42661"/>
                          <a14:foregroundMark x1="13233" y1="42661" x2="15888" y2="23997"/>
                          <a14:foregroundMark x1="12730" y1="19293" x2="9141" y2="16972"/>
                          <a14:foregroundMark x1="9141" y1="16972" x2="6821" y2="22936"/>
                          <a14:foregroundMark x1="4638" y1="20183" x2="3956" y2="38073"/>
                          <a14:foregroundMark x1="49896" y1="55963" x2="48568" y2="22018"/>
                          <a14:foregroundMark x1="79945" y1="36697" x2="80900" y2="48165"/>
                          <a14:foregroundMark x1="13233" y1="39450" x2="15007" y2="42661"/>
                          <a14:backgroundMark x1="19372" y1="61009" x2="16644" y2="65596"/>
                          <a14:backgroundMark x1="18008" y1="61927" x2="18690" y2="59174"/>
                          <a14:backgroundMark x1="15143" y1="62844" x2="14052" y2="62844"/>
                          <a14:backgroundMark x1="15825" y1="62844" x2="14598" y2="61927"/>
                          <a14:backgroundMark x1="19236" y1="58257" x2="18690" y2="59633"/>
                          <a14:backgroundMark x1="15553" y1="19725" x2="16508" y2="22018"/>
                          <a14:backgroundMark x1="2865" y1="19725" x2="4638" y2="19266"/>
                          <a14:backgroundMark x1="15825" y1="16972" x2="15553" y2="21560"/>
                          <a14:backgroundMark x1="47476" y1="9633" x2="47476" y2="9633"/>
                          <a14:backgroundMark x1="47067" y1="11009" x2="47067" y2="11009"/>
                          <a14:backgroundMark x1="46794" y1="11927" x2="46794" y2="11927"/>
                          <a14:backgroundMark x1="47340" y1="5505" x2="47340" y2="8257"/>
                          <a14:backgroundMark x1="47340" y1="8257" x2="47340" y2="11009"/>
                          <a14:backgroundMark x1="47340" y1="10092" x2="47067" y2="12385"/>
                          <a14:backgroundMark x1="43111" y1="10092" x2="43793" y2="10092"/>
                          <a14:backgroundMark x1="47203" y1="13303" x2="46794" y2="12844"/>
                          <a14:backgroundMark x1="43520" y1="12385" x2="44202" y2="12385"/>
                          <a14:backgroundMark x1="47749" y1="11927" x2="47476" y2="12844"/>
                          <a14:backgroundMark x1="47613" y1="12385" x2="47340" y2="13761"/>
                          <a14:backgroundMark x1="50477" y1="55963" x2="50477" y2="56881"/>
                        </a14:backgroundRemoval>
                      </a14:imgEffect>
                    </a14:imgLayer>
                  </a14:imgProps>
                </a:ext>
              </a:extLst>
            </a:blip>
            <a:srcRect l="37174" r="43634"/>
            <a:stretch/>
          </p:blipFill>
          <p:spPr>
            <a:xfrm>
              <a:off x="286226" y="1185072"/>
              <a:ext cx="1004935" cy="1557338"/>
            </a:xfrm>
            <a:prstGeom prst="rect">
              <a:avLst/>
            </a:prstGeom>
          </p:spPr>
        </p:pic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EF0023A0-6277-40A3-9818-EF27F5EC8B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449" y="1527810"/>
              <a:ext cx="390730" cy="0"/>
            </a:xfrm>
            <a:prstGeom prst="line">
              <a:avLst/>
            </a:prstGeom>
            <a:ln w="19050">
              <a:solidFill>
                <a:srgbClr val="FCB8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2AB38-4FCF-4013-88CD-E62B12FAF98F}"/>
              </a:ext>
            </a:extLst>
          </p:cNvPr>
          <p:cNvSpPr txBox="1"/>
          <p:nvPr/>
        </p:nvSpPr>
        <p:spPr>
          <a:xfrm>
            <a:off x="943179" y="4594288"/>
            <a:ext cx="91507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tka Text" panose="02000505000000020004" pitchFamily="2" charset="0"/>
              </a:rPr>
              <a:t>Увидел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494C1-ADF6-4664-AAFD-16F0E39569B8}"/>
              </a:ext>
            </a:extLst>
          </p:cNvPr>
          <p:cNvSpPr txBox="1"/>
          <p:nvPr/>
        </p:nvSpPr>
        <p:spPr>
          <a:xfrm>
            <a:off x="2626667" y="4594288"/>
            <a:ext cx="1869391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tka Text" panose="02000505000000020004" pitchFamily="2" charset="0"/>
              </a:rPr>
              <a:t>Зафиксировал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65CAD-E81B-410E-B756-8ACA494E6F19}"/>
              </a:ext>
            </a:extLst>
          </p:cNvPr>
          <p:cNvSpPr txBox="1"/>
          <p:nvPr/>
        </p:nvSpPr>
        <p:spPr>
          <a:xfrm>
            <a:off x="4440462" y="4593170"/>
            <a:ext cx="177873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Sitka Text" panose="02000505000000020004" pitchFamily="2" charset="0"/>
              </a:rPr>
              <a:t>Обезопасил себя и коллег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E814096-8C9D-46DC-8F2E-B8056709C5F8}"/>
              </a:ext>
            </a:extLst>
          </p:cNvPr>
          <p:cNvGrpSpPr/>
          <p:nvPr/>
        </p:nvGrpSpPr>
        <p:grpSpPr>
          <a:xfrm>
            <a:off x="943179" y="3586162"/>
            <a:ext cx="5236369" cy="1557339"/>
            <a:chOff x="943179" y="3586162"/>
            <a:chExt cx="5236369" cy="155733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B6F8917-297F-409B-B066-DAD2E13C5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57" b="89450" l="3820" r="89905">
                          <a14:foregroundMark x1="13097" y1="45413" x2="17004" y2="54484"/>
                          <a14:foregroundMark x1="18706" y1="56180" x2="17735" y2="35780"/>
                          <a14:foregroundMark x1="17735" y1="35780" x2="13506" y2="44495"/>
                          <a14:foregroundMark x1="14598" y1="40367" x2="10505" y2="20183"/>
                          <a14:foregroundMark x1="10505" y1="20183" x2="4608" y2="19435"/>
                          <a14:foregroundMark x1="3853" y1="23621" x2="6139" y2="40826"/>
                          <a14:foregroundMark x1="6139" y1="40826" x2="13233" y2="42661"/>
                          <a14:foregroundMark x1="13233" y1="42661" x2="15888" y2="23997"/>
                          <a14:foregroundMark x1="12730" y1="19293" x2="9141" y2="16972"/>
                          <a14:foregroundMark x1="9141" y1="16972" x2="6821" y2="22936"/>
                          <a14:foregroundMark x1="4638" y1="20183" x2="3956" y2="38073"/>
                          <a14:foregroundMark x1="49582" y1="47931" x2="48568" y2="22018"/>
                          <a14:foregroundMark x1="49932" y1="56881" x2="49585" y2="48006"/>
                          <a14:foregroundMark x1="79945" y1="36697" x2="80900" y2="48165"/>
                          <a14:foregroundMark x1="13233" y1="39450" x2="15007" y2="42661"/>
                          <a14:backgroundMark x1="19372" y1="61009" x2="16644" y2="65596"/>
                          <a14:backgroundMark x1="18008" y1="61927" x2="18690" y2="59174"/>
                          <a14:backgroundMark x1="15143" y1="62844" x2="14052" y2="62844"/>
                          <a14:backgroundMark x1="15825" y1="62844" x2="14598" y2="61927"/>
                          <a14:backgroundMark x1="19236" y1="58257" x2="18690" y2="59633"/>
                          <a14:backgroundMark x1="15553" y1="19725" x2="16508" y2="22018"/>
                          <a14:backgroundMark x1="2865" y1="19725" x2="4638" y2="19266"/>
                          <a14:backgroundMark x1="15825" y1="16972" x2="15553" y2="21560"/>
                          <a14:backgroundMark x1="47476" y1="9633" x2="47476" y2="9633"/>
                          <a14:backgroundMark x1="47067" y1="11009" x2="47067" y2="11009"/>
                          <a14:backgroundMark x1="46794" y1="11927" x2="46794" y2="11927"/>
                          <a14:backgroundMark x1="47340" y1="5505" x2="47340" y2="8257"/>
                          <a14:backgroundMark x1="47340" y1="8257" x2="47340" y2="11009"/>
                          <a14:backgroundMark x1="47340" y1="10092" x2="47067" y2="12385"/>
                          <a14:backgroundMark x1="43111" y1="10092" x2="43793" y2="10092"/>
                          <a14:backgroundMark x1="47203" y1="13303" x2="46794" y2="12844"/>
                          <a14:backgroundMark x1="43520" y1="12385" x2="44202" y2="12385"/>
                          <a14:backgroundMark x1="47749" y1="12385" x2="46658" y2="12385"/>
                          <a14:backgroundMark x1="50887" y1="60550" x2="50477" y2="564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3179" y="3586163"/>
              <a:ext cx="5236369" cy="1557338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E77FB699-7495-4927-B788-A4F8829DF115}"/>
                </a:ext>
              </a:extLst>
            </p:cNvPr>
            <p:cNvGrpSpPr/>
            <p:nvPr/>
          </p:nvGrpSpPr>
          <p:grpSpPr>
            <a:xfrm>
              <a:off x="2875878" y="3586162"/>
              <a:ext cx="1004935" cy="1557338"/>
              <a:chOff x="286226" y="1185072"/>
              <a:chExt cx="1004935" cy="1557338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2BFE4797-DE96-4615-9326-FDF574AA60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257" b="89450" l="3820" r="89905">
                            <a14:foregroundMark x1="13097" y1="45413" x2="17004" y2="54484"/>
                            <a14:foregroundMark x1="18706" y1="56180" x2="17735" y2="35780"/>
                            <a14:foregroundMark x1="17735" y1="35780" x2="13506" y2="44495"/>
                            <a14:foregroundMark x1="14598" y1="40367" x2="10505" y2="20183"/>
                            <a14:foregroundMark x1="10505" y1="20183" x2="4608" y2="19435"/>
                            <a14:foregroundMark x1="3853" y1="23621" x2="6139" y2="40826"/>
                            <a14:foregroundMark x1="6139" y1="40826" x2="13233" y2="42661"/>
                            <a14:foregroundMark x1="13233" y1="42661" x2="15888" y2="23997"/>
                            <a14:foregroundMark x1="12730" y1="19293" x2="9141" y2="16972"/>
                            <a14:foregroundMark x1="9141" y1="16972" x2="6821" y2="22936"/>
                            <a14:foregroundMark x1="4638" y1="20183" x2="3956" y2="38073"/>
                            <a14:foregroundMark x1="49896" y1="55963" x2="48568" y2="22018"/>
                            <a14:foregroundMark x1="79945" y1="36697" x2="80900" y2="48165"/>
                            <a14:foregroundMark x1="13233" y1="39450" x2="15007" y2="42661"/>
                            <a14:backgroundMark x1="19372" y1="61009" x2="16644" y2="65596"/>
                            <a14:backgroundMark x1="18008" y1="61927" x2="18690" y2="59174"/>
                            <a14:backgroundMark x1="15143" y1="62844" x2="14052" y2="62844"/>
                            <a14:backgroundMark x1="15825" y1="62844" x2="14598" y2="61927"/>
                            <a14:backgroundMark x1="19236" y1="58257" x2="18690" y2="59633"/>
                            <a14:backgroundMark x1="15553" y1="19725" x2="16508" y2="22018"/>
                            <a14:backgroundMark x1="2865" y1="19725" x2="4638" y2="19266"/>
                            <a14:backgroundMark x1="15825" y1="16972" x2="15553" y2="21560"/>
                            <a14:backgroundMark x1="47476" y1="9633" x2="47476" y2="9633"/>
                            <a14:backgroundMark x1="47067" y1="11009" x2="47067" y2="11009"/>
                            <a14:backgroundMark x1="46794" y1="11927" x2="46794" y2="11927"/>
                            <a14:backgroundMark x1="47340" y1="5505" x2="47340" y2="8257"/>
                            <a14:backgroundMark x1="47340" y1="8257" x2="47340" y2="11009"/>
                            <a14:backgroundMark x1="47340" y1="10092" x2="47067" y2="12385"/>
                            <a14:backgroundMark x1="43111" y1="10092" x2="43793" y2="10092"/>
                            <a14:backgroundMark x1="47203" y1="13303" x2="46794" y2="12844"/>
                            <a14:backgroundMark x1="43520" y1="12385" x2="44202" y2="12385"/>
                            <a14:backgroundMark x1="47749" y1="11927" x2="47476" y2="12844"/>
                            <a14:backgroundMark x1="47613" y1="12385" x2="47340" y2="13761"/>
                            <a14:backgroundMark x1="50477" y1="55963" x2="50477" y2="56881"/>
                          </a14:backgroundRemoval>
                        </a14:imgEffect>
                      </a14:imgLayer>
                    </a14:imgProps>
                  </a:ext>
                </a:extLst>
              </a:blip>
              <a:srcRect l="37174" r="43634"/>
              <a:stretch/>
            </p:blipFill>
            <p:spPr>
              <a:xfrm>
                <a:off x="286226" y="1185072"/>
                <a:ext cx="1004935" cy="1557338"/>
              </a:xfrm>
              <a:prstGeom prst="rect">
                <a:avLst/>
              </a:prstGeom>
            </p:spPr>
          </p:pic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4CDF74DF-8DA2-4D1E-968B-141DB8FC7B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449" y="1527810"/>
                <a:ext cx="390730" cy="0"/>
              </a:xfrm>
              <a:prstGeom prst="line">
                <a:avLst/>
              </a:prstGeom>
              <a:ln w="19050">
                <a:solidFill>
                  <a:srgbClr val="FCB8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D87EC974-BBDB-41A5-A4FC-97864F497D8F}"/>
              </a:ext>
            </a:extLst>
          </p:cNvPr>
          <p:cNvGrpSpPr/>
          <p:nvPr/>
        </p:nvGrpSpPr>
        <p:grpSpPr>
          <a:xfrm>
            <a:off x="115506" y="-29713"/>
            <a:ext cx="2377999" cy="669414"/>
            <a:chOff x="-78903" y="178778"/>
            <a:chExt cx="6665734" cy="204397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59B0B3-F6DB-449D-B16D-BCEFB89AC4BA}"/>
                </a:ext>
              </a:extLst>
            </p:cNvPr>
            <p:cNvSpPr txBox="1"/>
            <p:nvPr/>
          </p:nvSpPr>
          <p:spPr>
            <a:xfrm>
              <a:off x="1804793" y="178778"/>
              <a:ext cx="4782038" cy="204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EAC85BE9-D076-434F-9328-ABA3A3F2B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276154"/>
              <a:ext cx="1919507" cy="1919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57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сплатное фото Ручное использование ноутбука с виртуальным экраном и документом для онлайн-утверждения безбумажного обеспечения качества и концепции управления erp">
            <a:extLst>
              <a:ext uri="{FF2B5EF4-FFF2-40B4-BE49-F238E27FC236}">
                <a16:creationId xmlns:a16="http://schemas.microsoft.com/office/drawing/2014/main" id="{2AADDB01-DB6E-4AF8-AADE-21F2B845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662"/>
            <a:ext cx="9143999" cy="51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5CA1F5E-300C-4FC2-91CD-0A6F84F690FF}"/>
              </a:ext>
            </a:extLst>
          </p:cNvPr>
          <p:cNvSpPr txBox="1">
            <a:spLocks/>
          </p:cNvSpPr>
          <p:nvPr/>
        </p:nvSpPr>
        <p:spPr>
          <a:xfrm>
            <a:off x="1" y="2178"/>
            <a:ext cx="9143999" cy="5143499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83896" y="1378462"/>
            <a:ext cx="4415488" cy="3331607"/>
            <a:chOff x="555585" y="1193669"/>
            <a:chExt cx="3345855" cy="2770209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804A80A4-AF4F-4095-AC2F-8FD2A985DCA4}"/>
                </a:ext>
              </a:extLst>
            </p:cNvPr>
            <p:cNvGrpSpPr/>
            <p:nvPr/>
          </p:nvGrpSpPr>
          <p:grpSpPr>
            <a:xfrm>
              <a:off x="555585" y="1193669"/>
              <a:ext cx="3345855" cy="447875"/>
              <a:chOff x="740780" y="1523808"/>
              <a:chExt cx="4461140" cy="597167"/>
            </a:xfrm>
          </p:grpSpPr>
          <p:sp>
            <p:nvSpPr>
              <p:cNvPr id="49" name="Прямоугольник: скругленные углы 6">
                <a:extLst>
                  <a:ext uri="{FF2B5EF4-FFF2-40B4-BE49-F238E27FC236}">
                    <a16:creationId xmlns:a16="http://schemas.microsoft.com/office/drawing/2014/main" id="{C7ADC50E-AA36-42C8-B360-00806414055C}"/>
                  </a:ext>
                </a:extLst>
              </p:cNvPr>
              <p:cNvSpPr/>
              <p:nvPr/>
            </p:nvSpPr>
            <p:spPr>
              <a:xfrm>
                <a:off x="914400" y="1523808"/>
                <a:ext cx="4287520" cy="59716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CEA307D9-2676-4870-AB20-A052BEC29CB0}"/>
                  </a:ext>
                </a:extLst>
              </p:cNvPr>
              <p:cNvSpPr/>
              <p:nvPr/>
            </p:nvSpPr>
            <p:spPr>
              <a:xfrm>
                <a:off x="740780" y="1523808"/>
                <a:ext cx="638343" cy="59716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CA4AD9F5-95B1-4F3D-A108-4F16B4541D83}"/>
                </a:ext>
              </a:extLst>
            </p:cNvPr>
            <p:cNvGrpSpPr/>
            <p:nvPr/>
          </p:nvGrpSpPr>
          <p:grpSpPr>
            <a:xfrm>
              <a:off x="555585" y="1951173"/>
              <a:ext cx="3345855" cy="447875"/>
              <a:chOff x="740780" y="1523808"/>
              <a:chExt cx="4461140" cy="597167"/>
            </a:xfrm>
          </p:grpSpPr>
          <p:sp>
            <p:nvSpPr>
              <p:cNvPr id="47" name="Прямоугольник: скругленные углы 15">
                <a:extLst>
                  <a:ext uri="{FF2B5EF4-FFF2-40B4-BE49-F238E27FC236}">
                    <a16:creationId xmlns:a16="http://schemas.microsoft.com/office/drawing/2014/main" id="{342E374B-8E09-4EAD-B809-E88290582329}"/>
                  </a:ext>
                </a:extLst>
              </p:cNvPr>
              <p:cNvSpPr/>
              <p:nvPr/>
            </p:nvSpPr>
            <p:spPr>
              <a:xfrm>
                <a:off x="914400" y="1523808"/>
                <a:ext cx="4287520" cy="59716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9E8B9B6F-0BD2-4C39-9DD6-D6401E169B07}"/>
                  </a:ext>
                </a:extLst>
              </p:cNvPr>
              <p:cNvSpPr/>
              <p:nvPr/>
            </p:nvSpPr>
            <p:spPr>
              <a:xfrm>
                <a:off x="740780" y="1523808"/>
                <a:ext cx="638343" cy="59716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214EFF2C-3139-4F5F-AC77-C28640B6ED09}"/>
                </a:ext>
              </a:extLst>
            </p:cNvPr>
            <p:cNvGrpSpPr/>
            <p:nvPr/>
          </p:nvGrpSpPr>
          <p:grpSpPr>
            <a:xfrm>
              <a:off x="555585" y="2733588"/>
              <a:ext cx="3345855" cy="447875"/>
              <a:chOff x="740780" y="1523808"/>
              <a:chExt cx="4461140" cy="597167"/>
            </a:xfrm>
          </p:grpSpPr>
          <p:sp>
            <p:nvSpPr>
              <p:cNvPr id="45" name="Прямоугольник: скругленные углы 18">
                <a:extLst>
                  <a:ext uri="{FF2B5EF4-FFF2-40B4-BE49-F238E27FC236}">
                    <a16:creationId xmlns:a16="http://schemas.microsoft.com/office/drawing/2014/main" id="{3EACE839-C67F-43E0-B989-24FCC0035BD6}"/>
                  </a:ext>
                </a:extLst>
              </p:cNvPr>
              <p:cNvSpPr/>
              <p:nvPr/>
            </p:nvSpPr>
            <p:spPr>
              <a:xfrm>
                <a:off x="914400" y="1523808"/>
                <a:ext cx="4287520" cy="59716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6ABBCFE7-EC9B-482E-9760-B450372DE4C0}"/>
                  </a:ext>
                </a:extLst>
              </p:cNvPr>
              <p:cNvSpPr/>
              <p:nvPr/>
            </p:nvSpPr>
            <p:spPr>
              <a:xfrm>
                <a:off x="740780" y="1523808"/>
                <a:ext cx="638343" cy="59716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52EEB10-3941-4355-9B14-7674D494634F}"/>
                </a:ext>
              </a:extLst>
            </p:cNvPr>
            <p:cNvGrpSpPr/>
            <p:nvPr/>
          </p:nvGrpSpPr>
          <p:grpSpPr>
            <a:xfrm>
              <a:off x="555585" y="3516003"/>
              <a:ext cx="3345855" cy="447875"/>
              <a:chOff x="740780" y="1523808"/>
              <a:chExt cx="4461140" cy="597167"/>
            </a:xfrm>
          </p:grpSpPr>
          <p:sp>
            <p:nvSpPr>
              <p:cNvPr id="43" name="Прямоугольник: скругленные углы 21">
                <a:extLst>
                  <a:ext uri="{FF2B5EF4-FFF2-40B4-BE49-F238E27FC236}">
                    <a16:creationId xmlns:a16="http://schemas.microsoft.com/office/drawing/2014/main" id="{D4D93D4E-C893-4EB7-A725-7079EB4A68D7}"/>
                  </a:ext>
                </a:extLst>
              </p:cNvPr>
              <p:cNvSpPr/>
              <p:nvPr/>
            </p:nvSpPr>
            <p:spPr>
              <a:xfrm>
                <a:off x="914400" y="1523808"/>
                <a:ext cx="4287520" cy="59716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66694B50-6EB3-4C9D-88F1-A5CEBFC78128}"/>
                  </a:ext>
                </a:extLst>
              </p:cNvPr>
              <p:cNvSpPr/>
              <p:nvPr/>
            </p:nvSpPr>
            <p:spPr>
              <a:xfrm>
                <a:off x="740780" y="1523808"/>
                <a:ext cx="638343" cy="59716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BD7D3BD-6D33-4107-84FE-774338F7545B}"/>
              </a:ext>
            </a:extLst>
          </p:cNvPr>
          <p:cNvSpPr txBox="1"/>
          <p:nvPr/>
        </p:nvSpPr>
        <p:spPr>
          <a:xfrm>
            <a:off x="115506" y="519609"/>
            <a:ext cx="7910893" cy="8502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tka Text" panose="02000505000000020004" pitchFamily="2" charset="0"/>
              </a:rPr>
              <a:t>Основные конкурентные преимущества: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72000" y="1780799"/>
            <a:ext cx="4415488" cy="2390631"/>
            <a:chOff x="555585" y="1193669"/>
            <a:chExt cx="3345855" cy="198779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804A80A4-AF4F-4095-AC2F-8FD2A985DCA4}"/>
                </a:ext>
              </a:extLst>
            </p:cNvPr>
            <p:cNvGrpSpPr/>
            <p:nvPr/>
          </p:nvGrpSpPr>
          <p:grpSpPr>
            <a:xfrm>
              <a:off x="555585" y="1193669"/>
              <a:ext cx="3345855" cy="447875"/>
              <a:chOff x="740780" y="1523808"/>
              <a:chExt cx="4461140" cy="597167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7ADC50E-AA36-42C8-B360-00806414055C}"/>
                  </a:ext>
                </a:extLst>
              </p:cNvPr>
              <p:cNvSpPr/>
              <p:nvPr/>
            </p:nvSpPr>
            <p:spPr>
              <a:xfrm>
                <a:off x="914400" y="1523808"/>
                <a:ext cx="4287520" cy="59716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CEA307D9-2676-4870-AB20-A052BEC29CB0}"/>
                  </a:ext>
                </a:extLst>
              </p:cNvPr>
              <p:cNvSpPr/>
              <p:nvPr/>
            </p:nvSpPr>
            <p:spPr>
              <a:xfrm>
                <a:off x="740780" y="1523808"/>
                <a:ext cx="638343" cy="59716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A4AD9F5-95B1-4F3D-A108-4F16B4541D83}"/>
                </a:ext>
              </a:extLst>
            </p:cNvPr>
            <p:cNvGrpSpPr/>
            <p:nvPr/>
          </p:nvGrpSpPr>
          <p:grpSpPr>
            <a:xfrm>
              <a:off x="555585" y="1951173"/>
              <a:ext cx="3345855" cy="594368"/>
              <a:chOff x="740780" y="1523808"/>
              <a:chExt cx="4461140" cy="792491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42E374B-8E09-4EAD-B809-E88290582329}"/>
                  </a:ext>
                </a:extLst>
              </p:cNvPr>
              <p:cNvSpPr/>
              <p:nvPr/>
            </p:nvSpPr>
            <p:spPr>
              <a:xfrm>
                <a:off x="914400" y="1523808"/>
                <a:ext cx="4287520" cy="79249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9E8B9B6F-0BD2-4C39-9DD6-D6401E169B07}"/>
                  </a:ext>
                </a:extLst>
              </p:cNvPr>
              <p:cNvSpPr/>
              <p:nvPr/>
            </p:nvSpPr>
            <p:spPr>
              <a:xfrm>
                <a:off x="740780" y="1523808"/>
                <a:ext cx="638343" cy="79249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14EFF2C-3139-4F5F-AC77-C28640B6ED09}"/>
                </a:ext>
              </a:extLst>
            </p:cNvPr>
            <p:cNvGrpSpPr/>
            <p:nvPr/>
          </p:nvGrpSpPr>
          <p:grpSpPr>
            <a:xfrm>
              <a:off x="555585" y="2733588"/>
              <a:ext cx="3345855" cy="447875"/>
              <a:chOff x="740780" y="1523808"/>
              <a:chExt cx="4461140" cy="597167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3EACE839-C67F-43E0-B989-24FCC0035BD6}"/>
                  </a:ext>
                </a:extLst>
              </p:cNvPr>
              <p:cNvSpPr/>
              <p:nvPr/>
            </p:nvSpPr>
            <p:spPr>
              <a:xfrm>
                <a:off x="914400" y="1523808"/>
                <a:ext cx="4287520" cy="59716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6ABBCFE7-EC9B-482E-9760-B450372DE4C0}"/>
                  </a:ext>
                </a:extLst>
              </p:cNvPr>
              <p:cNvSpPr/>
              <p:nvPr/>
            </p:nvSpPr>
            <p:spPr>
              <a:xfrm>
                <a:off x="740780" y="1523808"/>
                <a:ext cx="638343" cy="59716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EE7BD47-DA31-4CA3-93DA-839312FA2D83}"/>
              </a:ext>
            </a:extLst>
          </p:cNvPr>
          <p:cNvCxnSpPr>
            <a:cxnSpLocks/>
          </p:cNvCxnSpPr>
          <p:nvPr/>
        </p:nvCxnSpPr>
        <p:spPr>
          <a:xfrm flipH="1">
            <a:off x="4627041" y="901298"/>
            <a:ext cx="440435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115506" y="-29713"/>
            <a:ext cx="2377999" cy="669414"/>
            <a:chOff x="-78903" y="178778"/>
            <a:chExt cx="6665734" cy="2043972"/>
          </a:xfrm>
        </p:grpSpPr>
        <p:sp>
          <p:nvSpPr>
            <p:cNvPr id="31" name="TextBox 30"/>
            <p:cNvSpPr txBox="1"/>
            <p:nvPr/>
          </p:nvSpPr>
          <p:spPr>
            <a:xfrm>
              <a:off x="1804793" y="178778"/>
              <a:ext cx="4782038" cy="204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276154"/>
              <a:ext cx="1919507" cy="1919506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715707" y="1498599"/>
            <a:ext cx="3195893" cy="29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в использовании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97216" y="2339072"/>
            <a:ext cx="4396400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с известными операционными системами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87514" y="3280048"/>
            <a:ext cx="4396400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опасностей на основе нейронных сетей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00290" y="4213065"/>
            <a:ext cx="36560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камеры смартфона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203811" y="1896751"/>
            <a:ext cx="370216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лояльная ценовая политика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03811" y="2725229"/>
            <a:ext cx="4396400" cy="68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формирование мероприятий по устранению опасностей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03811" y="3684920"/>
            <a:ext cx="3656019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настройки оповещений для пользователей</a:t>
            </a:r>
          </a:p>
        </p:txBody>
      </p:sp>
      <p:pic>
        <p:nvPicPr>
          <p:cNvPr id="54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DDDAE6C2-CF38-4A61-955B-453C88CC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3430" y="4740241"/>
            <a:ext cx="722464" cy="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44128AF4-DB58-4050-98F4-8D9BBD42C6BE}"/>
              </a:ext>
            </a:extLst>
          </p:cNvPr>
          <p:cNvSpPr/>
          <p:nvPr/>
        </p:nvSpPr>
        <p:spPr>
          <a:xfrm>
            <a:off x="41769" y="1313074"/>
            <a:ext cx="732710" cy="6694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059B1FA9-7379-4B1C-B1B9-CE6010D9887A}"/>
              </a:ext>
            </a:extLst>
          </p:cNvPr>
          <p:cNvSpPr/>
          <p:nvPr/>
        </p:nvSpPr>
        <p:spPr>
          <a:xfrm>
            <a:off x="33446" y="2233711"/>
            <a:ext cx="732710" cy="6694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FE31029-8377-407B-9563-644D69AA89BF}"/>
              </a:ext>
            </a:extLst>
          </p:cNvPr>
          <p:cNvSpPr/>
          <p:nvPr/>
        </p:nvSpPr>
        <p:spPr>
          <a:xfrm>
            <a:off x="41769" y="3162889"/>
            <a:ext cx="732710" cy="6694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638CB207-31C4-4C96-90EF-8F18084533FA}"/>
              </a:ext>
            </a:extLst>
          </p:cNvPr>
          <p:cNvSpPr/>
          <p:nvPr/>
        </p:nvSpPr>
        <p:spPr>
          <a:xfrm>
            <a:off x="51910" y="4111861"/>
            <a:ext cx="732710" cy="6694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5C2EF6E7-5161-437F-B1DE-983AD89B6451}"/>
              </a:ext>
            </a:extLst>
          </p:cNvPr>
          <p:cNvSpPr/>
          <p:nvPr/>
        </p:nvSpPr>
        <p:spPr>
          <a:xfrm>
            <a:off x="4539162" y="1711291"/>
            <a:ext cx="732710" cy="6694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179F0305-B607-4005-997F-115BFBC459E0}"/>
              </a:ext>
            </a:extLst>
          </p:cNvPr>
          <p:cNvSpPr/>
          <p:nvPr/>
        </p:nvSpPr>
        <p:spPr>
          <a:xfrm>
            <a:off x="4529460" y="3572788"/>
            <a:ext cx="732710" cy="6694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7514BF72-371A-4257-BCF9-C0AC9BAFFBFF}"/>
              </a:ext>
            </a:extLst>
          </p:cNvPr>
          <p:cNvSpPr/>
          <p:nvPr/>
        </p:nvSpPr>
        <p:spPr>
          <a:xfrm>
            <a:off x="4499384" y="2640230"/>
            <a:ext cx="772488" cy="80707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2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0A66815-C4C1-4B33-A1D1-05D20D6F78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74215" cy="5295417"/>
          </a:xfrm>
          <a:prstGeom prst="rect">
            <a:avLst/>
          </a:prstGeom>
          <a:solidFill>
            <a:schemeClr val="tx2">
              <a:lumMod val="75000"/>
              <a:alpha val="1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pic>
        <p:nvPicPr>
          <p:cNvPr id="5" name="Picture 14" descr="Бесплатное векторное изображение Низкополигональная белый фон">
            <a:extLst>
              <a:ext uri="{FF2B5EF4-FFF2-40B4-BE49-F238E27FC236}">
                <a16:creationId xmlns:a16="http://schemas.microsoft.com/office/drawing/2014/main" id="{3C88CCF0-D692-40D3-BAF5-47E62BCF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-5137"/>
            <a:ext cx="9144000" cy="521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B212F-8B2C-4EDF-A43A-E909BA262F6E}"/>
              </a:ext>
            </a:extLst>
          </p:cNvPr>
          <p:cNvSpPr txBox="1"/>
          <p:nvPr/>
        </p:nvSpPr>
        <p:spPr>
          <a:xfrm>
            <a:off x="2874804" y="12420"/>
            <a:ext cx="534202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IT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-рынок в РФ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431" y="-40378"/>
            <a:ext cx="2520727" cy="802553"/>
            <a:chOff x="-78903" y="-125816"/>
            <a:chExt cx="5882174" cy="2260325"/>
          </a:xfrm>
        </p:grpSpPr>
        <p:sp>
          <p:nvSpPr>
            <p:cNvPr id="31" name="TextBox 30"/>
            <p:cNvSpPr txBox="1"/>
            <p:nvPr/>
          </p:nvSpPr>
          <p:spPr>
            <a:xfrm>
              <a:off x="1840604" y="249159"/>
              <a:ext cx="3962667" cy="1885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-125816"/>
              <a:ext cx="1919506" cy="1919506"/>
            </a:xfrm>
            <a:prstGeom prst="rect">
              <a:avLst/>
            </a:prstGeom>
          </p:spPr>
        </p:pic>
      </p:grpSp>
      <p:pic>
        <p:nvPicPr>
          <p:cNvPr id="27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C023A3F8-B320-42F8-B02F-06FED4F1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36729" y="4803148"/>
            <a:ext cx="625141" cy="3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387A4C4-71F7-4CF6-B827-34B3840C6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488193"/>
              </p:ext>
            </p:extLst>
          </p:nvPr>
        </p:nvGraphicFramePr>
        <p:xfrm>
          <a:off x="1537882" y="929373"/>
          <a:ext cx="5673079" cy="376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92E5268-E3F9-48CD-BC68-AF0544039EAC}"/>
              </a:ext>
            </a:extLst>
          </p:cNvPr>
          <p:cNvGrpSpPr/>
          <p:nvPr/>
        </p:nvGrpSpPr>
        <p:grpSpPr>
          <a:xfrm>
            <a:off x="1770531" y="1079180"/>
            <a:ext cx="5533144" cy="1594359"/>
            <a:chOff x="1323913" y="1343239"/>
            <a:chExt cx="5533144" cy="15943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91F93-EDAF-452F-A8F3-D0473A7CA058}"/>
                </a:ext>
              </a:extLst>
            </p:cNvPr>
            <p:cNvSpPr txBox="1"/>
            <p:nvPr/>
          </p:nvSpPr>
          <p:spPr>
            <a:xfrm>
              <a:off x="1323913" y="2414378"/>
              <a:ext cx="1236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      1.87</a:t>
              </a:r>
            </a:p>
            <a:p>
              <a:r>
                <a:rPr lang="ru-RU" dirty="0"/>
                <a:t>(</a:t>
              </a:r>
              <a:r>
                <a:rPr lang="en-US" dirty="0"/>
                <a:t>$</a:t>
              </a:r>
              <a:r>
                <a:rPr lang="ru-RU" dirty="0"/>
                <a:t>29 </a:t>
              </a:r>
              <a:r>
                <a:rPr lang="ru-RU" dirty="0">
                  <a:latin typeface="Sitka Text" panose="02000505000000020004" pitchFamily="2" charset="0"/>
                </a:rPr>
                <a:t>млрд</a:t>
              </a:r>
              <a:r>
                <a:rPr lang="ru-RU" baseline="30000" dirty="0">
                  <a:latin typeface="Sitka Text" panose="02000505000000020004" pitchFamily="2" charset="0"/>
                </a:rPr>
                <a:t>1</a:t>
              </a:r>
              <a:r>
                <a:rPr lang="ru-RU" dirty="0"/>
                <a:t>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09AFDC-843B-4EF2-92CC-DC4D52812987}"/>
                </a:ext>
              </a:extLst>
            </p:cNvPr>
            <p:cNvSpPr txBox="1"/>
            <p:nvPr/>
          </p:nvSpPr>
          <p:spPr>
            <a:xfrm>
              <a:off x="2671165" y="2324595"/>
              <a:ext cx="133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Sitka Text" panose="02000505000000020004" pitchFamily="2" charset="0"/>
                </a:rPr>
                <a:t>      2.46</a:t>
              </a:r>
            </a:p>
            <a:p>
              <a:r>
                <a:rPr lang="ru-RU" dirty="0">
                  <a:latin typeface="Sitka Text" panose="02000505000000020004" pitchFamily="2" charset="0"/>
                </a:rPr>
                <a:t>(</a:t>
              </a:r>
              <a:r>
                <a:rPr lang="en-US" dirty="0">
                  <a:latin typeface="Sitka Text" panose="02000505000000020004" pitchFamily="2" charset="0"/>
                </a:rPr>
                <a:t>$</a:t>
              </a:r>
              <a:r>
                <a:rPr lang="ru-RU" dirty="0">
                  <a:latin typeface="Sitka Text" panose="02000505000000020004" pitchFamily="2" charset="0"/>
                </a:rPr>
                <a:t>31.1 млрд)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66FE89-789F-4226-AD39-FAE0A22D0487}"/>
                </a:ext>
              </a:extLst>
            </p:cNvPr>
            <p:cNvSpPr txBox="1"/>
            <p:nvPr/>
          </p:nvSpPr>
          <p:spPr>
            <a:xfrm>
              <a:off x="3938930" y="1508645"/>
              <a:ext cx="1445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Sitka Text" panose="02000505000000020004" pitchFamily="2" charset="0"/>
                </a:rPr>
                <a:t>      3.04</a:t>
              </a:r>
            </a:p>
            <a:p>
              <a:r>
                <a:rPr lang="ru-RU" dirty="0">
                  <a:latin typeface="Sitka Text" panose="02000505000000020004" pitchFamily="2" charset="0"/>
                </a:rPr>
                <a:t>(</a:t>
              </a:r>
              <a:r>
                <a:rPr lang="en-US" dirty="0">
                  <a:latin typeface="Sitka Text" panose="02000505000000020004" pitchFamily="2" charset="0"/>
                </a:rPr>
                <a:t>$</a:t>
              </a:r>
              <a:r>
                <a:rPr lang="ru-RU" dirty="0">
                  <a:latin typeface="Sitka Text" panose="02000505000000020004" pitchFamily="2" charset="0"/>
                </a:rPr>
                <a:t>41.3 млрд)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4EE84A-FBDB-48FE-B2BE-F5D1157CEBC4}"/>
                </a:ext>
              </a:extLst>
            </p:cNvPr>
            <p:cNvSpPr txBox="1"/>
            <p:nvPr/>
          </p:nvSpPr>
          <p:spPr>
            <a:xfrm>
              <a:off x="5287536" y="1756780"/>
              <a:ext cx="1569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Sitka Text" panose="02000505000000020004" pitchFamily="2" charset="0"/>
                </a:rPr>
                <a:t>      2.74</a:t>
              </a:r>
            </a:p>
            <a:p>
              <a:r>
                <a:rPr lang="ru-RU" dirty="0">
                  <a:latin typeface="Sitka Text" panose="02000505000000020004" pitchFamily="2" charset="0"/>
                </a:rPr>
                <a:t>(</a:t>
              </a:r>
              <a:r>
                <a:rPr lang="en-US" dirty="0">
                  <a:latin typeface="Sitka Text" panose="02000505000000020004" pitchFamily="2" charset="0"/>
                </a:rPr>
                <a:t>$</a:t>
              </a:r>
              <a:r>
                <a:rPr lang="ru-RU" dirty="0">
                  <a:latin typeface="Sitka Text" panose="02000505000000020004" pitchFamily="2" charset="0"/>
                </a:rPr>
                <a:t>40.6 млрд)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398DB1-E948-4D75-A313-4DAD9E53AEFF}"/>
                </a:ext>
              </a:extLst>
            </p:cNvPr>
            <p:cNvSpPr txBox="1"/>
            <p:nvPr/>
          </p:nvSpPr>
          <p:spPr>
            <a:xfrm>
              <a:off x="2491042" y="1343239"/>
              <a:ext cx="1236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      +13,6%</a:t>
              </a:r>
            </a:p>
            <a:p>
              <a:r>
                <a:rPr lang="ru-RU" dirty="0"/>
                <a:t>      (+11,9)</a:t>
              </a:r>
              <a:r>
                <a:rPr lang="ru-RU" baseline="30000" dirty="0"/>
                <a:t>2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87A99FB-8DD3-457B-9022-815C74E0EAAA}"/>
              </a:ext>
            </a:extLst>
          </p:cNvPr>
          <p:cNvSpPr txBox="1"/>
          <p:nvPr/>
        </p:nvSpPr>
        <p:spPr>
          <a:xfrm>
            <a:off x="7100041" y="3496132"/>
            <a:ext cx="123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itka Text" panose="02000505000000020004" pitchFamily="2" charset="0"/>
              </a:rPr>
              <a:t>19,4%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76244F-EF4B-43F1-8EC5-A0188007C4DA}"/>
              </a:ext>
            </a:extLst>
          </p:cNvPr>
          <p:cNvSpPr txBox="1"/>
          <p:nvPr/>
        </p:nvSpPr>
        <p:spPr>
          <a:xfrm>
            <a:off x="7100041" y="2655077"/>
            <a:ext cx="123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itka Text" panose="02000505000000020004" pitchFamily="2" charset="0"/>
              </a:rPr>
              <a:t>10,2%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D9E6CB-2D6D-4CD8-A395-423A0A33BF80}"/>
              </a:ext>
            </a:extLst>
          </p:cNvPr>
          <p:cNvSpPr txBox="1"/>
          <p:nvPr/>
        </p:nvSpPr>
        <p:spPr>
          <a:xfrm>
            <a:off x="7693759" y="891948"/>
            <a:ext cx="14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itka Text" panose="02000505000000020004" pitchFamily="2" charset="0"/>
              </a:rPr>
              <a:t>GARD</a:t>
            </a:r>
          </a:p>
          <a:p>
            <a:r>
              <a:rPr lang="en-US" sz="1600" b="1" dirty="0">
                <a:latin typeface="Sitka Text" panose="02000505000000020004" pitchFamily="2" charset="0"/>
              </a:rPr>
              <a:t>19-22</a:t>
            </a:r>
            <a:endParaRPr lang="ru-RU" sz="1600" b="1" dirty="0">
              <a:latin typeface="Sitka Text" panose="02000505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E3B512-6BE8-48F5-882C-61E0E522C328}"/>
              </a:ext>
            </a:extLst>
          </p:cNvPr>
          <p:cNvSpPr txBox="1"/>
          <p:nvPr/>
        </p:nvSpPr>
        <p:spPr>
          <a:xfrm>
            <a:off x="23098" y="4615547"/>
            <a:ext cx="61246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Sitka Text" panose="02000505000000020004" pitchFamily="2" charset="0"/>
              </a:rPr>
              <a:t>1 – пересчитано по среднегодовому курсу доллара: 2019 – 64,73 руб., 2020 – 71,94 руб., 2021 – 73,65 руб., 2022 – 67,46 руб.; 2 – в скобках указан CAGR в долларовом выражении Источник: оценка РУССОФТ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2BDB16-DF9C-46A3-B384-60217F1A049D}"/>
              </a:ext>
            </a:extLst>
          </p:cNvPr>
          <p:cNvSpPr txBox="1"/>
          <p:nvPr/>
        </p:nvSpPr>
        <p:spPr>
          <a:xfrm>
            <a:off x="213553" y="720592"/>
            <a:ext cx="362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259E6"/>
                </a:solidFill>
                <a:latin typeface="Sitka Text" panose="02000505000000020004" pitchFamily="2" charset="0"/>
              </a:rPr>
              <a:t>Динамика российского </a:t>
            </a:r>
            <a:r>
              <a:rPr lang="en-US" sz="1600" dirty="0">
                <a:solidFill>
                  <a:srgbClr val="1259E6"/>
                </a:solidFill>
                <a:latin typeface="Sitka Text" panose="02000505000000020004" pitchFamily="2" charset="0"/>
              </a:rPr>
              <a:t>IT-</a:t>
            </a:r>
            <a:r>
              <a:rPr lang="ru-RU" sz="1600" dirty="0">
                <a:solidFill>
                  <a:srgbClr val="1259E6"/>
                </a:solidFill>
                <a:latin typeface="Sitka Text" panose="02000505000000020004" pitchFamily="2" charset="0"/>
              </a:rPr>
              <a:t>рынка, трлн руб.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BA48C9A-BD3D-4C8E-B5C3-57B2E2B714DB}"/>
              </a:ext>
            </a:extLst>
          </p:cNvPr>
          <p:cNvCxnSpPr>
            <a:cxnSpLocks/>
          </p:cNvCxnSpPr>
          <p:nvPr/>
        </p:nvCxnSpPr>
        <p:spPr>
          <a:xfrm flipV="1">
            <a:off x="1630596" y="1518771"/>
            <a:ext cx="1448428" cy="322323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9A16C282-2B6D-42DD-8211-100673065781}"/>
              </a:ext>
            </a:extLst>
          </p:cNvPr>
          <p:cNvCxnSpPr>
            <a:cxnSpLocks/>
          </p:cNvCxnSpPr>
          <p:nvPr/>
        </p:nvCxnSpPr>
        <p:spPr>
          <a:xfrm flipV="1">
            <a:off x="3908431" y="965532"/>
            <a:ext cx="1448428" cy="322323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4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0A66815-C4C1-4B33-A1D1-05D20D6F78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74215" cy="5295417"/>
          </a:xfrm>
          <a:prstGeom prst="rect">
            <a:avLst/>
          </a:prstGeom>
          <a:solidFill>
            <a:schemeClr val="tx2">
              <a:lumMod val="75000"/>
              <a:alpha val="1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pic>
        <p:nvPicPr>
          <p:cNvPr id="5" name="Picture 14" descr="Бесплатное векторное изображение Низкополигональная белый фон">
            <a:extLst>
              <a:ext uri="{FF2B5EF4-FFF2-40B4-BE49-F238E27FC236}">
                <a16:creationId xmlns:a16="http://schemas.microsoft.com/office/drawing/2014/main" id="{3C88CCF0-D692-40D3-BAF5-47E62BCF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0"/>
            <a:ext cx="9144000" cy="521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B212F-8B2C-4EDF-A43A-E909BA262F6E}"/>
              </a:ext>
            </a:extLst>
          </p:cNvPr>
          <p:cNvSpPr txBox="1"/>
          <p:nvPr/>
        </p:nvSpPr>
        <p:spPr>
          <a:xfrm>
            <a:off x="2971964" y="-20045"/>
            <a:ext cx="43357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Sitka Text" panose="02000505000000020004" pitchFamily="2" charset="0"/>
              </a:rPr>
              <a:t>Конкуренты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FF63DEB-0CAB-47AF-AFCE-1581E552E560}"/>
              </a:ext>
            </a:extLst>
          </p:cNvPr>
          <p:cNvCxnSpPr>
            <a:cxnSpLocks/>
          </p:cNvCxnSpPr>
          <p:nvPr/>
        </p:nvCxnSpPr>
        <p:spPr>
          <a:xfrm>
            <a:off x="2341941" y="610556"/>
            <a:ext cx="447498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DF6896-5601-4312-BA31-7EF4C1BCC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65" r="96083">
                        <a14:foregroundMark x1="6567" y1="19130" x2="7488" y2="57391"/>
                        <a14:foregroundMark x1="7488" y1="57391" x2="8410" y2="64783"/>
                        <a14:foregroundMark x1="2765" y1="35217" x2="4147" y2="62174"/>
                        <a14:foregroundMark x1="41475" y1="63043" x2="41244" y2="68696"/>
                        <a14:foregroundMark x1="40182" y1="61506" x2="39876" y2="60724"/>
                        <a14:foregroundMark x1="40824" y1="58406" x2="41247" y2="60213"/>
                        <a14:foregroundMark x1="37212" y1="44783" x2="38343" y2="53067"/>
                        <a14:foregroundMark x1="49424" y1="42174" x2="50230" y2="63043"/>
                        <a14:foregroundMark x1="46774" y1="50870" x2="45968" y2="64783"/>
                        <a14:foregroundMark x1="49194" y1="63913" x2="47926" y2="63043"/>
                        <a14:foregroundMark x1="55300" y1="50000" x2="55300" y2="63043"/>
                        <a14:foregroundMark x1="64516" y1="53913" x2="62673" y2="53913"/>
                        <a14:foregroundMark x1="69931" y1="44783" x2="70161" y2="50000"/>
                        <a14:foregroundMark x1="74078" y1="46957" x2="74078" y2="50870"/>
                        <a14:foregroundMark x1="76498" y1="50000" x2="76267" y2="56087"/>
                        <a14:foregroundMark x1="79954" y1="53043" x2="79493" y2="57826"/>
                        <a14:foregroundMark x1="84793" y1="47826" x2="84793" y2="54783"/>
                        <a14:foregroundMark x1="91705" y1="43913" x2="91705" y2="46957"/>
                        <a14:foregroundMark x1="94816" y1="54783" x2="94355" y2="61739"/>
                        <a14:foregroundMark x1="96083" y1="46957" x2="95853" y2="50870"/>
                        <a14:backgroundMark x1="39055" y1="62174" x2="39631" y2="62174"/>
                        <a14:backgroundMark x1="39631" y1="62174" x2="39862" y2="64783"/>
                        <a14:backgroundMark x1="39862" y1="64783" x2="37788" y2="55217"/>
                        <a14:backgroundMark x1="39631" y1="60000" x2="39631" y2="58696"/>
                        <a14:backgroundMark x1="38825" y1="58696" x2="39401" y2="61739"/>
                        <a14:backgroundMark x1="39401" y1="61739" x2="35945" y2="50870"/>
                        <a14:backgroundMark x1="38364" y1="65217" x2="39631" y2="61739"/>
                        <a14:backgroundMark x1="39862" y1="64783" x2="39862" y2="61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860" y="1161040"/>
            <a:ext cx="2175587" cy="57648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05DB7EB-AB47-1669-E9AC-C73317B21BF7}"/>
              </a:ext>
            </a:extLst>
          </p:cNvPr>
          <p:cNvGrpSpPr/>
          <p:nvPr/>
        </p:nvGrpSpPr>
        <p:grpSpPr>
          <a:xfrm>
            <a:off x="64928" y="1868845"/>
            <a:ext cx="3875930" cy="2695300"/>
            <a:chOff x="128752" y="1623495"/>
            <a:chExt cx="5167906" cy="3593733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8BB9C89E-D994-44C7-BCF3-BD38DDB1960E}"/>
                </a:ext>
              </a:extLst>
            </p:cNvPr>
            <p:cNvSpPr/>
            <p:nvPr/>
          </p:nvSpPr>
          <p:spPr>
            <a:xfrm>
              <a:off x="128752" y="1623495"/>
              <a:ext cx="3746501" cy="359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48039A-0B85-43FE-9972-705D67F7E764}"/>
                </a:ext>
              </a:extLst>
            </p:cNvPr>
            <p:cNvSpPr txBox="1"/>
            <p:nvPr/>
          </p:nvSpPr>
          <p:spPr>
            <a:xfrm>
              <a:off x="236428" y="1712915"/>
              <a:ext cx="506023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  <a:latin typeface="Sitka Text" panose="02000505000000020004" pitchFamily="2" charset="0"/>
                </a:rPr>
                <a:t>1C</a:t>
              </a:r>
              <a:r>
                <a:rPr lang="ru-RU" sz="1800" dirty="0">
                  <a:solidFill>
                    <a:schemeClr val="tx2">
                      <a:lumMod val="50000"/>
                    </a:schemeClr>
                  </a:solidFill>
                  <a:latin typeface="Sitka Text" panose="02000505000000020004" pitchFamily="2" charset="0"/>
                </a:rPr>
                <a:t>:Производственная безопасность:</a:t>
              </a:r>
              <a:endParaRPr lang="ru-RU" sz="1800" dirty="0">
                <a:latin typeface="Sitka Text" panose="02000505000000020004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848BC4F-B7D3-4852-9244-AE95616E7D80}"/>
                </a:ext>
              </a:extLst>
            </p:cNvPr>
            <p:cNvSpPr txBox="1"/>
            <p:nvPr/>
          </p:nvSpPr>
          <p:spPr>
            <a:xfrm>
              <a:off x="253975" y="2554020"/>
              <a:ext cx="37465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Наличие информационной системы</a:t>
              </a:r>
            </a:p>
            <a:p>
              <a:pPr marL="257175" indent="-257175">
                <a:buClr>
                  <a:srgbClr val="FF0000"/>
                </a:buClr>
                <a:buFont typeface="Sitka Text" panose="02000505000000020004" pitchFamily="2" charset="0"/>
                <a:buChar char="x"/>
              </a:pPr>
              <a:r>
                <a:rPr lang="ru-RU" sz="1500" dirty="0">
                  <a:latin typeface="Sitka Text" panose="02000505000000020004" pitchFamily="2" charset="0"/>
                </a:rPr>
                <a:t>Взаимосвязь с происшествиями</a:t>
              </a:r>
            </a:p>
            <a:p>
              <a:pPr marL="257175" indent="-257175">
                <a:buClr>
                  <a:srgbClr val="FF0000"/>
                </a:buClr>
                <a:buFont typeface="Sitka Text" panose="02000505000000020004" pitchFamily="2" charset="0"/>
                <a:buChar char="x"/>
              </a:pPr>
              <a:r>
                <a:rPr lang="ru-RU" sz="1500" dirty="0">
                  <a:latin typeface="Sitka Text" panose="02000505000000020004" pitchFamily="2" charset="0"/>
                </a:rPr>
                <a:t>Мобильное приложение</a:t>
              </a:r>
            </a:p>
            <a:p>
              <a:pPr marL="257175" indent="-257175">
                <a:buClr>
                  <a:srgbClr val="FF0000"/>
                </a:buClr>
                <a:buFont typeface="Sitka Text" panose="02000505000000020004" pitchFamily="2" charset="0"/>
                <a:buChar char="x"/>
              </a:pPr>
              <a:r>
                <a:rPr lang="ru-RU" sz="1500" dirty="0">
                  <a:latin typeface="Sitka Text" panose="02000505000000020004" pitchFamily="2" charset="0"/>
                </a:rPr>
                <a:t>Фотофиксация рисков</a:t>
              </a:r>
            </a:p>
            <a:p>
              <a:pPr marL="257175" indent="-257175">
                <a:buClr>
                  <a:srgbClr val="FF0000"/>
                </a:buClr>
                <a:buFont typeface="Sitka Text" panose="02000505000000020004" pitchFamily="2" charset="0"/>
                <a:buChar char="x"/>
              </a:pPr>
              <a:r>
                <a:rPr lang="ru-RU" sz="1500" dirty="0">
                  <a:latin typeface="Sitka Text" panose="02000505000000020004" pitchFamily="2" charset="0"/>
                </a:rPr>
                <a:t>Применение нейросети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833298B-9CCC-D826-2BFC-20F8E8D388C6}"/>
              </a:ext>
            </a:extLst>
          </p:cNvPr>
          <p:cNvGrpSpPr/>
          <p:nvPr/>
        </p:nvGrpSpPr>
        <p:grpSpPr>
          <a:xfrm>
            <a:off x="3007714" y="1871769"/>
            <a:ext cx="3969842" cy="2692376"/>
            <a:chOff x="3982929" y="1620615"/>
            <a:chExt cx="5293122" cy="358983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07BEAFFD-2456-4926-ADC4-0CFE1345E1BD}"/>
                </a:ext>
              </a:extLst>
            </p:cNvPr>
            <p:cNvSpPr/>
            <p:nvPr/>
          </p:nvSpPr>
          <p:spPr>
            <a:xfrm>
              <a:off x="3982929" y="1620615"/>
              <a:ext cx="3996631" cy="3589835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55ECCA-B01C-40C5-938A-0510DF0886D6}"/>
                </a:ext>
              </a:extLst>
            </p:cNvPr>
            <p:cNvSpPr txBox="1"/>
            <p:nvPr/>
          </p:nvSpPr>
          <p:spPr>
            <a:xfrm>
              <a:off x="4215821" y="1799452"/>
              <a:ext cx="50602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>
                      <a:lumMod val="50000"/>
                    </a:schemeClr>
                  </a:solidFill>
                  <a:latin typeface="Sitka Text" panose="02000505000000020004" pitchFamily="2" charset="0"/>
                </a:rPr>
                <a:t>SafeWay</a:t>
              </a:r>
              <a:r>
                <a:rPr lang="ru-RU" sz="1800" dirty="0">
                  <a:solidFill>
                    <a:schemeClr val="tx2">
                      <a:lumMod val="50000"/>
                    </a:schemeClr>
                  </a:solidFill>
                  <a:latin typeface="Sitka Text" panose="02000505000000020004" pitchFamily="2" charset="0"/>
                </a:rPr>
                <a:t>:</a:t>
              </a:r>
              <a:endParaRPr lang="ru-RU" sz="1800" dirty="0">
                <a:latin typeface="Sitka Text" panose="02000505000000020004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660EE3-FD88-4A87-9455-5DAA90E97C5D}"/>
                </a:ext>
              </a:extLst>
            </p:cNvPr>
            <p:cNvSpPr txBox="1"/>
            <p:nvPr/>
          </p:nvSpPr>
          <p:spPr>
            <a:xfrm>
              <a:off x="4176964" y="2625128"/>
              <a:ext cx="3746500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Clr>
                  <a:srgbClr val="FF0000"/>
                </a:buClr>
                <a:buFont typeface="Sitka Text" panose="02000505000000020004" pitchFamily="2" charset="0"/>
                <a:buChar char="Χ"/>
              </a:pPr>
              <a:r>
                <a:rPr lang="ru-RU" sz="1500" dirty="0">
                  <a:latin typeface="Sitka Text" panose="02000505000000020004" pitchFamily="2" charset="0"/>
                </a:rPr>
                <a:t>Наличие информационной системы</a:t>
              </a:r>
            </a:p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Взаимосвязь с происшествиями</a:t>
              </a:r>
            </a:p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Мобильное приложение</a:t>
              </a:r>
            </a:p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Фотофиксация рисков</a:t>
              </a:r>
            </a:p>
            <a:p>
              <a:pPr marL="257175" indent="-257175">
                <a:buClr>
                  <a:srgbClr val="FF0000"/>
                </a:buClr>
                <a:buFont typeface="Sitka Text" panose="02000505000000020004" pitchFamily="2" charset="0"/>
                <a:buChar char="Χ"/>
              </a:pPr>
              <a:r>
                <a:rPr lang="ru-RU" sz="1500" dirty="0">
                  <a:latin typeface="Sitka Text" panose="02000505000000020004" pitchFamily="2" charset="0"/>
                </a:rPr>
                <a:t>Применение нейросети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875F22A-8F18-60B6-17CE-DB4B4E78136F}"/>
              </a:ext>
            </a:extLst>
          </p:cNvPr>
          <p:cNvGrpSpPr/>
          <p:nvPr/>
        </p:nvGrpSpPr>
        <p:grpSpPr>
          <a:xfrm>
            <a:off x="6150714" y="1892743"/>
            <a:ext cx="2921037" cy="2837954"/>
            <a:chOff x="8139534" y="1620615"/>
            <a:chExt cx="3996631" cy="3505740"/>
          </a:xfrm>
          <a:solidFill>
            <a:schemeClr val="accent4">
              <a:lumMod val="40000"/>
              <a:lumOff val="60000"/>
              <a:alpha val="61000"/>
            </a:schemeClr>
          </a:solidFill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FA7CB84-F239-FAA6-04AC-C8F8E35EE1BF}"/>
                </a:ext>
              </a:extLst>
            </p:cNvPr>
            <p:cNvSpPr/>
            <p:nvPr/>
          </p:nvSpPr>
          <p:spPr>
            <a:xfrm>
              <a:off x="8139534" y="1620615"/>
              <a:ext cx="3996631" cy="3383059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6060D1-66F4-5383-F42F-D32519B667A9}"/>
                </a:ext>
              </a:extLst>
            </p:cNvPr>
            <p:cNvSpPr txBox="1"/>
            <p:nvPr/>
          </p:nvSpPr>
          <p:spPr>
            <a:xfrm>
              <a:off x="8394586" y="1799451"/>
              <a:ext cx="2199776" cy="45623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chemeClr val="tx2">
                      <a:lumMod val="50000"/>
                    </a:schemeClr>
                  </a:solidFill>
                  <a:latin typeface="Sitka Text" panose="02000505000000020004" pitchFamily="2" charset="0"/>
                </a:rPr>
                <a:t>ПрофРиск:</a:t>
              </a:r>
              <a:endParaRPr lang="ru-RU" sz="1800" dirty="0">
                <a:latin typeface="Sitka Text" panose="02000505000000020004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AE8117-71A8-72C5-2F2A-E420F15F460A}"/>
                </a:ext>
              </a:extLst>
            </p:cNvPr>
            <p:cNvSpPr txBox="1"/>
            <p:nvPr/>
          </p:nvSpPr>
          <p:spPr>
            <a:xfrm>
              <a:off x="8316747" y="2541032"/>
              <a:ext cx="3746500" cy="25853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Наличие информационной системы</a:t>
              </a:r>
            </a:p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Взаимосвязь с происшествиями</a:t>
              </a:r>
            </a:p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Мобильное приложение</a:t>
              </a:r>
            </a:p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Фотофиксация рисков</a:t>
              </a:r>
            </a:p>
            <a:p>
              <a:pPr marL="257175" indent="-257175"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dirty="0">
                  <a:latin typeface="Sitka Text" panose="02000505000000020004" pitchFamily="2" charset="0"/>
                </a:rPr>
                <a:t>Применение нейросети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AEB5F08-78FF-0163-E190-3413976F3987}"/>
              </a:ext>
            </a:extLst>
          </p:cNvPr>
          <p:cNvSpPr txBox="1"/>
          <p:nvPr/>
        </p:nvSpPr>
        <p:spPr>
          <a:xfrm>
            <a:off x="6529717" y="1161040"/>
            <a:ext cx="2317687" cy="57708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Sitka Text" panose="02000505000000020004" pitchFamily="2" charset="0"/>
              </a:rPr>
              <a:t>ПрофРиск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431" y="-40378"/>
            <a:ext cx="2520727" cy="802553"/>
            <a:chOff x="-78903" y="-125816"/>
            <a:chExt cx="5882174" cy="2260325"/>
          </a:xfrm>
        </p:grpSpPr>
        <p:sp>
          <p:nvSpPr>
            <p:cNvPr id="31" name="TextBox 30"/>
            <p:cNvSpPr txBox="1"/>
            <p:nvPr/>
          </p:nvSpPr>
          <p:spPr>
            <a:xfrm>
              <a:off x="1840604" y="249159"/>
              <a:ext cx="3962667" cy="1885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-125816"/>
              <a:ext cx="1919506" cy="191950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0" y="928242"/>
            <a:ext cx="659057" cy="846196"/>
          </a:xfrm>
          <a:prstGeom prst="rect">
            <a:avLst/>
          </a:prstGeom>
        </p:spPr>
      </p:pic>
      <p:pic>
        <p:nvPicPr>
          <p:cNvPr id="27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C023A3F8-B320-42F8-B02F-06FED4F1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36729" y="4803148"/>
            <a:ext cx="625141" cy="3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605066_top-fon-com-p-fon-dlya-prezentatsii-delovoi-bloknot-14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E5CA1F5E-300C-4FC2-91CD-0A6F84F690F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5143499"/>
          </a:xfrm>
          <a:prstGeom prst="rect">
            <a:avLst/>
          </a:prstGeom>
          <a:solidFill>
            <a:schemeClr val="tx2">
              <a:lumMod val="75000"/>
              <a:alpha val="69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829C5-1CAA-421E-A68C-BEF94ECC38D8}"/>
              </a:ext>
            </a:extLst>
          </p:cNvPr>
          <p:cNvSpPr txBox="1"/>
          <p:nvPr/>
        </p:nvSpPr>
        <p:spPr>
          <a:xfrm>
            <a:off x="2768096" y="89498"/>
            <a:ext cx="577531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itka Text" panose="02000505000000020004" pitchFamily="2" charset="0"/>
              </a:rPr>
              <a:t>Бизнес-модель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" y="66415"/>
            <a:ext cx="2390774" cy="669414"/>
            <a:chOff x="-78903" y="249161"/>
            <a:chExt cx="6701543" cy="2043972"/>
          </a:xfrm>
        </p:grpSpPr>
        <p:sp>
          <p:nvSpPr>
            <p:cNvPr id="13" name="TextBox 12"/>
            <p:cNvSpPr txBox="1"/>
            <p:nvPr/>
          </p:nvSpPr>
          <p:spPr>
            <a:xfrm>
              <a:off x="1840602" y="249161"/>
              <a:ext cx="4782038" cy="2043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Архипелаг</a:t>
              </a:r>
            </a:p>
            <a:p>
              <a:pPr>
                <a:lnSpc>
                  <a:spcPts val="1500"/>
                </a:lnSpc>
              </a:pP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2121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78" b="93111" l="10000" r="94222">
                          <a14:foregroundMark x1="20889" y1="54889" x2="27556" y2="64667"/>
                          <a14:foregroundMark x1="15111" y1="45556" x2="18444" y2="45556"/>
                          <a14:foregroundMark x1="16222" y1="38667" x2="19111" y2="38667"/>
                          <a14:foregroundMark x1="23556" y1="26667" x2="25556" y2="28667"/>
                          <a14:foregroundMark x1="30444" y1="24889" x2="40000" y2="27111"/>
                          <a14:foregroundMark x1="42444" y1="19333" x2="43333" y2="21333"/>
                          <a14:foregroundMark x1="47778" y1="18889" x2="54000" y2="20444"/>
                          <a14:foregroundMark x1="57333" y1="17111" x2="58667" y2="18444"/>
                          <a14:foregroundMark x1="61111" y1="17111" x2="61111" y2="17111"/>
                          <a14:foregroundMark x1="67333" y1="18667" x2="67333" y2="18667"/>
                          <a14:foregroundMark x1="78444" y1="17778" x2="78444" y2="17778"/>
                          <a14:foregroundMark x1="88667" y1="13333" x2="88667" y2="13333"/>
                          <a14:foregroundMark x1="87111" y1="13778" x2="87111" y2="13778"/>
                          <a14:foregroundMark x1="75111" y1="20444" x2="75111" y2="20444"/>
                          <a14:foregroundMark x1="80000" y1="22222" x2="80000" y2="22222"/>
                          <a14:foregroundMark x1="55778" y1="47778" x2="87778" y2="13111"/>
                          <a14:foregroundMark x1="55556" y1="42222" x2="71111" y2="25111"/>
                          <a14:foregroundMark x1="50667" y1="26444" x2="52444" y2="26222"/>
                          <a14:foregroundMark x1="52000" y1="29556" x2="53111" y2="29556"/>
                          <a14:foregroundMark x1="56222" y1="21111" x2="59333" y2="21333"/>
                          <a14:foregroundMark x1="61556" y1="23111" x2="61556" y2="23111"/>
                          <a14:foregroundMark x1="84667" y1="32667" x2="86667" y2="36667"/>
                          <a14:foregroundMark x1="80889" y1="39111" x2="81111" y2="40667"/>
                          <a14:foregroundMark x1="84000" y1="45556" x2="85333" y2="47556"/>
                          <a14:foregroundMark x1="77556" y1="47778" x2="77333" y2="49333"/>
                          <a14:foregroundMark x1="70889" y1="46000" x2="71111" y2="49111"/>
                          <a14:foregroundMark x1="60222" y1="50000" x2="68444" y2="41556"/>
                          <a14:foregroundMark x1="35111" y1="34000" x2="36222" y2="37111"/>
                          <a14:foregroundMark x1="40444" y1="45556" x2="45333" y2="51333"/>
                          <a14:foregroundMark x1="58667" y1="59556" x2="57333" y2="61778"/>
                          <a14:foregroundMark x1="62667" y1="63111" x2="69111" y2="64000"/>
                          <a14:foregroundMark x1="77111" y1="62444" x2="81778" y2="62444"/>
                          <a14:foregroundMark x1="84000" y1="52222" x2="85333" y2="52667"/>
                          <a14:foregroundMark x1="70000" y1="83333" x2="70000" y2="85778"/>
                          <a14:foregroundMark x1="63333" y1="82222" x2="64000" y2="8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03" y="276154"/>
              <a:ext cx="1919507" cy="1919506"/>
            </a:xfrm>
            <a:prstGeom prst="rect">
              <a:avLst/>
            </a:prstGeom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39246"/>
              </p:ext>
            </p:extLst>
          </p:nvPr>
        </p:nvGraphicFramePr>
        <p:xfrm>
          <a:off x="417135" y="703906"/>
          <a:ext cx="8309730" cy="3871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7038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партнеры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Планируется установление партнерства с организацией  РискПроф и настройка интеграции с представляемой ими системой и их базой знаний.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Мобильное приложение по управлению профессиональными рисками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 с клиентами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конференциях и тематических выставках в области охраны труда, реклама, чат техподдержки в Telegram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Каналы сбыта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AppStore, GooglePlay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издержек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сотрудникам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стартовый капитал, человеческий ресурс в виде команды разработчиков, аналитиков, бухгалтера и маркетолога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Сегменты ЦА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лица, промышленные предприятия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573">
                <a:tc grid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Подписка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8" descr="https://www.sc64vl.ru/host/school64.pupils.ru/2023/u2035.png">
            <a:extLst>
              <a:ext uri="{FF2B5EF4-FFF2-40B4-BE49-F238E27FC236}">
                <a16:creationId xmlns:a16="http://schemas.microsoft.com/office/drawing/2014/main" id="{DADE32C8-291E-452A-A9A7-EB4A4B09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3430" y="4740241"/>
            <a:ext cx="722464" cy="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21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472</Words>
  <Application>Microsoft Office PowerPoint</Application>
  <PresentationFormat>Экран (16:9)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Sitka Text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Гура Маргарита Анатольевна</dc:creator>
  <cp:lastModifiedBy>Гура Маргарита Анатольевна</cp:lastModifiedBy>
  <cp:revision>96</cp:revision>
  <dcterms:created xsi:type="dcterms:W3CDTF">2023-05-13T10:19:23Z</dcterms:created>
  <dcterms:modified xsi:type="dcterms:W3CDTF">2023-10-21T20:24:37Z</dcterms:modified>
</cp:coreProperties>
</file>