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0" r:id="rId5"/>
    <p:sldId id="306" r:id="rId6"/>
    <p:sldId id="309" r:id="rId7"/>
    <p:sldId id="321" r:id="rId8"/>
    <p:sldId id="294" r:id="rId9"/>
    <p:sldId id="310" r:id="rId10"/>
    <p:sldId id="313" r:id="rId11"/>
    <p:sldId id="318" r:id="rId12"/>
    <p:sldId id="322" r:id="rId13"/>
    <p:sldId id="307" r:id="rId14"/>
    <p:sldId id="303" r:id="rId15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879" autoAdjust="0"/>
  </p:normalViewPr>
  <p:slideViewPr>
    <p:cSldViewPr snapToGrid="0">
      <p:cViewPr varScale="1">
        <p:scale>
          <a:sx n="114" d="100"/>
          <a:sy n="114" d="100"/>
        </p:scale>
        <p:origin x="2106" y="162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20.10.2023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20.10.2023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9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83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7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5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0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689338-717F-E34D-AF5C-7B3C59723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4717" y="343593"/>
            <a:ext cx="6579802" cy="706162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978BCB-C06E-C042-BB0B-0BA1BBBEC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590" y="2166347"/>
            <a:ext cx="4487684" cy="192229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637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537C775D-28D4-7A46-807A-3C5209016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590" y="4389120"/>
            <a:ext cx="4487684" cy="15081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55">
                <a:solidFill>
                  <a:schemeClr val="bg1"/>
                </a:solidFill>
              </a:defRPr>
            </a:lvl1pPr>
            <a:lvl2pPr marL="277109" indent="0" algn="ctr">
              <a:buNone/>
              <a:defRPr sz="1212"/>
            </a:lvl2pPr>
            <a:lvl3pPr marL="554218" indent="0" algn="ctr">
              <a:buNone/>
              <a:defRPr sz="1091"/>
            </a:lvl3pPr>
            <a:lvl4pPr marL="831327" indent="0" algn="ctr">
              <a:buNone/>
              <a:defRPr sz="970"/>
            </a:lvl4pPr>
            <a:lvl5pPr marL="1108436" indent="0" algn="ctr">
              <a:buNone/>
              <a:defRPr sz="970"/>
            </a:lvl5pPr>
            <a:lvl6pPr marL="1385545" indent="0" algn="ctr">
              <a:buNone/>
              <a:defRPr sz="970"/>
            </a:lvl6pPr>
            <a:lvl7pPr marL="1662654" indent="0" algn="ctr">
              <a:buNone/>
              <a:defRPr sz="970"/>
            </a:lvl7pPr>
            <a:lvl8pPr marL="1939762" indent="0" algn="ctr">
              <a:buNone/>
              <a:defRPr sz="970"/>
            </a:lvl8pPr>
            <a:lvl9pPr marL="2216871" indent="0" algn="ctr">
              <a:buNone/>
              <a:defRPr sz="97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6F2E1DA8-13C6-6042-8365-C6074CB127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068" y="6287463"/>
            <a:ext cx="2230643" cy="322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49">
                <a:solidFill>
                  <a:srgbClr val="20D7C0"/>
                </a:solidFill>
              </a:defRPr>
            </a:lvl1pPr>
            <a:lvl2pPr>
              <a:defRPr sz="849">
                <a:solidFill>
                  <a:schemeClr val="bg1"/>
                </a:solidFill>
              </a:defRPr>
            </a:lvl2pPr>
            <a:lvl3pPr>
              <a:defRPr sz="849">
                <a:solidFill>
                  <a:schemeClr val="bg1"/>
                </a:solidFill>
              </a:defRPr>
            </a:lvl3pPr>
            <a:lvl4pPr>
              <a:defRPr sz="849">
                <a:solidFill>
                  <a:schemeClr val="bg1"/>
                </a:solidFill>
              </a:defRPr>
            </a:lvl4pPr>
            <a:lvl5pPr>
              <a:defRPr sz="849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Обозначение версионности документа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AFB9D2-E37D-5C45-938E-F6E2AF1FAA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862" y="448794"/>
            <a:ext cx="3294653" cy="11972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20F069-FF96-6243-A457-E2DD79A146A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9755" y="439690"/>
            <a:ext cx="3885662" cy="3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3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475">
          <p15:clr>
            <a:srgbClr val="FBAE40"/>
          </p15:clr>
        </p15:guide>
        <p15:guide id="3" orient="horz" pos="6535">
          <p15:clr>
            <a:srgbClr val="FBAE40"/>
          </p15:clr>
        </p15:guide>
        <p15:guide id="4" orient="horz" pos="45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FB213A-41E3-154A-98C1-317359A92F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9964" y="-2278910"/>
            <a:ext cx="9366708" cy="8766138"/>
          </a:xfrm>
          <a:prstGeom prst="rect">
            <a:avLst/>
          </a:prstGeom>
        </p:spPr>
      </p:pic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84F6E991-D007-BC46-B4E1-45A71E992E31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883349" y="6521037"/>
            <a:ext cx="2804160" cy="239981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E5D23A-A48A-A54D-9B96-8821DF515B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9755" y="277694"/>
            <a:ext cx="3885662" cy="342199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19E01A9-3E43-5241-8B27-5E84F94F0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681" y="3590155"/>
            <a:ext cx="9144000" cy="165581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55"/>
            </a:lvl1pPr>
            <a:lvl2pPr marL="277109" indent="0" algn="ctr">
              <a:buNone/>
              <a:defRPr sz="1212"/>
            </a:lvl2pPr>
            <a:lvl3pPr marL="554218" indent="0" algn="ctr">
              <a:buNone/>
              <a:defRPr sz="1091"/>
            </a:lvl3pPr>
            <a:lvl4pPr marL="831327" indent="0" algn="ctr">
              <a:buNone/>
              <a:defRPr sz="970"/>
            </a:lvl4pPr>
            <a:lvl5pPr marL="1108436" indent="0" algn="ctr">
              <a:buNone/>
              <a:defRPr sz="970"/>
            </a:lvl5pPr>
            <a:lvl6pPr marL="1385545" indent="0" algn="ctr">
              <a:buNone/>
              <a:defRPr sz="970"/>
            </a:lvl6pPr>
            <a:lvl7pPr marL="1662654" indent="0" algn="ctr">
              <a:buNone/>
              <a:defRPr sz="970"/>
            </a:lvl7pPr>
            <a:lvl8pPr marL="1939762" indent="0" algn="ctr">
              <a:buNone/>
              <a:defRPr sz="970"/>
            </a:lvl8pPr>
            <a:lvl9pPr marL="2216871" indent="0" algn="ctr">
              <a:buNone/>
              <a:defRPr sz="97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Заголовок 12">
            <a:extLst>
              <a:ext uri="{FF2B5EF4-FFF2-40B4-BE49-F238E27FC236}">
                <a16:creationId xmlns:a16="http://schemas.microsoft.com/office/drawing/2014/main" id="{32B77989-13B4-0345-B00E-3374CF978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81" y="2104159"/>
            <a:ext cx="10514926" cy="132484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909" b="1"/>
            </a:lvl1pPr>
          </a:lstStyle>
          <a:p>
            <a:r>
              <a:rPr lang="ru-RU" dirty="0"/>
              <a:t>Образец разделителя</a:t>
            </a:r>
          </a:p>
        </p:txBody>
      </p:sp>
      <p:sp>
        <p:nvSpPr>
          <p:cNvPr id="16" name="Нижний колонтитул 13">
            <a:extLst>
              <a:ext uri="{FF2B5EF4-FFF2-40B4-BE49-F238E27FC236}">
                <a16:creationId xmlns:a16="http://schemas.microsoft.com/office/drawing/2014/main" id="{D15AFD3C-1B44-9C4A-81E5-17FBA6759FB3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549680" y="6521037"/>
            <a:ext cx="3901440" cy="23998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9342B2-9B05-4142-AF50-13B59E7D43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680" y="432762"/>
            <a:ext cx="1927077" cy="7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20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  <p:sldLayoutId id="2147483669" r:id="rId20"/>
    <p:sldLayoutId id="214748367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t.2035.university/project/zakrytyj-klub-dla-zensin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BAF0E-B356-8A4A-BFDC-8AEA703BC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Закрытый «Женский клуб»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AF7252-0A3C-7145-83C5-764AA3E12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Сабитова Валерия Евгеньевна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352A1D-B41E-1342-9F17-0F2653F526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0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Знакомьтесь с нашей командой</a:t>
            </a:r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1967" y="4128615"/>
            <a:ext cx="4588066" cy="35560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Сабитова Валерия Евгеньевна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B8A775F3-D483-728E-181B-869ED9CB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8720" y="4487078"/>
            <a:ext cx="2194560" cy="2743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Лидер команды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10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068571-4D2B-4121-B7AF-2ED19382B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8" t="11667" r="28414" b="29411"/>
          <a:stretch/>
        </p:blipFill>
        <p:spPr bwMode="auto">
          <a:xfrm>
            <a:off x="4798719" y="1463234"/>
            <a:ext cx="2594562" cy="26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45795236-B040-4AC7-BF48-B8DBF48AF4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9A7D140-5157-2549-A86E-D36B30EF292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3220" y="4625389"/>
            <a:ext cx="5899290" cy="1655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ts val="2643"/>
              </a:lnSpc>
              <a:buNone/>
            </a:pPr>
            <a:r>
              <a:rPr lang="ru-RU" sz="1091" dirty="0"/>
              <a:t>Сайт </a:t>
            </a:r>
          </a:p>
          <a:p>
            <a:pPr>
              <a:lnSpc>
                <a:spcPts val="2643"/>
              </a:lnSpc>
              <a:buNone/>
            </a:pPr>
            <a:r>
              <a:rPr lang="ru-RU" sz="1091" dirty="0"/>
              <a:t>Телефон</a:t>
            </a:r>
          </a:p>
          <a:p>
            <a:pPr>
              <a:lnSpc>
                <a:spcPts val="2643"/>
              </a:lnSpc>
              <a:buNone/>
            </a:pPr>
            <a:r>
              <a:rPr lang="en-US" sz="1091" dirty="0"/>
              <a:t>email</a:t>
            </a:r>
            <a:endParaRPr lang="ru-RU" sz="109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CA1D3-A985-CA4B-8A99-352E9BB6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20" y="2766580"/>
            <a:ext cx="5899290" cy="132484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ru-RU" b="1" dirty="0"/>
              <a:t>Контакты</a:t>
            </a:r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7082242F-83C6-084D-AE29-2946DC57981E}"/>
              </a:ext>
            </a:extLst>
          </p:cNvPr>
          <p:cNvSpPr txBox="1">
            <a:spLocks/>
          </p:cNvSpPr>
          <p:nvPr/>
        </p:nvSpPr>
        <p:spPr>
          <a:xfrm>
            <a:off x="1956840" y="4776391"/>
            <a:ext cx="5899290" cy="165581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2" tooltip="https://pt.2035.university/project/zakrytyj-klub-dla-zensin"/>
              </a:rPr>
              <a:t>https://pt.2035.university/project/zakrytyj-klub-dla-zensin</a:t>
            </a:r>
            <a:endParaRPr lang="en-US" sz="1400" dirty="0">
              <a:effectLst/>
            </a:endParaRPr>
          </a:p>
          <a:p>
            <a:pPr>
              <a:lnSpc>
                <a:spcPts val="2643"/>
              </a:lnSpc>
            </a:pPr>
            <a:r>
              <a:rPr lang="en-US" sz="1697" dirty="0"/>
              <a:t>+7 (</a:t>
            </a:r>
            <a:r>
              <a:rPr lang="ru-RU" sz="1697" dirty="0"/>
              <a:t>902) 801-89-49</a:t>
            </a:r>
          </a:p>
          <a:p>
            <a:pPr>
              <a:lnSpc>
                <a:spcPts val="2643"/>
              </a:lnSpc>
            </a:pPr>
            <a:r>
              <a:rPr lang="en-US" sz="1697" dirty="0"/>
              <a:t>sab332561@yandex.ru</a:t>
            </a:r>
            <a:endParaRPr lang="ru-RU" sz="1697" dirty="0"/>
          </a:p>
        </p:txBody>
      </p:sp>
    </p:spTree>
    <p:extLst>
      <p:ext uri="{BB962C8B-B14F-4D97-AF65-F5344CB8AC3E}">
        <p14:creationId xmlns:p14="http://schemas.microsoft.com/office/powerpoint/2010/main" val="293090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2651760"/>
            <a:ext cx="8695944" cy="269748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r>
              <a:rPr lang="ru-RU" sz="18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заключается в решении</a:t>
            </a:r>
          </a:p>
          <a:p>
            <a:r>
              <a:rPr lang="ru-RU" sz="18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здоровья и определения жизненных</a:t>
            </a:r>
          </a:p>
          <a:p>
            <a:r>
              <a:rPr lang="ru-RU" sz="18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 у молодых девушек, женщин</a:t>
            </a:r>
          </a:p>
          <a:p>
            <a:r>
              <a:rPr lang="ru-RU" sz="18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(независимо от семейного положения), ищущих</a:t>
            </a:r>
          </a:p>
          <a:p>
            <a:r>
              <a:rPr lang="ru-RU" sz="18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опору в современной жизни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Проблема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5AA8C7-D5A2-4B26-BE78-35E6AE839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положение женщины неоднозначно и не всегда ясно. Найти поддержку, даже среди близких, становиться тяжело.</a:t>
            </a:r>
          </a:p>
          <a:p>
            <a:pPr marL="0" indent="0" algn="ctr">
              <a:buNone/>
            </a:pP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рутина давит, остаётся все меньше вариантов для отдыха</a:t>
            </a:r>
          </a:p>
          <a:p>
            <a:pPr marL="0" indent="0" algn="ctr">
              <a:buNone/>
            </a:pP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расслабления. Рестораны и кафе – шумные, дома – дети, мужья или</a:t>
            </a:r>
          </a:p>
          <a:p>
            <a:pPr marL="0" indent="0" algn="ctr">
              <a:buNone/>
            </a:pP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 Телефон, компьютер и телевизор создают фоновый шум. Не</a:t>
            </a:r>
          </a:p>
          <a:p>
            <a:pPr marL="0" indent="0" algn="ctr">
              <a:buNone/>
            </a:pP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получается побыть одной, со своими мыслями.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D6968E9-50A5-4446-B7A9-7F986A5B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Описание стартап проекта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EB17B94-5209-455D-A9F2-236F90A6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248" y="1389636"/>
            <a:ext cx="4288284" cy="4078727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n-lt"/>
              </a:rPr>
              <a:t>Закрытый кафе-клуб для женщин предполагает место, где современные женщины могут получить вкусное, здоровое, правильное питание и «психологическую разгрузку». В дневное время работа клуба предполагается в режиме обычного кафе. В вечернее время клуб рассматривается, как новый маркетинговый шаг привлечения клиентов в кафе, и как место для качественного питания, проведения рекламных акций и обсуждения современных проблем жизни и быта женщин, связанных с ведением домохозяйства, проведения закрытых мастер-классов и тренингов по приготовлению здоровой пищи, рукоделию, уходу за собой и получению психологической помощи.</a:t>
            </a:r>
            <a:endParaRPr lang="ru-RU" sz="1600" dirty="0">
              <a:latin typeface="+mn-lt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B76D57-7468-433A-853A-396F75EED1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CCEF3B-E47C-45E6-9F98-A8468D71CE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273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Решение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F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4369" y="1817727"/>
            <a:ext cx="5871287" cy="4160478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1A1A1A"/>
                </a:solidFill>
                <a:effectLst/>
                <a:cs typeface="Times New Roman" panose="02020603050405020304" pitchFamily="18" charset="0"/>
              </a:rPr>
              <a:t>Стартап проект позволяет решить проблему современных женщин и девушек, предоставляя им пространство, где они могут побыть в тишине, или обсудить наболевшие вопросы повседневной рутины.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1A1A1A"/>
                </a:solidFill>
                <a:effectLst/>
                <a:cs typeface="Times New Roman" panose="02020603050405020304" pitchFamily="18" charset="0"/>
              </a:rPr>
              <a:t>Проект позволяет девушкам расслабиться и найти единомышленников, позволить им почувствовать себя не одинокими в своих проблемах.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780164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Рынок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644650"/>
            <a:ext cx="8963604" cy="4141435"/>
          </a:xfrm>
        </p:spPr>
        <p:txBody>
          <a:bodyPr rtlCol="0">
            <a:normAutofit fontScale="40000" lnSpcReduction="20000"/>
          </a:bodyPr>
          <a:lstStyle>
            <a:defPPr>
              <a:defRPr lang="ru-MO"/>
            </a:defPPr>
          </a:lstStyle>
          <a:p>
            <a:pPr algn="l"/>
            <a:r>
              <a:rPr lang="ru-RU" sz="6000" dirty="0"/>
              <a:t>Предприятия индустрии питания</a:t>
            </a:r>
          </a:p>
          <a:p>
            <a:pPr algn="l"/>
            <a:r>
              <a:rPr lang="ru-RU" sz="6000" dirty="0"/>
              <a:t>Фитнес-центры, СПА-салоны</a:t>
            </a:r>
          </a:p>
          <a:p>
            <a:pPr algn="l"/>
            <a:r>
              <a:rPr lang="ru-RU" sz="6000" dirty="0"/>
              <a:t>Досуговые кружки</a:t>
            </a:r>
          </a:p>
          <a:p>
            <a:pPr algn="l"/>
            <a:r>
              <a:rPr lang="ru-RU" sz="6000" dirty="0"/>
              <a:t>Службы психологической поддержки.</a:t>
            </a:r>
          </a:p>
          <a:p>
            <a:pPr algn="l"/>
            <a:r>
              <a:rPr lang="ru-RU" sz="6000" dirty="0"/>
              <a:t>Жители г. Перми и Пермского края женского пола в возрасте от 20 до 40 лет, находящиеся в сильном социальном напряжении и тяжелом психологическом состоянии, уставшие от работы, семьи и быта и нуждающиеся в душевном равновесии и спокойствии, терпимости и понимании в условиях социально-политической и экономической нестабильности, проведения СВО.</a:t>
            </a:r>
          </a:p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cs typeface="Times New Roman"/>
              </a:rPr>
              <a:t>Бизнес модель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3277" y="2067170"/>
            <a:ext cx="3447289" cy="555734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sz="1600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Ценностное предложение:</a:t>
            </a:r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2458" y="2161563"/>
            <a:ext cx="3200400" cy="427797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3"/>
                </a:solidFill>
                <a:cs typeface="Times New Roman"/>
              </a:rPr>
              <a:t>Потребител</a:t>
            </a:r>
            <a:r>
              <a:rPr lang="ru-RU" sz="1600" dirty="0">
                <a:cs typeface="Times New Roman"/>
              </a:rPr>
              <a:t>ьские сегменты:</a:t>
            </a:r>
            <a:endParaRPr lang="ru-RU" sz="1600" dirty="0">
              <a:solidFill>
                <a:schemeClr val="accent3"/>
              </a:solidFill>
              <a:cs typeface="Times New Roman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3699" y="2575295"/>
            <a:ext cx="3200400" cy="3320861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Физические лица: женщины в возрасте от 20 до 40 лет, независимо от семейного положения, получившие или получающие средне-профессиональное и высшее образование, проживающие в г. Перми;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Домохозяйки; молодые мамы, воспитывающие детей самостоятельно; студентки, живущие в переполненных общежитиях, либо в больших семьях; менеджеры и бизнесвумен, чрезмерно загруженные работой.</a:t>
            </a:r>
            <a:endParaRPr lang="ru-RU" sz="1400" dirty="0">
              <a:effectLst/>
            </a:endParaRPr>
          </a:p>
          <a:p>
            <a:pPr rtl="0"/>
            <a:endParaRPr lang="ru-RU" sz="15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2084" y="2161563"/>
            <a:ext cx="3200400" cy="427797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rtl="0">
              <a:buNone/>
            </a:pPr>
            <a:r>
              <a:rPr lang="ru-RU" sz="1600" dirty="0">
                <a:solidFill>
                  <a:schemeClr val="accent3"/>
                </a:solidFill>
                <a:cs typeface="Times New Roman"/>
              </a:rPr>
              <a:t>Каналы сбыта: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8951" y="2575295"/>
            <a:ext cx="3200400" cy="3320861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400" dirty="0">
                <a:solidFill>
                  <a:srgbClr val="000000"/>
                </a:solidFill>
                <a:effectLst/>
              </a:rPr>
              <a:t>Реклама в социальных сетях, а также «сарафанное радио». Членство в клубе ограниченное и закрытое, поэтому предполагается, что часть членов клуба будет знакома друг с другом, клуб должен подвергаться лишь небольшой огласке среди знакомых на этапе набора членов клуба.</a:t>
            </a:r>
            <a:endParaRPr lang="ru-RU" sz="1400" dirty="0">
              <a:solidFill>
                <a:schemeClr val="accent3"/>
              </a:solidFill>
              <a:cs typeface="Gill Sans Light" panose="020B0302020104020203" pitchFamily="34" charset="-79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7</a:t>
            </a:fld>
            <a:endParaRPr lang="ru-RU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95473DB-CDEA-4CC8-86C2-4004B7076D6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868274" y="2375461"/>
            <a:ext cx="3799332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Формирование привычек качественного питания и досуга, предотвращающих </a:t>
            </a:r>
            <a:r>
              <a:rPr kumimoji="0" lang="ru-RU" altLang="ru-RU" sz="14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социально значимые заболевания.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Организация совместных мастер-классов и тренингов по решению бытовых и личных вопросов; психологическая разгрузка тишиной; возможность расслабиться; место для раздумий, формирование душевного равновесия.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Высокая степень доверия к организаторам и участникам клуба. Наличие ограниченного круга членов клуба. Отсутствие на встречах и мероприятиях электронных устройств. Запрет видео и аудио съемки. Запрет разглашения личной тайны гостей.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cs typeface="Times New Roman"/>
              </a:rPr>
              <a:t>Бизнес модель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3277" y="2241778"/>
            <a:ext cx="3447289" cy="381125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sz="1600" dirty="0">
                <a:ea typeface="Baskerville" panose="02020502070401020303" pitchFamily="18" charset="0"/>
                <a:cs typeface="Times New Roman"/>
              </a:rPr>
              <a:t>Взаимоотношения с клиентами</a:t>
            </a:r>
            <a:r>
              <a:rPr lang="ru-RU" sz="1600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:</a:t>
            </a:r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2458" y="2161563"/>
            <a:ext cx="3200400" cy="427797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3"/>
                </a:solidFill>
                <a:cs typeface="Times New Roman"/>
              </a:rPr>
              <a:t>Потоки поступления доходов: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3699" y="2639556"/>
            <a:ext cx="3200400" cy="1214623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Государственные программы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Привлечение спонсоров и инвесторов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Гранты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Реклама</a:t>
            </a:r>
            <a:endParaRPr lang="ru-RU" sz="1400" dirty="0">
              <a:effectLst/>
            </a:endParaRPr>
          </a:p>
          <a:p>
            <a:pPr rtl="0"/>
            <a:endParaRPr lang="ru-RU" sz="15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2084" y="2161563"/>
            <a:ext cx="3200400" cy="427797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rtl="0">
              <a:buNone/>
            </a:pPr>
            <a:r>
              <a:rPr lang="ru-RU" sz="1600" dirty="0">
                <a:solidFill>
                  <a:schemeClr val="accent3"/>
                </a:solidFill>
                <a:cs typeface="Times New Roman"/>
              </a:rPr>
              <a:t>Ключевые виды деятельности: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23326" y="2645232"/>
            <a:ext cx="3200400" cy="3320861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Производство и реализация пищевых продуктов здорового правильного питания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Услуги по обсуждению современных проблем жизни и быта женщин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Лекции, семинары и мастер-классы по решению бытовых и личных вопросов современных женщин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Психологические тренинги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Рекламные акции</a:t>
            </a:r>
            <a:endParaRPr lang="ru-RU" sz="1400" dirty="0">
              <a:effectLst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8</a:t>
            </a:fld>
            <a:endParaRPr lang="ru-RU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95473DB-CDEA-4CC8-86C2-4004B7076D6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868274" y="2493807"/>
            <a:ext cx="3799332" cy="13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</a:rPr>
              <a:t>Личное взаимодействие</a:t>
            </a:r>
            <a:endParaRPr lang="ru-RU" sz="1400" dirty="0">
              <a:effectLst/>
              <a:latin typeface="+mn-lt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</a:rPr>
              <a:t>Взаимодействие через выполнение контрактных обязательств</a:t>
            </a:r>
            <a:endParaRPr lang="ru-RU" sz="1400" dirty="0">
              <a:effectLst/>
              <a:latin typeface="+mn-lt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</a:rPr>
              <a:t>Индивидуальные или групповые посещения</a:t>
            </a:r>
            <a:endParaRPr lang="ru-RU" sz="1400" dirty="0"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588936F0-1345-4188-ACDB-BAF0F5280825}"/>
              </a:ext>
            </a:extLst>
          </p:cNvPr>
          <p:cNvSpPr txBox="1">
            <a:spLocks/>
          </p:cNvSpPr>
          <p:nvPr/>
        </p:nvSpPr>
        <p:spPr>
          <a:xfrm>
            <a:off x="1052342" y="3729327"/>
            <a:ext cx="3447289" cy="381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MO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000" b="0" kern="120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ea typeface="Baskerville" panose="02020502070401020303" pitchFamily="18" charset="0"/>
                <a:cs typeface="Times New Roman"/>
              </a:rPr>
              <a:t>Ключевые ресурсы: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E1677-CA0C-40FB-AE36-43200264524E}"/>
              </a:ext>
            </a:extLst>
          </p:cNvPr>
          <p:cNvSpPr txBox="1"/>
          <p:nvPr/>
        </p:nvSpPr>
        <p:spPr>
          <a:xfrm>
            <a:off x="868274" y="4106208"/>
            <a:ext cx="60946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Помещение и оборудование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Квалифицированный персонал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Программное и техническое обеспечение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Финансовые ресурсы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Интеллектуальные (технологии, знания)</a:t>
            </a:r>
            <a:endParaRPr lang="ru-RU" sz="140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E097A7-6246-4537-BB0E-9FC4F604869A}"/>
              </a:ext>
            </a:extLst>
          </p:cNvPr>
          <p:cNvSpPr txBox="1"/>
          <p:nvPr/>
        </p:nvSpPr>
        <p:spPr>
          <a:xfrm>
            <a:off x="4759549" y="4113875"/>
            <a:ext cx="30486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Амортизация оборудования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Рекламно-маркетинговые затраты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Коммунальные услуги</a:t>
            </a:r>
            <a:endParaRPr lang="ru-RU" sz="1400" dirty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</a:rPr>
              <a:t>Расходы на оплату труда</a:t>
            </a:r>
            <a:endParaRPr lang="ru-RU" sz="1400" dirty="0">
              <a:effectLst/>
            </a:endParaRP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2E992D5-E010-431C-9649-8A50AE8520DE}"/>
              </a:ext>
            </a:extLst>
          </p:cNvPr>
          <p:cNvSpPr txBox="1">
            <a:spLocks/>
          </p:cNvSpPr>
          <p:nvPr/>
        </p:nvSpPr>
        <p:spPr>
          <a:xfrm>
            <a:off x="4803313" y="3690476"/>
            <a:ext cx="3200400" cy="4277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MO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000" b="0" kern="120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cs typeface="Times New Roman"/>
              </a:rPr>
              <a:t>Структура издержек:</a:t>
            </a:r>
          </a:p>
        </p:txBody>
      </p:sp>
    </p:spTree>
    <p:extLst>
      <p:ext uri="{BB962C8B-B14F-4D97-AF65-F5344CB8AC3E}">
        <p14:creationId xmlns:p14="http://schemas.microsoft.com/office/powerpoint/2010/main" val="118556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9118B49-BD1B-4E95-94AE-E301AC45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418" y="0"/>
            <a:ext cx="3749040" cy="1325880"/>
          </a:xfrm>
        </p:spPr>
        <p:txBody>
          <a:bodyPr>
            <a:normAutofit/>
          </a:bodyPr>
          <a:lstStyle/>
          <a:p>
            <a:r>
              <a:rPr lang="ru-RU" sz="3200" dirty="0"/>
              <a:t>Текущие результаты: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8A76E29D-3121-4FC2-9F9D-5C970382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EF29D8A-EFCA-49C3-B0B3-968CD29A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242A0156-1B25-411C-91BB-60B4EC0E0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7418" y="1108944"/>
            <a:ext cx="5758624" cy="13258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Разработана бизнес модель стартап проекта.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CB6FAD8B-2E3F-46F5-AF8C-1C18F844FC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C8E16-735B-44EC-8729-8418E2F1484B}"/>
              </a:ext>
            </a:extLst>
          </p:cNvPr>
          <p:cNvSpPr txBox="1"/>
          <p:nvPr/>
        </p:nvSpPr>
        <p:spPr>
          <a:xfrm>
            <a:off x="8648085" y="1610076"/>
            <a:ext cx="36167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дальнейшего развития: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8D7A61-4ADE-4223-95AC-C753A8B93ED6}"/>
              </a:ext>
            </a:extLst>
          </p:cNvPr>
          <p:cNvSpPr txBox="1"/>
          <p:nvPr/>
        </p:nvSpPr>
        <p:spPr>
          <a:xfrm>
            <a:off x="7008192" y="2429252"/>
            <a:ext cx="4955208" cy="5301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/>
                </a:solidFill>
                <a:effectLst/>
              </a:rPr>
              <a:t>Потенциальные возможности – создание целевых клубов по интересам участников.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/>
                </a:solidFill>
                <a:effectLst/>
              </a:rPr>
              <a:t>Привести продукт в соответствие с требованиями рынка. Найти рынок с достаточным количеством потенциальных клиентов, понимающих ценность и необходимость предлагаемого продукта.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effectLst/>
              </a:rPr>
              <a:t> 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885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{FB41DF45-357C-4350-BA67-3264E3ADF575}tf56410444_win32</Template>
  <TotalTime>144</TotalTime>
  <Words>723</Words>
  <Application>Microsoft Office PowerPoint</Application>
  <PresentationFormat>Широкоэкранный</PresentationFormat>
  <Paragraphs>109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Закрытый «Женский клуб»</vt:lpstr>
      <vt:lpstr>Актуальность проекта</vt:lpstr>
      <vt:lpstr>Проблема</vt:lpstr>
      <vt:lpstr>Описание стартап проекта</vt:lpstr>
      <vt:lpstr>Решение</vt:lpstr>
      <vt:lpstr>Рынок</vt:lpstr>
      <vt:lpstr>Бизнес модель</vt:lpstr>
      <vt:lpstr>Бизнес модель</vt:lpstr>
      <vt:lpstr>Текущие результаты:</vt:lpstr>
      <vt:lpstr>Знакомьтесь с нашей командой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Закрытый «Женский клуб»</dc:title>
  <dc:creator>Дом</dc:creator>
  <cp:lastModifiedBy>Дом</cp:lastModifiedBy>
  <cp:revision>9</cp:revision>
  <dcterms:created xsi:type="dcterms:W3CDTF">2023-10-19T19:29:27Z</dcterms:created>
  <dcterms:modified xsi:type="dcterms:W3CDTF">2023-10-20T09:51:38Z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