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  <p:sldMasterId id="2147483677" r:id="rId6"/>
  </p:sldMasterIdLst>
  <p:notesMasterIdLst>
    <p:notesMasterId r:id="rId17"/>
  </p:notesMasterIdLst>
  <p:handoutMasterIdLst>
    <p:handoutMasterId r:id="rId18"/>
  </p:handoutMasterIdLst>
  <p:sldIdLst>
    <p:sldId id="305" r:id="rId7"/>
    <p:sldId id="295" r:id="rId8"/>
    <p:sldId id="304" r:id="rId9"/>
    <p:sldId id="297" r:id="rId10"/>
    <p:sldId id="298" r:id="rId11"/>
    <p:sldId id="299" r:id="rId12"/>
    <p:sldId id="300" r:id="rId13"/>
    <p:sldId id="301" r:id="rId14"/>
    <p:sldId id="302" r:id="rId15"/>
    <p:sldId id="303" r:id="rId16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/>
  <p:cmAuthor id="2" name="Пешкова Василиса Олеговна" initials="П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0BC"/>
    <a:srgbClr val="20D7C0"/>
    <a:srgbClr val="FFEAA7"/>
    <a:srgbClr val="FF8200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32" d="100"/>
          <a:sy n="32" d="100"/>
        </p:scale>
        <p:origin x="941" y="43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7FF67-5A58-4C95-B933-0C7194625887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01F7CEB7-5A3E-4B9E-9059-BCB64BD92C1E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/>
            <a:t>Страховые компании</a:t>
          </a:r>
        </a:p>
      </dgm:t>
    </dgm:pt>
    <dgm:pt modelId="{0576EA3E-965F-43D1-87EA-A7C9B642F4D5}" type="parTrans" cxnId="{8A616DDB-07C6-4DA0-B4D7-5E4321D46746}">
      <dgm:prSet/>
      <dgm:spPr/>
      <dgm:t>
        <a:bodyPr/>
        <a:lstStyle/>
        <a:p>
          <a:endParaRPr lang="ru-RU"/>
        </a:p>
      </dgm:t>
    </dgm:pt>
    <dgm:pt modelId="{EF197199-2CCB-4F52-BA2F-3BA7E6D740B0}" type="sibTrans" cxnId="{8A616DDB-07C6-4DA0-B4D7-5E4321D46746}">
      <dgm:prSet/>
      <dgm:spPr/>
      <dgm:t>
        <a:bodyPr/>
        <a:lstStyle/>
        <a:p>
          <a:endParaRPr lang="ru-RU"/>
        </a:p>
      </dgm:t>
    </dgm:pt>
    <dgm:pt modelId="{C1EB5958-D90F-46C3-9050-E09CC6D8DF27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>
              <a:solidFill>
                <a:srgbClr val="002060"/>
              </a:solidFill>
            </a:rPr>
            <a:t>Население</a:t>
          </a:r>
        </a:p>
      </dgm:t>
    </dgm:pt>
    <dgm:pt modelId="{D9DF8C15-A0B6-42DD-A9DF-7454ED5B2E62}" type="parTrans" cxnId="{F3C8E8A1-8A0E-488E-88AB-751CEC3F7F81}">
      <dgm:prSet/>
      <dgm:spPr/>
      <dgm:t>
        <a:bodyPr/>
        <a:lstStyle/>
        <a:p>
          <a:endParaRPr lang="ru-RU"/>
        </a:p>
      </dgm:t>
    </dgm:pt>
    <dgm:pt modelId="{639CE40B-D452-4EB9-8DE1-8141C7E24DA4}" type="sibTrans" cxnId="{F3C8E8A1-8A0E-488E-88AB-751CEC3F7F81}">
      <dgm:prSet/>
      <dgm:spPr/>
      <dgm:t>
        <a:bodyPr/>
        <a:lstStyle/>
        <a:p>
          <a:endParaRPr lang="ru-RU"/>
        </a:p>
      </dgm:t>
    </dgm:pt>
    <dgm:pt modelId="{6E051655-5F75-4D4B-BC47-9C0076939D31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Государство</a:t>
          </a:r>
        </a:p>
      </dgm:t>
    </dgm:pt>
    <dgm:pt modelId="{E8D9EC4E-9039-4466-8155-E1A5FA56152C}" type="parTrans" cxnId="{BE68E14B-FF19-4F18-BEFA-4C566EB6501B}">
      <dgm:prSet/>
      <dgm:spPr/>
      <dgm:t>
        <a:bodyPr/>
        <a:lstStyle/>
        <a:p>
          <a:endParaRPr lang="ru-RU"/>
        </a:p>
      </dgm:t>
    </dgm:pt>
    <dgm:pt modelId="{6CFE83B1-9490-4FE3-9B20-0F73EE0D58D8}" type="sibTrans" cxnId="{BE68E14B-FF19-4F18-BEFA-4C566EB6501B}">
      <dgm:prSet/>
      <dgm:spPr/>
      <dgm:t>
        <a:bodyPr/>
        <a:lstStyle/>
        <a:p>
          <a:endParaRPr lang="ru-RU"/>
        </a:p>
      </dgm:t>
    </dgm:pt>
    <dgm:pt modelId="{580ED6E9-079B-49F9-8A26-88D09FC4CA2D}" type="pres">
      <dgm:prSet presAssocID="{A857FF67-5A58-4C95-B933-0C7194625887}" presName="compositeShape" presStyleCnt="0">
        <dgm:presLayoutVars>
          <dgm:chMax val="7"/>
          <dgm:dir/>
          <dgm:resizeHandles val="exact"/>
        </dgm:presLayoutVars>
      </dgm:prSet>
      <dgm:spPr/>
    </dgm:pt>
    <dgm:pt modelId="{64A649D9-4266-433A-ACCC-D21AC9655A38}" type="pres">
      <dgm:prSet presAssocID="{A857FF67-5A58-4C95-B933-0C7194625887}" presName="wedge1" presStyleLbl="node1" presStyleIdx="0" presStyleCnt="3" custLinFactNeighborX="4450" custLinFactNeighborY="-10373"/>
      <dgm:spPr/>
    </dgm:pt>
    <dgm:pt modelId="{D944A461-752E-498E-A661-91775617451E}" type="pres">
      <dgm:prSet presAssocID="{A857FF67-5A58-4C95-B933-0C719462588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988BB88-36AF-4CB1-9851-3A9E510F8527}" type="pres">
      <dgm:prSet presAssocID="{A857FF67-5A58-4C95-B933-0C7194625887}" presName="wedge2" presStyleLbl="node1" presStyleIdx="1" presStyleCnt="3" custLinFactNeighborX="10320" custLinFactNeighborY="-14077"/>
      <dgm:spPr/>
    </dgm:pt>
    <dgm:pt modelId="{0315FB37-C904-43B8-B19B-287AD9BE1F5E}" type="pres">
      <dgm:prSet presAssocID="{A857FF67-5A58-4C95-B933-0C719462588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F74006E-0006-442C-899A-81B645D84494}" type="pres">
      <dgm:prSet presAssocID="{A857FF67-5A58-4C95-B933-0C7194625887}" presName="wedge3" presStyleLbl="node1" presStyleIdx="2" presStyleCnt="3" custLinFactNeighborX="9789" custLinFactNeighborY="-14077"/>
      <dgm:spPr/>
    </dgm:pt>
    <dgm:pt modelId="{3A3C4677-19D4-4A76-AC51-0850943E59B1}" type="pres">
      <dgm:prSet presAssocID="{A857FF67-5A58-4C95-B933-0C719462588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6648B66-E503-4DC3-80C5-DC7584D5A42A}" type="presOf" srcId="{C1EB5958-D90F-46C3-9050-E09CC6D8DF27}" destId="{C988BB88-36AF-4CB1-9851-3A9E510F8527}" srcOrd="0" destOrd="0" presId="urn:microsoft.com/office/officeart/2005/8/layout/chart3"/>
    <dgm:cxn modelId="{BE68E14B-FF19-4F18-BEFA-4C566EB6501B}" srcId="{A857FF67-5A58-4C95-B933-0C7194625887}" destId="{6E051655-5F75-4D4B-BC47-9C0076939D31}" srcOrd="2" destOrd="0" parTransId="{E8D9EC4E-9039-4466-8155-E1A5FA56152C}" sibTransId="{6CFE83B1-9490-4FE3-9B20-0F73EE0D58D8}"/>
    <dgm:cxn modelId="{22AEE486-F6EA-446D-9DB3-CDEBBC872130}" type="presOf" srcId="{C1EB5958-D90F-46C3-9050-E09CC6D8DF27}" destId="{0315FB37-C904-43B8-B19B-287AD9BE1F5E}" srcOrd="1" destOrd="0" presId="urn:microsoft.com/office/officeart/2005/8/layout/chart3"/>
    <dgm:cxn modelId="{F3C8E8A1-8A0E-488E-88AB-751CEC3F7F81}" srcId="{A857FF67-5A58-4C95-B933-0C7194625887}" destId="{C1EB5958-D90F-46C3-9050-E09CC6D8DF27}" srcOrd="1" destOrd="0" parTransId="{D9DF8C15-A0B6-42DD-A9DF-7454ED5B2E62}" sibTransId="{639CE40B-D452-4EB9-8DE1-8141C7E24DA4}"/>
    <dgm:cxn modelId="{DC0405B6-9786-492B-9502-1504826A904D}" type="presOf" srcId="{6E051655-5F75-4D4B-BC47-9C0076939D31}" destId="{1F74006E-0006-442C-899A-81B645D84494}" srcOrd="0" destOrd="0" presId="urn:microsoft.com/office/officeart/2005/8/layout/chart3"/>
    <dgm:cxn modelId="{397C95BE-E492-4AE6-B210-5C91E60AD958}" type="presOf" srcId="{01F7CEB7-5A3E-4B9E-9059-BCB64BD92C1E}" destId="{64A649D9-4266-433A-ACCC-D21AC9655A38}" srcOrd="0" destOrd="0" presId="urn:microsoft.com/office/officeart/2005/8/layout/chart3"/>
    <dgm:cxn modelId="{8A616DDB-07C6-4DA0-B4D7-5E4321D46746}" srcId="{A857FF67-5A58-4C95-B933-0C7194625887}" destId="{01F7CEB7-5A3E-4B9E-9059-BCB64BD92C1E}" srcOrd="0" destOrd="0" parTransId="{0576EA3E-965F-43D1-87EA-A7C9B642F4D5}" sibTransId="{EF197199-2CCB-4F52-BA2F-3BA7E6D740B0}"/>
    <dgm:cxn modelId="{945FAAF2-CBF2-464C-9A44-30735C6B7A8B}" type="presOf" srcId="{6E051655-5F75-4D4B-BC47-9C0076939D31}" destId="{3A3C4677-19D4-4A76-AC51-0850943E59B1}" srcOrd="1" destOrd="0" presId="urn:microsoft.com/office/officeart/2005/8/layout/chart3"/>
    <dgm:cxn modelId="{E32E76F6-7B93-4C9F-8A31-6EEAD3AE7071}" type="presOf" srcId="{01F7CEB7-5A3E-4B9E-9059-BCB64BD92C1E}" destId="{D944A461-752E-498E-A661-91775617451E}" srcOrd="1" destOrd="0" presId="urn:microsoft.com/office/officeart/2005/8/layout/chart3"/>
    <dgm:cxn modelId="{C38BE4FB-14FC-48DB-B19E-F342950C16D2}" type="presOf" srcId="{A857FF67-5A58-4C95-B933-0C7194625887}" destId="{580ED6E9-079B-49F9-8A26-88D09FC4CA2D}" srcOrd="0" destOrd="0" presId="urn:microsoft.com/office/officeart/2005/8/layout/chart3"/>
    <dgm:cxn modelId="{F1EC3860-D935-492E-BA8F-D5066367CE91}" type="presParOf" srcId="{580ED6E9-079B-49F9-8A26-88D09FC4CA2D}" destId="{64A649D9-4266-433A-ACCC-D21AC9655A38}" srcOrd="0" destOrd="0" presId="urn:microsoft.com/office/officeart/2005/8/layout/chart3"/>
    <dgm:cxn modelId="{D640A4EB-9E72-4E2D-B5FF-9D242E2D2B60}" type="presParOf" srcId="{580ED6E9-079B-49F9-8A26-88D09FC4CA2D}" destId="{D944A461-752E-498E-A661-91775617451E}" srcOrd="1" destOrd="0" presId="urn:microsoft.com/office/officeart/2005/8/layout/chart3"/>
    <dgm:cxn modelId="{AEA2793E-15E1-408A-A300-0AEA3577A893}" type="presParOf" srcId="{580ED6E9-079B-49F9-8A26-88D09FC4CA2D}" destId="{C988BB88-36AF-4CB1-9851-3A9E510F8527}" srcOrd="2" destOrd="0" presId="urn:microsoft.com/office/officeart/2005/8/layout/chart3"/>
    <dgm:cxn modelId="{EE57926C-1DAA-4544-BE8D-250636CF3703}" type="presParOf" srcId="{580ED6E9-079B-49F9-8A26-88D09FC4CA2D}" destId="{0315FB37-C904-43B8-B19B-287AD9BE1F5E}" srcOrd="3" destOrd="0" presId="urn:microsoft.com/office/officeart/2005/8/layout/chart3"/>
    <dgm:cxn modelId="{4AEB9BFF-4976-483E-9DE2-008064E17B18}" type="presParOf" srcId="{580ED6E9-079B-49F9-8A26-88D09FC4CA2D}" destId="{1F74006E-0006-442C-899A-81B645D84494}" srcOrd="4" destOrd="0" presId="urn:microsoft.com/office/officeart/2005/8/layout/chart3"/>
    <dgm:cxn modelId="{6573147C-CC1F-43F6-A2D0-46075301BA47}" type="presParOf" srcId="{580ED6E9-079B-49F9-8A26-88D09FC4CA2D}" destId="{3A3C4677-19D4-4A76-AC51-0850943E59B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649D9-4266-433A-ACCC-D21AC9655A38}">
      <dsp:nvSpPr>
        <dsp:cNvPr id="0" name=""/>
        <dsp:cNvSpPr/>
      </dsp:nvSpPr>
      <dsp:spPr>
        <a:xfrm>
          <a:off x="2847421" y="-156854"/>
          <a:ext cx="6710964" cy="6710964"/>
        </a:xfrm>
        <a:prstGeom prst="pie">
          <a:avLst>
            <a:gd name="adj1" fmla="val 16200000"/>
            <a:gd name="adj2" fmla="val 180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Страховые компании</a:t>
          </a:r>
        </a:p>
      </dsp:txBody>
      <dsp:txXfrm>
        <a:off x="6496108" y="1081478"/>
        <a:ext cx="2276934" cy="2236988"/>
      </dsp:txXfrm>
    </dsp:sp>
    <dsp:sp modelId="{C988BB88-36AF-4CB1-9851-3A9E510F8527}">
      <dsp:nvSpPr>
        <dsp:cNvPr id="0" name=""/>
        <dsp:cNvSpPr/>
      </dsp:nvSpPr>
      <dsp:spPr>
        <a:xfrm>
          <a:off x="2895420" y="-205697"/>
          <a:ext cx="6710964" cy="6710964"/>
        </a:xfrm>
        <a:prstGeom prst="pie">
          <a:avLst>
            <a:gd name="adj1" fmla="val 1800000"/>
            <a:gd name="adj2" fmla="val 9000000"/>
          </a:avLst>
        </a:prstGeom>
        <a:solidFill>
          <a:schemeClr val="accent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solidFill>
                <a:srgbClr val="002060"/>
              </a:solidFill>
            </a:rPr>
            <a:t>Население</a:t>
          </a:r>
        </a:p>
      </dsp:txBody>
      <dsp:txXfrm>
        <a:off x="4732946" y="4028601"/>
        <a:ext cx="3035912" cy="2077203"/>
      </dsp:txXfrm>
    </dsp:sp>
    <dsp:sp modelId="{1F74006E-0006-442C-899A-81B645D84494}">
      <dsp:nvSpPr>
        <dsp:cNvPr id="0" name=""/>
        <dsp:cNvSpPr/>
      </dsp:nvSpPr>
      <dsp:spPr>
        <a:xfrm>
          <a:off x="2859785" y="-205697"/>
          <a:ext cx="6710964" cy="6710964"/>
        </a:xfrm>
        <a:prstGeom prst="pie">
          <a:avLst>
            <a:gd name="adj1" fmla="val 9000000"/>
            <a:gd name="adj2" fmla="val 16200000"/>
          </a:avLst>
        </a:prstGeom>
        <a:solidFill>
          <a:schemeClr val="bg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solidFill>
                <a:schemeClr val="tx1"/>
              </a:solidFill>
            </a:rPr>
            <a:t>Государство</a:t>
          </a:r>
        </a:p>
      </dsp:txBody>
      <dsp:txXfrm>
        <a:off x="3578817" y="1112527"/>
        <a:ext cx="2276934" cy="2236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7773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9505" y="4149091"/>
            <a:ext cx="14701121" cy="3733589"/>
          </a:xfrm>
        </p:spPr>
        <p:txBody>
          <a:bodyPr anchor="b">
            <a:normAutofit/>
          </a:bodyPr>
          <a:lstStyle>
            <a:lvl1pPr>
              <a:defRPr sz="890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9505" y="7882676"/>
            <a:ext cx="14701121" cy="185836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53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0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1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15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6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23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7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3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7134287"/>
            <a:ext cx="2876858" cy="128467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37" y="7473742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865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626" y="1029781"/>
            <a:ext cx="14695001" cy="211346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503" y="3520440"/>
            <a:ext cx="14701123" cy="62330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907" y="117872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01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04" y="3396938"/>
            <a:ext cx="14701121" cy="2423520"/>
          </a:xfrm>
        </p:spPr>
        <p:txBody>
          <a:bodyPr anchor="b"/>
          <a:lstStyle>
            <a:lvl1pPr algn="l">
              <a:defRPr sz="6596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9504" y="5824713"/>
            <a:ext cx="14701121" cy="1419660"/>
          </a:xfrm>
        </p:spPr>
        <p:txBody>
          <a:bodyPr anchor="t"/>
          <a:lstStyle>
            <a:lvl1pPr marL="0" indent="0" algn="l">
              <a:buNone/>
              <a:defRPr sz="329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907" y="524399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37" y="5352830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7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9503" y="3520440"/>
            <a:ext cx="7113382" cy="62330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57242" y="3508266"/>
            <a:ext cx="7113382" cy="62330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907" y="117872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37" y="1299841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92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6903" y="3254960"/>
            <a:ext cx="6583849" cy="950832"/>
          </a:xfrm>
        </p:spPr>
        <p:txBody>
          <a:bodyPr anchor="b">
            <a:noAutofit/>
          </a:bodyPr>
          <a:lstStyle>
            <a:lvl1pPr marL="0" indent="0">
              <a:buNone/>
              <a:defRPr sz="3958" b="0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9503" y="4205794"/>
            <a:ext cx="7161250" cy="553419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78119" y="3249634"/>
            <a:ext cx="6594186" cy="950832"/>
          </a:xfrm>
        </p:spPr>
        <p:txBody>
          <a:bodyPr anchor="b">
            <a:noAutofit/>
          </a:bodyPr>
          <a:lstStyle>
            <a:lvl1pPr marL="0" indent="0">
              <a:buNone/>
              <a:defRPr sz="3958" b="0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818013" y="4200468"/>
            <a:ext cx="7154293" cy="553419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907" y="117872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37" y="1299841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6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907" y="117872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64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907" y="117872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180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04" y="736045"/>
            <a:ext cx="5779927" cy="1610915"/>
          </a:xfrm>
        </p:spPr>
        <p:txBody>
          <a:bodyPr anchor="b"/>
          <a:lstStyle>
            <a:lvl1pPr algn="l">
              <a:defRPr sz="3298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6383" y="736046"/>
            <a:ext cx="8544243" cy="8934689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9504" y="2637712"/>
            <a:ext cx="5779927" cy="7033019"/>
          </a:xfrm>
        </p:spPr>
        <p:txBody>
          <a:bodyPr/>
          <a:lstStyle>
            <a:lvl1pPr marL="0" indent="0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907" y="117872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933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04" y="7920990"/>
            <a:ext cx="14701123" cy="935118"/>
          </a:xfrm>
        </p:spPr>
        <p:txBody>
          <a:bodyPr anchor="b">
            <a:normAutofit/>
          </a:bodyPr>
          <a:lstStyle>
            <a:lvl1pPr algn="l">
              <a:defRPr sz="3958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69503" y="1047692"/>
            <a:ext cx="14701123" cy="6360701"/>
          </a:xfrm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2638"/>
            </a:lvl2pPr>
            <a:lvl3pPr marL="1507846" indent="0">
              <a:buNone/>
              <a:defRPr sz="2638"/>
            </a:lvl3pPr>
            <a:lvl4pPr marL="2261768" indent="0">
              <a:buNone/>
              <a:defRPr sz="2638"/>
            </a:lvl4pPr>
            <a:lvl5pPr marL="3015691" indent="0">
              <a:buNone/>
              <a:defRPr sz="2638"/>
            </a:lvl5pPr>
            <a:lvl6pPr marL="3769614" indent="0">
              <a:buNone/>
              <a:defRPr sz="2638"/>
            </a:lvl6pPr>
            <a:lvl7pPr marL="4523537" indent="0">
              <a:buNone/>
              <a:defRPr sz="2638"/>
            </a:lvl7pPr>
            <a:lvl8pPr marL="5277460" indent="0">
              <a:buNone/>
              <a:defRPr sz="2638"/>
            </a:lvl8pPr>
            <a:lvl9pPr marL="6031382" indent="0">
              <a:buNone/>
              <a:defRPr sz="263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9504" y="8856108"/>
            <a:ext cx="14701123" cy="814625"/>
          </a:xfrm>
        </p:spPr>
        <p:txBody>
          <a:bodyPr>
            <a:normAutofit/>
          </a:bodyPr>
          <a:lstStyle>
            <a:lvl1pPr marL="0" indent="0">
              <a:buNone/>
              <a:defRPr sz="197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907" y="8104347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937" y="8222095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03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04" y="1005840"/>
            <a:ext cx="14701121" cy="5143116"/>
          </a:xfrm>
        </p:spPr>
        <p:txBody>
          <a:bodyPr anchor="ctr">
            <a:normAutofit/>
          </a:bodyPr>
          <a:lstStyle>
            <a:lvl1pPr algn="l">
              <a:defRPr sz="7915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9504" y="7184176"/>
            <a:ext cx="14701121" cy="2567176"/>
          </a:xfrm>
        </p:spPr>
        <p:txBody>
          <a:bodyPr anchor="ctr">
            <a:normAutofit/>
          </a:bodyPr>
          <a:lstStyle>
            <a:lvl1pPr marL="0" indent="0" algn="l">
              <a:buNone/>
              <a:defRPr sz="296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907" y="524399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37" y="5352830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25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447" y="1005840"/>
            <a:ext cx="13841234" cy="4777740"/>
          </a:xfrm>
        </p:spPr>
        <p:txBody>
          <a:bodyPr anchor="ctr">
            <a:normAutofit/>
          </a:bodyPr>
          <a:lstStyle>
            <a:lvl1pPr algn="l">
              <a:defRPr sz="7915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00358" y="5783580"/>
            <a:ext cx="12427464" cy="6286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63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53923" indent="0">
              <a:buFontTx/>
              <a:buNone/>
              <a:defRPr/>
            </a:lvl2pPr>
            <a:lvl3pPr marL="1507846" indent="0">
              <a:buFontTx/>
              <a:buNone/>
              <a:defRPr/>
            </a:lvl3pPr>
            <a:lvl4pPr marL="2261768" indent="0">
              <a:buFontTx/>
              <a:buNone/>
              <a:defRPr/>
            </a:lvl4pPr>
            <a:lvl5pPr marL="301569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9504" y="7184176"/>
            <a:ext cx="14701121" cy="2567176"/>
          </a:xfrm>
        </p:spPr>
        <p:txBody>
          <a:bodyPr anchor="ctr">
            <a:normAutofit/>
          </a:bodyPr>
          <a:lstStyle>
            <a:lvl1pPr marL="0" indent="0" algn="l">
              <a:buNone/>
              <a:defRPr sz="296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907" y="524399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37" y="5352830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069055" y="1069208"/>
            <a:ext cx="1005205" cy="964880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/>
          <a:p>
            <a:pPr lvl="0"/>
            <a:r>
              <a:rPr lang="en-US" sz="1319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27928" y="4793755"/>
            <a:ext cx="1005205" cy="964880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/>
          <a:p>
            <a:pPr lvl="0"/>
            <a:r>
              <a:rPr lang="en-US" sz="1319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273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04" y="4023361"/>
            <a:ext cx="14701123" cy="4495994"/>
          </a:xfrm>
        </p:spPr>
        <p:txBody>
          <a:bodyPr anchor="b">
            <a:normAutofit/>
          </a:bodyPr>
          <a:lstStyle>
            <a:lvl1pPr algn="l">
              <a:defRPr sz="791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9504" y="8549640"/>
            <a:ext cx="14701123" cy="120387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907" y="8104347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937" y="8222095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278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99447" y="1005840"/>
            <a:ext cx="13841234" cy="4777740"/>
          </a:xfrm>
        </p:spPr>
        <p:txBody>
          <a:bodyPr anchor="ctr">
            <a:normAutofit/>
          </a:bodyPr>
          <a:lstStyle>
            <a:lvl1pPr algn="l">
              <a:defRPr sz="7915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269503" y="7166610"/>
            <a:ext cx="14701123" cy="138303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958">
                <a:solidFill>
                  <a:schemeClr val="accent1"/>
                </a:solidFill>
              </a:defRPr>
            </a:lvl1pPr>
            <a:lvl2pPr marL="753923" indent="0">
              <a:buFontTx/>
              <a:buNone/>
              <a:defRPr/>
            </a:lvl2pPr>
            <a:lvl3pPr marL="1507846" indent="0">
              <a:buFontTx/>
              <a:buNone/>
              <a:defRPr/>
            </a:lvl3pPr>
            <a:lvl4pPr marL="2261768" indent="0">
              <a:buFontTx/>
              <a:buNone/>
              <a:defRPr/>
            </a:lvl4pPr>
            <a:lvl5pPr marL="301569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9504" y="8549640"/>
            <a:ext cx="14701123" cy="120387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907" y="8104347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937" y="8222095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069055" y="1069208"/>
            <a:ext cx="1005205" cy="964880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/>
          <a:p>
            <a:pPr lvl="0"/>
            <a:r>
              <a:rPr lang="en-US" sz="1319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27928" y="4793755"/>
            <a:ext cx="1005205" cy="964880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/>
          <a:p>
            <a:pPr lvl="0"/>
            <a:r>
              <a:rPr lang="en-US" sz="1319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4020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04" y="1035222"/>
            <a:ext cx="14701121" cy="4752033"/>
          </a:xfrm>
        </p:spPr>
        <p:txBody>
          <a:bodyPr anchor="ctr">
            <a:normAutofit/>
          </a:bodyPr>
          <a:lstStyle>
            <a:lvl1pPr algn="l">
              <a:defRPr sz="791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269503" y="7166610"/>
            <a:ext cx="14701123" cy="138303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958">
                <a:solidFill>
                  <a:schemeClr val="accent1"/>
                </a:solidFill>
              </a:defRPr>
            </a:lvl1pPr>
            <a:lvl2pPr marL="753923" indent="0">
              <a:buFontTx/>
              <a:buNone/>
              <a:defRPr/>
            </a:lvl2pPr>
            <a:lvl3pPr marL="1507846" indent="0">
              <a:buFontTx/>
              <a:buNone/>
              <a:defRPr/>
            </a:lvl3pPr>
            <a:lvl4pPr marL="2261768" indent="0">
              <a:buFontTx/>
              <a:buNone/>
              <a:defRPr/>
            </a:lvl4pPr>
            <a:lvl5pPr marL="301569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9504" y="8549640"/>
            <a:ext cx="14701123" cy="120387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907" y="8104347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937" y="8222095"/>
            <a:ext cx="1285803" cy="602456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23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907" y="117872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6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26759" y="1035219"/>
            <a:ext cx="3640242" cy="871829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69503" y="1035219"/>
            <a:ext cx="10680303" cy="87182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907" y="1178720"/>
            <a:ext cx="2619415" cy="83704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38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0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841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387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01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00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95377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77190"/>
            <a:ext cx="4702031" cy="10953736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4886" y="-1296"/>
            <a:ext cx="3886057" cy="11309164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301562" cy="113157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75624" y="1029781"/>
            <a:ext cx="14695001" cy="21134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9503" y="3520440"/>
            <a:ext cx="14701123" cy="6412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085867" y="10115221"/>
            <a:ext cx="1890173" cy="611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9503" y="10124084"/>
            <a:ext cx="12565061" cy="602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37" y="1299841"/>
            <a:ext cx="1285803" cy="602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98">
                <a:solidFill>
                  <a:srgbClr val="FEFFFF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92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xStyles>
    <p:titleStyle>
      <a:lvl1pPr algn="l" defTabSz="753923" rtl="0" eaLnBrk="1" latinLnBrk="0" hangingPunct="1">
        <a:spcBef>
          <a:spcPct val="0"/>
        </a:spcBef>
        <a:buNone/>
        <a:defRPr sz="5936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65442" indent="-565442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Font typeface="Wingdings 3" charset="2"/>
        <a:buChar char=""/>
        <a:defRPr sz="296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225125" indent="-471202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Font typeface="Wingdings 3" charset="2"/>
        <a:buChar char=""/>
        <a:defRPr sz="26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884807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Font typeface="Wingdings 3" charset="2"/>
        <a:buChar char=""/>
        <a:defRPr sz="230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638730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Font typeface="Wingdings 3" charset="2"/>
        <a:buChar char="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392653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Font typeface="Wingdings 3" charset="2"/>
        <a:buChar char="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4146575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Font typeface="Wingdings 3" charset="2"/>
        <a:buChar char="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900498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Font typeface="Wingdings 3" charset="2"/>
        <a:buChar char="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654421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Font typeface="Wingdings 3" charset="2"/>
        <a:buChar char="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6408344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Font typeface="Wingdings 3" charset="2"/>
        <a:buChar char="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51BC6-5018-41BD-82B1-7D9285A17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696" y="5657850"/>
            <a:ext cx="10554245" cy="3805881"/>
          </a:xfrm>
        </p:spPr>
        <p:txBody>
          <a:bodyPr>
            <a:normAutofit/>
          </a:bodyPr>
          <a:lstStyle/>
          <a:p>
            <a:r>
              <a:rPr lang="ru-RU" sz="9600" dirty="0"/>
              <a:t>Платформа ДТП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D2CF66-A25A-486C-92A3-0677ADD70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1939" y="3169403"/>
            <a:ext cx="7400004" cy="24884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6856C7-9500-4C49-8752-9B66CB67D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80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740950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/>
              <a:t>+7 (980</a:t>
            </a:r>
            <a:r>
              <a:rPr lang="ru-RU" sz="2800" dirty="0"/>
              <a:t>) </a:t>
            </a:r>
            <a:r>
              <a:rPr lang="en-US" sz="2800" dirty="0"/>
              <a:t>739-68-68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kot916652@mail.ru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101" y="1643952"/>
            <a:ext cx="10423076" cy="4564343"/>
          </a:xfrm>
        </p:spPr>
        <p:txBody>
          <a:bodyPr>
            <a:normAutofit/>
          </a:bodyPr>
          <a:lstStyle/>
          <a:p>
            <a:r>
              <a:rPr lang="ru-RU" sz="2800" b="1" dirty="0">
                <a:cs typeface="David" panose="020E0502060401010101" pitchFamily="34" charset="-79"/>
              </a:rPr>
              <a:t>В условиях роста интенсивности движения автомобильного транспорта особое значение приобретает проблема обеспечения безопасности на дорогах</a:t>
            </a:r>
          </a:p>
          <a:p>
            <a:r>
              <a:rPr lang="ru-RU" sz="2800" b="1" dirty="0">
                <a:cs typeface="David" panose="020E0502060401010101" pitchFamily="34" charset="-79"/>
              </a:rPr>
              <a:t>За последние 10 лет парк автомобилей России удвоился и продолжает расти, что ведет к увеличению ДТП. В часы пик пробки на дорогах достигают 8-10 баллов, а в случает ДТП заторы могут длится не один час</a:t>
            </a:r>
            <a:r>
              <a:rPr lang="ru-RU" sz="2400" dirty="0">
                <a:cs typeface="David" panose="020E0502060401010101" pitchFamily="34" charset="-79"/>
              </a:rPr>
              <a:t>.</a:t>
            </a:r>
          </a:p>
          <a:p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53122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088" y="754858"/>
            <a:ext cx="7780912" cy="551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5F67CCD-4AB7-4978-8121-DCDD03E7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765" y="5891330"/>
            <a:ext cx="5654556" cy="553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927D3E7-0EC7-48A4-9C00-5EC72FF61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36"/>
          <a:stretch/>
        </p:blipFill>
        <p:spPr bwMode="auto">
          <a:xfrm>
            <a:off x="7534766" y="10535562"/>
            <a:ext cx="5654555" cy="89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9" y="1625931"/>
            <a:ext cx="10150890" cy="4031919"/>
          </a:xfrm>
        </p:spPr>
        <p:txBody>
          <a:bodyPr>
            <a:normAutofit fontScale="25000" lnSpcReduction="20000"/>
          </a:bodyPr>
          <a:lstStyle/>
          <a:p>
            <a:r>
              <a:rPr lang="ru-RU" sz="12300" b="1" dirty="0"/>
              <a:t>Одной из ключевых проблем расследования ДТП является сбор и анализ данных на месте инцидента. При этом следователи сталкиваются с двумя фундаментальными, но конкурирующими проблемами: </a:t>
            </a:r>
          </a:p>
          <a:p>
            <a:r>
              <a:rPr lang="ru-RU" sz="12300" b="1" dirty="0"/>
              <a:t>тщательность и длительность сбора информации сбор информации,</a:t>
            </a:r>
          </a:p>
          <a:p>
            <a:r>
              <a:rPr lang="ru-RU" sz="12300" b="1" dirty="0"/>
              <a:t>необходимостью как можно быстрее возобновить движение на трассе.</a:t>
            </a:r>
          </a:p>
          <a:p>
            <a:r>
              <a:rPr lang="ru-RU" sz="12300" b="1" dirty="0"/>
              <a:t>Эти обстоятельства побуждают искать новые, более продвинутые, безопасные и менее дорогостоящие технологии и методики исследования. Сегодня они связаны с развитием цифровых технологий, включая цифровую обработку изображений, технологии компьютерного зрения и искусственного интеллекта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3334076" y="11003017"/>
            <a:ext cx="4903501" cy="437298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548997" y="3707703"/>
            <a:ext cx="6535928" cy="53741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396091" y="1426464"/>
            <a:ext cx="8841739" cy="20299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019" y="-345990"/>
            <a:ext cx="7712288" cy="537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8CC6AB-8A33-4E0A-9D79-32477F84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479" y="4367454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859" y="2639977"/>
            <a:ext cx="9850946" cy="4554907"/>
          </a:xfrm>
        </p:spPr>
        <p:txBody>
          <a:bodyPr>
            <a:normAutofit fontScale="25000" lnSpcReduction="20000"/>
          </a:bodyPr>
          <a:lstStyle/>
          <a:p>
            <a:r>
              <a:rPr lang="ru-RU" sz="12800" b="1" dirty="0"/>
              <a:t>Преимущества использования БПЛА со специальным оборудованием: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12800" b="1" dirty="0"/>
              <a:t>установить точное местоположение участников движения и пострадавших лиц, используя привязку к местности;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12800" b="1" dirty="0"/>
              <a:t>обнаружить и зафиксировать тормозной след автомобиля;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12800" b="1" dirty="0"/>
              <a:t>обнаружить и зафиксировать следы грязи и битое стекло;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12800" b="1" dirty="0"/>
              <a:t>обнаружить и зафиксировать повреждения участников движения; 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12800" b="1" dirty="0"/>
              <a:t>точно определить расстояние между объектами (с погрешностью до нескольких миллиметров);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sz="12800" b="1" dirty="0"/>
              <a:t>предоставить для следствия данные о степени повреждения транспорта.</a:t>
            </a:r>
          </a:p>
          <a:p>
            <a:endParaRPr lang="ru-RU" sz="3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05536C-437D-41D0-869B-22A54104E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987" y="0"/>
            <a:ext cx="7484113" cy="56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BAD35F-25DD-4B59-A1F9-8A449F5E0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805" y="5288054"/>
            <a:ext cx="7511124" cy="429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0925" y="1547071"/>
            <a:ext cx="5114326" cy="1135824"/>
          </a:xfrm>
        </p:spPr>
        <p:txBody>
          <a:bodyPr/>
          <a:lstStyle/>
          <a:p>
            <a:pPr>
              <a:buNone/>
            </a:pPr>
            <a:r>
              <a:rPr lang="ru-RU" sz="2800" b="1" dirty="0"/>
              <a:t>Целевая аудитория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45283" y="2351220"/>
            <a:ext cx="10707189" cy="2976707"/>
          </a:xfrm>
        </p:spPr>
        <p:txBody>
          <a:bodyPr>
            <a:noAutofit/>
          </a:bodyPr>
          <a:lstStyle/>
          <a:p>
            <a:r>
              <a:rPr lang="ru-RU" sz="2800" b="1" dirty="0"/>
              <a:t>Ивановская область заняла 44-е место в рейтинге регионов страны по аварийности на дорогах.</a:t>
            </a:r>
          </a:p>
          <a:p>
            <a:r>
              <a:rPr lang="ru-RU" sz="2800" b="1" dirty="0"/>
              <a:t>-Всего ДТП за 2023 составило 859</a:t>
            </a:r>
          </a:p>
          <a:p>
            <a:r>
              <a:rPr lang="ru-RU" sz="2800" b="1" dirty="0"/>
              <a:t>-Положительная тенденция сдачи на права в Ивановском РЭО</a:t>
            </a:r>
          </a:p>
          <a:p>
            <a:r>
              <a:rPr lang="ru-RU" sz="2800" b="1" dirty="0"/>
              <a:t>-Увеличение продажи всех автомобилей, входящих в топ-25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67769B1-B847-40BE-94AD-67CC396CC0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129052"/>
              </p:ext>
            </p:extLst>
          </p:nvPr>
        </p:nvGraphicFramePr>
        <p:xfrm>
          <a:off x="-1952837" y="2508069"/>
          <a:ext cx="11462597" cy="7989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Текст 2">
            <a:extLst>
              <a:ext uri="{FF2B5EF4-FFF2-40B4-BE49-F238E27FC236}">
                <a16:creationId xmlns:a16="http://schemas.microsoft.com/office/drawing/2014/main" id="{64521324-2F16-4D7C-A68C-2EED217616B7}"/>
              </a:ext>
            </a:extLst>
          </p:cNvPr>
          <p:cNvSpPr txBox="1">
            <a:spLocks/>
          </p:cNvSpPr>
          <p:nvPr/>
        </p:nvSpPr>
        <p:spPr>
          <a:xfrm>
            <a:off x="12041715" y="1458782"/>
            <a:ext cx="5114326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b="1" dirty="0"/>
              <a:t>Рынок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017BF47-F9E4-4093-AA62-ED09518E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050" y="6252683"/>
            <a:ext cx="9803179" cy="48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782570"/>
            <a:ext cx="18975719" cy="6883963"/>
          </a:xfrm>
        </p:spPr>
        <p:txBody>
          <a:bodyPr/>
          <a:lstStyle/>
          <a:p>
            <a:r>
              <a:rPr lang="ru-RU" sz="2800" b="1" u="sng" dirty="0"/>
              <a:t>Ценностное предложение: </a:t>
            </a:r>
          </a:p>
          <a:p>
            <a:r>
              <a:rPr lang="ru-RU" sz="2800" b="1" dirty="0"/>
              <a:t>-Возможность упростить работу сотрудникам ДПС, страховым компаниям</a:t>
            </a:r>
            <a:r>
              <a:rPr lang="en-US" sz="2800" b="1" dirty="0"/>
              <a:t>, </a:t>
            </a:r>
            <a:r>
              <a:rPr lang="ru-RU" sz="2800" b="1" dirty="0"/>
              <a:t>уменьшение затраты времени. </a:t>
            </a:r>
          </a:p>
          <a:p>
            <a:r>
              <a:rPr lang="ru-RU" sz="2800" b="1" u="sng" dirty="0"/>
              <a:t>Каналы сбыта:</a:t>
            </a:r>
          </a:p>
          <a:p>
            <a:r>
              <a:rPr lang="ru-RU" sz="2800" b="1" dirty="0"/>
              <a:t>Через госзакупку – тендеры.</a:t>
            </a:r>
          </a:p>
          <a:p>
            <a:r>
              <a:rPr lang="ru-RU" sz="2800" b="1" dirty="0"/>
              <a:t>Интернет приложения.</a:t>
            </a:r>
          </a:p>
          <a:p>
            <a:r>
              <a:rPr lang="ru-RU" sz="2800" b="1" u="sng" dirty="0"/>
              <a:t>Взаимоотношения с клиентами</a:t>
            </a:r>
            <a:r>
              <a:rPr lang="ru-RU" sz="2800" b="1" dirty="0"/>
              <a:t>: Персональная поддержка Бесплатное или условно-бесплатное пользование.</a:t>
            </a:r>
          </a:p>
          <a:p>
            <a:r>
              <a:rPr lang="ru-RU" sz="2800" b="1" u="sng" dirty="0"/>
              <a:t>Потоки поступления доходов:</a:t>
            </a:r>
          </a:p>
          <a:p>
            <a:r>
              <a:rPr lang="ru-RU" sz="2800" b="1" dirty="0"/>
              <a:t>Государственная поддержка.</a:t>
            </a:r>
          </a:p>
          <a:p>
            <a:r>
              <a:rPr lang="ru-RU" sz="2800" b="1" u="sng" dirty="0"/>
              <a:t>Структура издержек: </a:t>
            </a:r>
            <a:r>
              <a:rPr lang="ru-RU" sz="2800" b="1" dirty="0"/>
              <a:t>Деньги на разработку приложения. На содержание команды На маркетинг продажи. На инновационные разработки.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13703CF-A995-40E2-8C26-B9810C11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342" y="455545"/>
            <a:ext cx="1445105" cy="17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611440D-DB4B-4498-9E81-9D43B86EB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093" y="5185276"/>
            <a:ext cx="4032712" cy="208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7976ABD-B03F-4010-8DC9-67E436E8F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56" y="8056224"/>
            <a:ext cx="3102394" cy="15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b="1" dirty="0"/>
              <a:t>Текущие результаты: успешные кейсы, клиенты или предварительные договоренности, привлеченные инвестиции и др</a:t>
            </a:r>
            <a:r>
              <a:rPr lang="ru-RU" sz="2800" dirty="0"/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800" b="1" dirty="0"/>
              <a:t>Сформулирована фундаментальная концепция технологии (разработки), обоснована ее полезность; Сформулирована техническая концепция технологии и определены целевые области применения технологии;</a:t>
            </a:r>
          </a:p>
          <a:p>
            <a:endParaRPr lang="ru-RU" sz="3200" b="1" dirty="0"/>
          </a:p>
          <a:p>
            <a:r>
              <a:rPr lang="ru-RU" sz="3200" b="1" dirty="0"/>
              <a:t>Мониторинг транспортных ДТП позволяет вести автоматизированный учет параметров дорожного движения с целью получения объективных данных об понесенном ущербе участников ДТП с минимальными временными затратами.</a:t>
            </a:r>
            <a:br>
              <a:rPr lang="ru-RU" sz="3200" b="1" dirty="0"/>
            </a:br>
            <a:r>
              <a:rPr lang="ru-RU" sz="3200" b="1" dirty="0"/>
              <a:t>В мобильном приложении участники ДТП создают запрос и фотографируют место ДТП (каждый свои фото). Система направляет на место происшествия дрон и сотрудник ГИБДД оценивает ситуацию через камеру дрона и общаясь по ВКС в мобильном приложении. После акцептования происшествия сотрудником ГИБДД участники могут покинуть место. В приложении можно вызвать эвакуатор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676EB4B-4F85-4C73-946E-017BE8B49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522" y="-63647"/>
            <a:ext cx="6612556" cy="28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10190574" y="1589088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dirty="0"/>
              <a:t>Ключевые члены ваше команды (</a:t>
            </a:r>
            <a:r>
              <a:rPr lang="en" sz="2800" b="1" dirty="0"/>
              <a:t>CEO, CTO </a:t>
            </a:r>
            <a:r>
              <a:rPr lang="ru-RU" sz="2800" b="1" dirty="0"/>
              <a:t>и С</a:t>
            </a:r>
            <a:r>
              <a:rPr lang="en" sz="2800" b="1" dirty="0"/>
              <a:t>MO), </a:t>
            </a:r>
            <a:r>
              <a:rPr lang="ru-RU" sz="2800" b="1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err="1"/>
              <a:t>Аминджон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Ярослав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45C80F7-53B4-419A-90E6-7DDC65537C13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>
            <a:fillRect/>
          </a:stretch>
        </p:blipFill>
        <p:spPr bwMode="auto">
          <a:xfrm>
            <a:off x="895349" y="2604508"/>
            <a:ext cx="3957066" cy="34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5710D4E-6506-473B-9820-C033AAC5F3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/>
              <a:t>Александр</a:t>
            </a:r>
          </a:p>
          <a:p>
            <a:endParaRPr lang="ru-RU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498E05C8-82E3-4D48-B0C1-754145F96672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9" b="27159"/>
          <a:stretch>
            <a:fillRect/>
          </a:stretch>
        </p:blipFill>
        <p:spPr bwMode="auto">
          <a:xfrm>
            <a:off x="5644134" y="2645798"/>
            <a:ext cx="3957066" cy="36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04CEF8FF-7C68-49BD-9588-622D0147667D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9" b="21159"/>
          <a:stretch>
            <a:fillRect/>
          </a:stretch>
        </p:blipFill>
        <p:spPr bwMode="auto">
          <a:xfrm>
            <a:off x="10394950" y="2724150"/>
            <a:ext cx="4367213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987" y="4151176"/>
            <a:ext cx="7695961" cy="15299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8A7C540-96A7-4948-B98A-F128691754DB}"/>
              </a:ext>
            </a:extLst>
          </p:cNvPr>
          <p:cNvSpPr/>
          <p:nvPr/>
        </p:nvSpPr>
        <p:spPr>
          <a:xfrm>
            <a:off x="1278689" y="775504"/>
            <a:ext cx="6063917" cy="231508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Привлечение специалистов:</a:t>
            </a:r>
          </a:p>
          <a:p>
            <a:pPr algn="ctr"/>
            <a:r>
              <a:rPr lang="en-US" sz="2800" dirty="0"/>
              <a:t>IT-</a:t>
            </a:r>
            <a:r>
              <a:rPr lang="ru-RU" sz="2800" dirty="0"/>
              <a:t>специалистов, маркетологов, инженеров и т.д. </a:t>
            </a:r>
            <a:r>
              <a:rPr lang="ru-RU" dirty="0"/>
              <a:t> 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B06CA7D-D3A4-4148-90ED-E40631D2103B}"/>
              </a:ext>
            </a:extLst>
          </p:cNvPr>
          <p:cNvSpPr/>
          <p:nvPr/>
        </p:nvSpPr>
        <p:spPr>
          <a:xfrm>
            <a:off x="653956" y="6256984"/>
            <a:ext cx="5727031" cy="1529993"/>
          </a:xfrm>
          <a:prstGeom prst="roundRect">
            <a:avLst/>
          </a:prstGeom>
          <a:solidFill>
            <a:srgbClr val="0640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Участие в программах для презентации себя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4CFE355-AFCE-4B37-922D-CF490E021D17}"/>
              </a:ext>
            </a:extLst>
          </p:cNvPr>
          <p:cNvSpPr/>
          <p:nvPr/>
        </p:nvSpPr>
        <p:spPr>
          <a:xfrm>
            <a:off x="14076948" y="4916172"/>
            <a:ext cx="5727031" cy="152999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Поиск инвесторов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94A4C67-7AF3-4791-A7F5-3C0BCE58ADC4}"/>
              </a:ext>
            </a:extLst>
          </p:cNvPr>
          <p:cNvSpPr/>
          <p:nvPr/>
        </p:nvSpPr>
        <p:spPr>
          <a:xfrm>
            <a:off x="8349917" y="7899296"/>
            <a:ext cx="5727031" cy="1529993"/>
          </a:xfrm>
          <a:prstGeom prst="roundRect">
            <a:avLst/>
          </a:prstGeom>
          <a:solidFill>
            <a:srgbClr val="20D7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Создание приложения и его дизайна(оформление)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29FC82D-D772-499D-8DD9-3B95AF9E74C5}"/>
              </a:ext>
            </a:extLst>
          </p:cNvPr>
          <p:cNvSpPr/>
          <p:nvPr/>
        </p:nvSpPr>
        <p:spPr>
          <a:xfrm>
            <a:off x="11895220" y="1473689"/>
            <a:ext cx="5727031" cy="152999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Привлечение аудитории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E86A02F-4AD2-4F7C-B651-AF3C1BC6E954}"/>
              </a:ext>
            </a:extLst>
          </p:cNvPr>
          <p:cNvCxnSpPr/>
          <p:nvPr/>
        </p:nvCxnSpPr>
        <p:spPr>
          <a:xfrm>
            <a:off x="6809874" y="3874168"/>
            <a:ext cx="68339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70ACDDCF-EB5B-40D9-924A-EC3B1415CD83}"/>
              </a:ext>
            </a:extLst>
          </p:cNvPr>
          <p:cNvCxnSpPr/>
          <p:nvPr/>
        </p:nvCxnSpPr>
        <p:spPr>
          <a:xfrm>
            <a:off x="13643811" y="3874168"/>
            <a:ext cx="0" cy="18070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F3C17D85-0F1A-462B-8013-0E59E5702167}"/>
              </a:ext>
            </a:extLst>
          </p:cNvPr>
          <p:cNvCxnSpPr/>
          <p:nvPr/>
        </p:nvCxnSpPr>
        <p:spPr>
          <a:xfrm flipH="1" flipV="1">
            <a:off x="6809874" y="5657850"/>
            <a:ext cx="6833937" cy="23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721B4FF0-6F89-4BE8-A4A2-B63001CE5FDC}"/>
              </a:ext>
            </a:extLst>
          </p:cNvPr>
          <p:cNvCxnSpPr/>
          <p:nvPr/>
        </p:nvCxnSpPr>
        <p:spPr>
          <a:xfrm flipV="1">
            <a:off x="6809873" y="3874167"/>
            <a:ext cx="0" cy="1807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B7C63DDF-34E0-4285-8208-D24B2468208A}"/>
              </a:ext>
            </a:extLst>
          </p:cNvPr>
          <p:cNvCxnSpPr>
            <a:cxnSpLocks/>
          </p:cNvCxnSpPr>
          <p:nvPr/>
        </p:nvCxnSpPr>
        <p:spPr>
          <a:xfrm flipV="1">
            <a:off x="11718758" y="3003682"/>
            <a:ext cx="532732" cy="870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A8310BB4-92C8-45D7-89F1-4B0D3E848B32}"/>
              </a:ext>
            </a:extLst>
          </p:cNvPr>
          <p:cNvCxnSpPr>
            <a:cxnSpLocks/>
          </p:cNvCxnSpPr>
          <p:nvPr/>
        </p:nvCxnSpPr>
        <p:spPr>
          <a:xfrm flipH="1" flipV="1">
            <a:off x="7238760" y="3003682"/>
            <a:ext cx="532732" cy="870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8C765DBF-A46B-4910-9CF5-B342A909A139}"/>
              </a:ext>
            </a:extLst>
          </p:cNvPr>
          <p:cNvCxnSpPr>
            <a:cxnSpLocks/>
          </p:cNvCxnSpPr>
          <p:nvPr/>
        </p:nvCxnSpPr>
        <p:spPr>
          <a:xfrm flipH="1">
            <a:off x="6380987" y="5681169"/>
            <a:ext cx="1138081" cy="575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954A9A19-766B-4DFE-B959-58BAD47F7591}"/>
              </a:ext>
            </a:extLst>
          </p:cNvPr>
          <p:cNvCxnSpPr>
            <a:cxnSpLocks/>
          </p:cNvCxnSpPr>
          <p:nvPr/>
        </p:nvCxnSpPr>
        <p:spPr>
          <a:xfrm>
            <a:off x="10395284" y="5657850"/>
            <a:ext cx="131679" cy="224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7250FF13-7CC1-4473-A8DA-F4BB2FFF8060}"/>
              </a:ext>
            </a:extLst>
          </p:cNvPr>
          <p:cNvCxnSpPr>
            <a:cxnSpLocks/>
          </p:cNvCxnSpPr>
          <p:nvPr/>
        </p:nvCxnSpPr>
        <p:spPr>
          <a:xfrm>
            <a:off x="13643810" y="5021663"/>
            <a:ext cx="433138" cy="200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3957</TotalTime>
  <Words>525</Words>
  <Application>Microsoft Office PowerPoint</Application>
  <PresentationFormat>Произвольный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ОБЛОЖКИ</vt:lpstr>
      <vt:lpstr>РАЗДЕЛИТЕЛИ</vt:lpstr>
      <vt:lpstr>Легкий дым</vt:lpstr>
      <vt:lpstr>Платформа ДТП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user</cp:lastModifiedBy>
  <cp:revision>244</cp:revision>
  <dcterms:created xsi:type="dcterms:W3CDTF">2021-03-01T12:07:13Z</dcterms:created>
  <dcterms:modified xsi:type="dcterms:W3CDTF">2023-10-20T11:42:06Z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