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8" r:id="rId2"/>
    <p:sldId id="259" r:id="rId3"/>
    <p:sldId id="260" r:id="rId4"/>
    <p:sldId id="261" r:id="rId5"/>
    <p:sldId id="263" r:id="rId6"/>
    <p:sldId id="262" r:id="rId7"/>
    <p:sldId id="265" r:id="rId8"/>
    <p:sldId id="264" r:id="rId9"/>
    <p:sldId id="266" r:id="rId10"/>
    <p:sldId id="268" r:id="rId11"/>
    <p:sldId id="270" r:id="rId12"/>
    <p:sldId id="271"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0CFC1-50F0-4DD3-BCD6-7CBD5007151B}"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0EB8BA3F-CB59-4724-8998-BFA5B64551FF}">
      <dgm:prSet phldrT="[Текст]"/>
      <dgm:spPr/>
      <dgm:t>
        <a:bodyPr/>
        <a:lstStyle/>
        <a:p>
          <a:r>
            <a:rPr lang="ru-RU" dirty="0"/>
            <a:t>Добавить  165 мл. воду и вмешать ее в смесь до образования небольших и маленьких влажных комочков теста</a:t>
          </a:r>
        </a:p>
      </dgm:t>
    </dgm:pt>
    <dgm:pt modelId="{8E400684-BCA8-40A3-BB4F-1DBC3EC63783}" type="parTrans" cxnId="{8766B45A-7B8D-41A8-8599-1175747997FB}">
      <dgm:prSet/>
      <dgm:spPr/>
      <dgm:t>
        <a:bodyPr/>
        <a:lstStyle/>
        <a:p>
          <a:endParaRPr lang="ru-RU"/>
        </a:p>
      </dgm:t>
    </dgm:pt>
    <dgm:pt modelId="{395C7855-20CD-4CD8-B153-7F38956760B5}" type="sibTrans" cxnId="{8766B45A-7B8D-41A8-8599-1175747997FB}">
      <dgm:prSet/>
      <dgm:spPr/>
      <dgm:t>
        <a:bodyPr/>
        <a:lstStyle/>
        <a:p>
          <a:endParaRPr lang="ru-RU"/>
        </a:p>
      </dgm:t>
    </dgm:pt>
    <dgm:pt modelId="{11919F83-6226-4FEB-996A-68360D31E311}">
      <dgm:prSet phldrT="[Текст]"/>
      <dgm:spPr/>
      <dgm:t>
        <a:bodyPr/>
        <a:lstStyle/>
        <a:p>
          <a:r>
            <a:rPr lang="ru-RU" dirty="0"/>
            <a:t>Собрать тесто в шар и вымесить его до однородного состояния</a:t>
          </a:r>
        </a:p>
      </dgm:t>
    </dgm:pt>
    <dgm:pt modelId="{A8C71F19-CB52-495A-B308-8FFB27974FB9}" type="parTrans" cxnId="{D5FF7663-6F3E-42F6-AB14-995BD396E17F}">
      <dgm:prSet/>
      <dgm:spPr/>
      <dgm:t>
        <a:bodyPr/>
        <a:lstStyle/>
        <a:p>
          <a:endParaRPr lang="ru-RU"/>
        </a:p>
      </dgm:t>
    </dgm:pt>
    <dgm:pt modelId="{8BB0EC7C-C5F3-4B3D-91D7-3469BE1AA3A7}" type="sibTrans" cxnId="{D5FF7663-6F3E-42F6-AB14-995BD396E17F}">
      <dgm:prSet/>
      <dgm:spPr/>
      <dgm:t>
        <a:bodyPr/>
        <a:lstStyle/>
        <a:p>
          <a:endParaRPr lang="ru-RU"/>
        </a:p>
      </dgm:t>
    </dgm:pt>
    <dgm:pt modelId="{81304FC1-2681-4C62-9D1B-791F283FA7CA}">
      <dgm:prSet phldrT="[Текст]"/>
      <dgm:spPr/>
      <dgm:t>
        <a:bodyPr/>
        <a:lstStyle/>
        <a:p>
          <a:r>
            <a:rPr lang="ru-RU" dirty="0"/>
            <a:t>Хранить тесто под  пищевой пленкой около 20 мин</a:t>
          </a:r>
        </a:p>
      </dgm:t>
    </dgm:pt>
    <dgm:pt modelId="{5DA4E882-D19B-43FF-BD79-514C9DF643C2}" type="parTrans" cxnId="{E8E00B00-90D6-4773-BFF4-17C418CE1E33}">
      <dgm:prSet/>
      <dgm:spPr/>
      <dgm:t>
        <a:bodyPr/>
        <a:lstStyle/>
        <a:p>
          <a:endParaRPr lang="ru-RU"/>
        </a:p>
      </dgm:t>
    </dgm:pt>
    <dgm:pt modelId="{946FDC03-8E08-4349-9338-5A91C6F60FC8}" type="sibTrans" cxnId="{E8E00B00-90D6-4773-BFF4-17C418CE1E33}">
      <dgm:prSet/>
      <dgm:spPr/>
      <dgm:t>
        <a:bodyPr/>
        <a:lstStyle/>
        <a:p>
          <a:endParaRPr lang="ru-RU"/>
        </a:p>
      </dgm:t>
    </dgm:pt>
    <dgm:pt modelId="{457FED68-2919-49FA-964D-EC33E384E073}">
      <dgm:prSet/>
      <dgm:spPr/>
      <dgm:t>
        <a:bodyPr/>
        <a:lstStyle/>
        <a:p>
          <a:r>
            <a:rPr lang="ru-RU" dirty="0"/>
            <a:t>Просеять рисовую муку 495 гр. в миску, добавить соль и  перемешать венчиком</a:t>
          </a:r>
        </a:p>
      </dgm:t>
    </dgm:pt>
    <dgm:pt modelId="{E9B65EA4-0923-440F-8EB0-C154BD345584}" type="parTrans" cxnId="{6B3AE6FC-E281-43D8-ACCC-F55AC3E3A230}">
      <dgm:prSet/>
      <dgm:spPr/>
      <dgm:t>
        <a:bodyPr/>
        <a:lstStyle/>
        <a:p>
          <a:endParaRPr lang="ru-RU"/>
        </a:p>
      </dgm:t>
    </dgm:pt>
    <dgm:pt modelId="{EA1260D2-826C-42D8-A3EB-A07525549FCF}" type="sibTrans" cxnId="{6B3AE6FC-E281-43D8-ACCC-F55AC3E3A230}">
      <dgm:prSet/>
      <dgm:spPr/>
      <dgm:t>
        <a:bodyPr/>
        <a:lstStyle/>
        <a:p>
          <a:endParaRPr lang="ru-RU"/>
        </a:p>
      </dgm:t>
    </dgm:pt>
    <dgm:pt modelId="{8A45DEC4-5FC6-4FA8-B75A-1844CB7BD7D0}">
      <dgm:prSet/>
      <dgm:spPr/>
      <dgm:t>
        <a:bodyPr/>
        <a:lstStyle/>
        <a:p>
          <a:r>
            <a:rPr lang="ru-RU" dirty="0"/>
            <a:t>Добавлять  3 яйца по одному, вмешивая их  скребком для теста</a:t>
          </a:r>
        </a:p>
      </dgm:t>
    </dgm:pt>
    <dgm:pt modelId="{AAB61135-D914-4F9B-89A8-DD2230141AED}" type="parTrans" cxnId="{F2435A2A-EC05-4B6B-ABA5-7433B36E966D}">
      <dgm:prSet/>
      <dgm:spPr/>
      <dgm:t>
        <a:bodyPr/>
        <a:lstStyle/>
        <a:p>
          <a:endParaRPr lang="ru-RU"/>
        </a:p>
      </dgm:t>
    </dgm:pt>
    <dgm:pt modelId="{8D9C3CD0-FCF1-4E42-B701-200F16222077}" type="sibTrans" cxnId="{F2435A2A-EC05-4B6B-ABA5-7433B36E966D}">
      <dgm:prSet/>
      <dgm:spPr/>
      <dgm:t>
        <a:bodyPr/>
        <a:lstStyle/>
        <a:p>
          <a:endParaRPr lang="ru-RU"/>
        </a:p>
      </dgm:t>
    </dgm:pt>
    <dgm:pt modelId="{CD46EBB2-4B59-4A4C-B9B3-237078EF2041}" type="pres">
      <dgm:prSet presAssocID="{8A10CFC1-50F0-4DD3-BCD6-7CBD5007151B}" presName="outerComposite" presStyleCnt="0">
        <dgm:presLayoutVars>
          <dgm:chMax val="5"/>
          <dgm:dir/>
          <dgm:resizeHandles val="exact"/>
        </dgm:presLayoutVars>
      </dgm:prSet>
      <dgm:spPr/>
    </dgm:pt>
    <dgm:pt modelId="{C6B8AF23-9281-42F5-8941-E0C11EACDA49}" type="pres">
      <dgm:prSet presAssocID="{8A10CFC1-50F0-4DD3-BCD6-7CBD5007151B}" presName="dummyMaxCanvas" presStyleCnt="0">
        <dgm:presLayoutVars/>
      </dgm:prSet>
      <dgm:spPr/>
    </dgm:pt>
    <dgm:pt modelId="{26CCCFBC-504D-4C76-9EE8-F1A72CCAB038}" type="pres">
      <dgm:prSet presAssocID="{8A10CFC1-50F0-4DD3-BCD6-7CBD5007151B}" presName="FiveNodes_1" presStyleLbl="node1" presStyleIdx="0" presStyleCnt="5">
        <dgm:presLayoutVars>
          <dgm:bulletEnabled val="1"/>
        </dgm:presLayoutVars>
      </dgm:prSet>
      <dgm:spPr/>
    </dgm:pt>
    <dgm:pt modelId="{40398FF7-F6D7-4178-BDAD-145BEE842E72}" type="pres">
      <dgm:prSet presAssocID="{8A10CFC1-50F0-4DD3-BCD6-7CBD5007151B}" presName="FiveNodes_2" presStyleLbl="node1" presStyleIdx="1" presStyleCnt="5">
        <dgm:presLayoutVars>
          <dgm:bulletEnabled val="1"/>
        </dgm:presLayoutVars>
      </dgm:prSet>
      <dgm:spPr/>
    </dgm:pt>
    <dgm:pt modelId="{378E780E-F6C1-410E-97D8-453EB2D5DB1D}" type="pres">
      <dgm:prSet presAssocID="{8A10CFC1-50F0-4DD3-BCD6-7CBD5007151B}" presName="FiveNodes_3" presStyleLbl="node1" presStyleIdx="2" presStyleCnt="5">
        <dgm:presLayoutVars>
          <dgm:bulletEnabled val="1"/>
        </dgm:presLayoutVars>
      </dgm:prSet>
      <dgm:spPr/>
    </dgm:pt>
    <dgm:pt modelId="{D3C797D1-E29F-42D1-A721-E73D199CBCF9}" type="pres">
      <dgm:prSet presAssocID="{8A10CFC1-50F0-4DD3-BCD6-7CBD5007151B}" presName="FiveNodes_4" presStyleLbl="node1" presStyleIdx="3" presStyleCnt="5">
        <dgm:presLayoutVars>
          <dgm:bulletEnabled val="1"/>
        </dgm:presLayoutVars>
      </dgm:prSet>
      <dgm:spPr/>
    </dgm:pt>
    <dgm:pt modelId="{CB0B49E5-0D7F-45B8-8617-BFC7409FC0F0}" type="pres">
      <dgm:prSet presAssocID="{8A10CFC1-50F0-4DD3-BCD6-7CBD5007151B}" presName="FiveNodes_5" presStyleLbl="node1" presStyleIdx="4" presStyleCnt="5">
        <dgm:presLayoutVars>
          <dgm:bulletEnabled val="1"/>
        </dgm:presLayoutVars>
      </dgm:prSet>
      <dgm:spPr/>
    </dgm:pt>
    <dgm:pt modelId="{98848446-B93D-4823-80D4-F685226916D6}" type="pres">
      <dgm:prSet presAssocID="{8A10CFC1-50F0-4DD3-BCD6-7CBD5007151B}" presName="FiveConn_1-2" presStyleLbl="fgAccFollowNode1" presStyleIdx="0" presStyleCnt="4">
        <dgm:presLayoutVars>
          <dgm:bulletEnabled val="1"/>
        </dgm:presLayoutVars>
      </dgm:prSet>
      <dgm:spPr/>
    </dgm:pt>
    <dgm:pt modelId="{32E2F937-AB64-4A0B-9425-4FBC77D719F6}" type="pres">
      <dgm:prSet presAssocID="{8A10CFC1-50F0-4DD3-BCD6-7CBD5007151B}" presName="FiveConn_2-3" presStyleLbl="fgAccFollowNode1" presStyleIdx="1" presStyleCnt="4">
        <dgm:presLayoutVars>
          <dgm:bulletEnabled val="1"/>
        </dgm:presLayoutVars>
      </dgm:prSet>
      <dgm:spPr/>
    </dgm:pt>
    <dgm:pt modelId="{2B5901B0-8852-47C3-8414-CBD7EEF033D2}" type="pres">
      <dgm:prSet presAssocID="{8A10CFC1-50F0-4DD3-BCD6-7CBD5007151B}" presName="FiveConn_3-4" presStyleLbl="fgAccFollowNode1" presStyleIdx="2" presStyleCnt="4">
        <dgm:presLayoutVars>
          <dgm:bulletEnabled val="1"/>
        </dgm:presLayoutVars>
      </dgm:prSet>
      <dgm:spPr/>
    </dgm:pt>
    <dgm:pt modelId="{062D1766-03C8-4D9B-B73C-E0AEA8262F7B}" type="pres">
      <dgm:prSet presAssocID="{8A10CFC1-50F0-4DD3-BCD6-7CBD5007151B}" presName="FiveConn_4-5" presStyleLbl="fgAccFollowNode1" presStyleIdx="3" presStyleCnt="4">
        <dgm:presLayoutVars>
          <dgm:bulletEnabled val="1"/>
        </dgm:presLayoutVars>
      </dgm:prSet>
      <dgm:spPr/>
    </dgm:pt>
    <dgm:pt modelId="{D80326B4-4508-4A43-8137-353F207D60AA}" type="pres">
      <dgm:prSet presAssocID="{8A10CFC1-50F0-4DD3-BCD6-7CBD5007151B}" presName="FiveNodes_1_text" presStyleLbl="node1" presStyleIdx="4" presStyleCnt="5">
        <dgm:presLayoutVars>
          <dgm:bulletEnabled val="1"/>
        </dgm:presLayoutVars>
      </dgm:prSet>
      <dgm:spPr/>
    </dgm:pt>
    <dgm:pt modelId="{34141027-DC9B-456E-8DD8-B5BCB4BCA44B}" type="pres">
      <dgm:prSet presAssocID="{8A10CFC1-50F0-4DD3-BCD6-7CBD5007151B}" presName="FiveNodes_2_text" presStyleLbl="node1" presStyleIdx="4" presStyleCnt="5">
        <dgm:presLayoutVars>
          <dgm:bulletEnabled val="1"/>
        </dgm:presLayoutVars>
      </dgm:prSet>
      <dgm:spPr/>
    </dgm:pt>
    <dgm:pt modelId="{4A18380E-ECCC-46F9-8F96-7C4E29F5A889}" type="pres">
      <dgm:prSet presAssocID="{8A10CFC1-50F0-4DD3-BCD6-7CBD5007151B}" presName="FiveNodes_3_text" presStyleLbl="node1" presStyleIdx="4" presStyleCnt="5">
        <dgm:presLayoutVars>
          <dgm:bulletEnabled val="1"/>
        </dgm:presLayoutVars>
      </dgm:prSet>
      <dgm:spPr/>
    </dgm:pt>
    <dgm:pt modelId="{5CBF0CA9-38C6-4B61-91ED-2DF533661F53}" type="pres">
      <dgm:prSet presAssocID="{8A10CFC1-50F0-4DD3-BCD6-7CBD5007151B}" presName="FiveNodes_4_text" presStyleLbl="node1" presStyleIdx="4" presStyleCnt="5">
        <dgm:presLayoutVars>
          <dgm:bulletEnabled val="1"/>
        </dgm:presLayoutVars>
      </dgm:prSet>
      <dgm:spPr/>
    </dgm:pt>
    <dgm:pt modelId="{2C4F74C5-58EA-47BE-B42D-65251D80ADD8}" type="pres">
      <dgm:prSet presAssocID="{8A10CFC1-50F0-4DD3-BCD6-7CBD5007151B}" presName="FiveNodes_5_text" presStyleLbl="node1" presStyleIdx="4" presStyleCnt="5">
        <dgm:presLayoutVars>
          <dgm:bulletEnabled val="1"/>
        </dgm:presLayoutVars>
      </dgm:prSet>
      <dgm:spPr/>
    </dgm:pt>
  </dgm:ptLst>
  <dgm:cxnLst>
    <dgm:cxn modelId="{E8E00B00-90D6-4773-BFF4-17C418CE1E33}" srcId="{8A10CFC1-50F0-4DD3-BCD6-7CBD5007151B}" destId="{81304FC1-2681-4C62-9D1B-791F283FA7CA}" srcOrd="4" destOrd="0" parTransId="{5DA4E882-D19B-43FF-BD79-514C9DF643C2}" sibTransId="{946FDC03-8E08-4349-9338-5A91C6F60FC8}"/>
    <dgm:cxn modelId="{2F10000B-2164-4C82-B293-AE99413010D2}" type="presOf" srcId="{457FED68-2919-49FA-964D-EC33E384E073}" destId="{26CCCFBC-504D-4C76-9EE8-F1A72CCAB038}" srcOrd="0" destOrd="0" presId="urn:microsoft.com/office/officeart/2005/8/layout/vProcess5"/>
    <dgm:cxn modelId="{521F6D11-01E2-434B-8D13-5896031F33DF}" type="presOf" srcId="{11919F83-6226-4FEB-996A-68360D31E311}" destId="{D3C797D1-E29F-42D1-A721-E73D199CBCF9}" srcOrd="0" destOrd="0" presId="urn:microsoft.com/office/officeart/2005/8/layout/vProcess5"/>
    <dgm:cxn modelId="{1C204912-4565-4CC8-ACF3-7E1F50C7A22B}" type="presOf" srcId="{11919F83-6226-4FEB-996A-68360D31E311}" destId="{5CBF0CA9-38C6-4B61-91ED-2DF533661F53}" srcOrd="1" destOrd="0" presId="urn:microsoft.com/office/officeart/2005/8/layout/vProcess5"/>
    <dgm:cxn modelId="{F2435A2A-EC05-4B6B-ABA5-7433B36E966D}" srcId="{8A10CFC1-50F0-4DD3-BCD6-7CBD5007151B}" destId="{8A45DEC4-5FC6-4FA8-B75A-1844CB7BD7D0}" srcOrd="1" destOrd="0" parTransId="{AAB61135-D914-4F9B-89A8-DD2230141AED}" sibTransId="{8D9C3CD0-FCF1-4E42-B701-200F16222077}"/>
    <dgm:cxn modelId="{B2DFEA2F-6974-4CBA-AAF1-779E22B85983}" type="presOf" srcId="{8A45DEC4-5FC6-4FA8-B75A-1844CB7BD7D0}" destId="{34141027-DC9B-456E-8DD8-B5BCB4BCA44B}" srcOrd="1" destOrd="0" presId="urn:microsoft.com/office/officeart/2005/8/layout/vProcess5"/>
    <dgm:cxn modelId="{D85F5F34-404F-43A7-A2BE-4CD3E04899DE}" type="presOf" srcId="{8A10CFC1-50F0-4DD3-BCD6-7CBD5007151B}" destId="{CD46EBB2-4B59-4A4C-B9B3-237078EF2041}" srcOrd="0" destOrd="0" presId="urn:microsoft.com/office/officeart/2005/8/layout/vProcess5"/>
    <dgm:cxn modelId="{24CB0037-2549-4610-87BC-65328D2DBD8A}" type="presOf" srcId="{395C7855-20CD-4CD8-B153-7F38956760B5}" destId="{2B5901B0-8852-47C3-8414-CBD7EEF033D2}" srcOrd="0" destOrd="0" presId="urn:microsoft.com/office/officeart/2005/8/layout/vProcess5"/>
    <dgm:cxn modelId="{71831139-70EF-4915-B073-BA86ABA77FB7}" type="presOf" srcId="{0EB8BA3F-CB59-4724-8998-BFA5B64551FF}" destId="{4A18380E-ECCC-46F9-8F96-7C4E29F5A889}" srcOrd="1" destOrd="0" presId="urn:microsoft.com/office/officeart/2005/8/layout/vProcess5"/>
    <dgm:cxn modelId="{EEEAB03B-6D50-471D-8F2B-0ADE14D6C5B2}" type="presOf" srcId="{8D9C3CD0-FCF1-4E42-B701-200F16222077}" destId="{32E2F937-AB64-4A0B-9425-4FBC77D719F6}" srcOrd="0" destOrd="0" presId="urn:microsoft.com/office/officeart/2005/8/layout/vProcess5"/>
    <dgm:cxn modelId="{D5FF7663-6F3E-42F6-AB14-995BD396E17F}" srcId="{8A10CFC1-50F0-4DD3-BCD6-7CBD5007151B}" destId="{11919F83-6226-4FEB-996A-68360D31E311}" srcOrd="3" destOrd="0" parTransId="{A8C71F19-CB52-495A-B308-8FFB27974FB9}" sibTransId="{8BB0EC7C-C5F3-4B3D-91D7-3469BE1AA3A7}"/>
    <dgm:cxn modelId="{8624B76A-C8A0-411C-8377-1ED9AB6EB131}" type="presOf" srcId="{0EB8BA3F-CB59-4724-8998-BFA5B64551FF}" destId="{378E780E-F6C1-410E-97D8-453EB2D5DB1D}" srcOrd="0" destOrd="0" presId="urn:microsoft.com/office/officeart/2005/8/layout/vProcess5"/>
    <dgm:cxn modelId="{6BFB806E-2CD2-4E0A-88FA-6FE471D05596}" type="presOf" srcId="{EA1260D2-826C-42D8-A3EB-A07525549FCF}" destId="{98848446-B93D-4823-80D4-F685226916D6}" srcOrd="0" destOrd="0" presId="urn:microsoft.com/office/officeart/2005/8/layout/vProcess5"/>
    <dgm:cxn modelId="{8766B45A-7B8D-41A8-8599-1175747997FB}" srcId="{8A10CFC1-50F0-4DD3-BCD6-7CBD5007151B}" destId="{0EB8BA3F-CB59-4724-8998-BFA5B64551FF}" srcOrd="2" destOrd="0" parTransId="{8E400684-BCA8-40A3-BB4F-1DBC3EC63783}" sibTransId="{395C7855-20CD-4CD8-B153-7F38956760B5}"/>
    <dgm:cxn modelId="{80099C99-BD05-4619-A354-EE2C4756F8A7}" type="presOf" srcId="{81304FC1-2681-4C62-9D1B-791F283FA7CA}" destId="{CB0B49E5-0D7F-45B8-8617-BFC7409FC0F0}" srcOrd="0" destOrd="0" presId="urn:microsoft.com/office/officeart/2005/8/layout/vProcess5"/>
    <dgm:cxn modelId="{BD1017A9-4455-47FE-9620-A03F0809AB73}" type="presOf" srcId="{8A45DEC4-5FC6-4FA8-B75A-1844CB7BD7D0}" destId="{40398FF7-F6D7-4178-BDAD-145BEE842E72}" srcOrd="0" destOrd="0" presId="urn:microsoft.com/office/officeart/2005/8/layout/vProcess5"/>
    <dgm:cxn modelId="{60A741B7-D5B8-44A7-9B6E-75B6E01D4E4A}" type="presOf" srcId="{8BB0EC7C-C5F3-4B3D-91D7-3469BE1AA3A7}" destId="{062D1766-03C8-4D9B-B73C-E0AEA8262F7B}" srcOrd="0" destOrd="0" presId="urn:microsoft.com/office/officeart/2005/8/layout/vProcess5"/>
    <dgm:cxn modelId="{01F8ADE7-58A0-4DD4-BD34-70089C567776}" type="presOf" srcId="{81304FC1-2681-4C62-9D1B-791F283FA7CA}" destId="{2C4F74C5-58EA-47BE-B42D-65251D80ADD8}" srcOrd="1" destOrd="0" presId="urn:microsoft.com/office/officeart/2005/8/layout/vProcess5"/>
    <dgm:cxn modelId="{6B3AE6FC-E281-43D8-ACCC-F55AC3E3A230}" srcId="{8A10CFC1-50F0-4DD3-BCD6-7CBD5007151B}" destId="{457FED68-2919-49FA-964D-EC33E384E073}" srcOrd="0" destOrd="0" parTransId="{E9B65EA4-0923-440F-8EB0-C154BD345584}" sibTransId="{EA1260D2-826C-42D8-A3EB-A07525549FCF}"/>
    <dgm:cxn modelId="{72A4D1FD-B0F8-4298-B842-04120F227388}" type="presOf" srcId="{457FED68-2919-49FA-964D-EC33E384E073}" destId="{D80326B4-4508-4A43-8137-353F207D60AA}" srcOrd="1" destOrd="0" presId="urn:microsoft.com/office/officeart/2005/8/layout/vProcess5"/>
    <dgm:cxn modelId="{BC5E6926-BE01-4A8C-BEA2-83EC6AC2BBA5}" type="presParOf" srcId="{CD46EBB2-4B59-4A4C-B9B3-237078EF2041}" destId="{C6B8AF23-9281-42F5-8941-E0C11EACDA49}" srcOrd="0" destOrd="0" presId="urn:microsoft.com/office/officeart/2005/8/layout/vProcess5"/>
    <dgm:cxn modelId="{E0F3D599-EA0A-447E-9F5E-52933C818D00}" type="presParOf" srcId="{CD46EBB2-4B59-4A4C-B9B3-237078EF2041}" destId="{26CCCFBC-504D-4C76-9EE8-F1A72CCAB038}" srcOrd="1" destOrd="0" presId="urn:microsoft.com/office/officeart/2005/8/layout/vProcess5"/>
    <dgm:cxn modelId="{CE4ABE64-CA79-435C-8C4E-47719097BD61}" type="presParOf" srcId="{CD46EBB2-4B59-4A4C-B9B3-237078EF2041}" destId="{40398FF7-F6D7-4178-BDAD-145BEE842E72}" srcOrd="2" destOrd="0" presId="urn:microsoft.com/office/officeart/2005/8/layout/vProcess5"/>
    <dgm:cxn modelId="{EDA7FCB0-FDC1-4CA7-B4C0-75E730E4201E}" type="presParOf" srcId="{CD46EBB2-4B59-4A4C-B9B3-237078EF2041}" destId="{378E780E-F6C1-410E-97D8-453EB2D5DB1D}" srcOrd="3" destOrd="0" presId="urn:microsoft.com/office/officeart/2005/8/layout/vProcess5"/>
    <dgm:cxn modelId="{3319610C-13A5-42FB-849F-05DEEFFB56DB}" type="presParOf" srcId="{CD46EBB2-4B59-4A4C-B9B3-237078EF2041}" destId="{D3C797D1-E29F-42D1-A721-E73D199CBCF9}" srcOrd="4" destOrd="0" presId="urn:microsoft.com/office/officeart/2005/8/layout/vProcess5"/>
    <dgm:cxn modelId="{6D51432A-4723-4F77-B6AF-44B1F7D293CC}" type="presParOf" srcId="{CD46EBB2-4B59-4A4C-B9B3-237078EF2041}" destId="{CB0B49E5-0D7F-45B8-8617-BFC7409FC0F0}" srcOrd="5" destOrd="0" presId="urn:microsoft.com/office/officeart/2005/8/layout/vProcess5"/>
    <dgm:cxn modelId="{E3027364-189E-4B8A-8061-8433E828C041}" type="presParOf" srcId="{CD46EBB2-4B59-4A4C-B9B3-237078EF2041}" destId="{98848446-B93D-4823-80D4-F685226916D6}" srcOrd="6" destOrd="0" presId="urn:microsoft.com/office/officeart/2005/8/layout/vProcess5"/>
    <dgm:cxn modelId="{637401ED-0834-4377-9525-22DD187BAF35}" type="presParOf" srcId="{CD46EBB2-4B59-4A4C-B9B3-237078EF2041}" destId="{32E2F937-AB64-4A0B-9425-4FBC77D719F6}" srcOrd="7" destOrd="0" presId="urn:microsoft.com/office/officeart/2005/8/layout/vProcess5"/>
    <dgm:cxn modelId="{9E6B3CAD-75F5-45D1-ADDD-25EC5574C8C5}" type="presParOf" srcId="{CD46EBB2-4B59-4A4C-B9B3-237078EF2041}" destId="{2B5901B0-8852-47C3-8414-CBD7EEF033D2}" srcOrd="8" destOrd="0" presId="urn:microsoft.com/office/officeart/2005/8/layout/vProcess5"/>
    <dgm:cxn modelId="{1FB5D9B8-AC4C-4972-AD4D-4FED36A8C85B}" type="presParOf" srcId="{CD46EBB2-4B59-4A4C-B9B3-237078EF2041}" destId="{062D1766-03C8-4D9B-B73C-E0AEA8262F7B}" srcOrd="9" destOrd="0" presId="urn:microsoft.com/office/officeart/2005/8/layout/vProcess5"/>
    <dgm:cxn modelId="{DA85CB51-835E-42C4-9897-5AF524E01EFE}" type="presParOf" srcId="{CD46EBB2-4B59-4A4C-B9B3-237078EF2041}" destId="{D80326B4-4508-4A43-8137-353F207D60AA}" srcOrd="10" destOrd="0" presId="urn:microsoft.com/office/officeart/2005/8/layout/vProcess5"/>
    <dgm:cxn modelId="{80E4E940-D40D-4AC8-9289-8E14C0719D9A}" type="presParOf" srcId="{CD46EBB2-4B59-4A4C-B9B3-237078EF2041}" destId="{34141027-DC9B-456E-8DD8-B5BCB4BCA44B}" srcOrd="11" destOrd="0" presId="urn:microsoft.com/office/officeart/2005/8/layout/vProcess5"/>
    <dgm:cxn modelId="{94EB1D3B-2CA7-483B-82BB-04AA171A11FB}" type="presParOf" srcId="{CD46EBB2-4B59-4A4C-B9B3-237078EF2041}" destId="{4A18380E-ECCC-46F9-8F96-7C4E29F5A889}" srcOrd="12" destOrd="0" presId="urn:microsoft.com/office/officeart/2005/8/layout/vProcess5"/>
    <dgm:cxn modelId="{0D894576-2B01-43A2-AAB6-316E1592D373}" type="presParOf" srcId="{CD46EBB2-4B59-4A4C-B9B3-237078EF2041}" destId="{5CBF0CA9-38C6-4B61-91ED-2DF533661F53}" srcOrd="13" destOrd="0" presId="urn:microsoft.com/office/officeart/2005/8/layout/vProcess5"/>
    <dgm:cxn modelId="{C652FD50-B411-410C-B11F-166210CBBB34}" type="presParOf" srcId="{CD46EBB2-4B59-4A4C-B9B3-237078EF2041}" destId="{2C4F74C5-58EA-47BE-B42D-65251D80AD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0CFC1-50F0-4DD3-BCD6-7CBD5007151B}"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0EB8BA3F-CB59-4724-8998-BFA5B64551FF}">
      <dgm:prSet phldrT="[Текст]"/>
      <dgm:spPr/>
      <dgm:t>
        <a:bodyPr/>
        <a:lstStyle/>
        <a:p>
          <a:r>
            <a:rPr lang="ru-RU" dirty="0"/>
            <a:t>Добавьте все специи и хорошо перемешать. </a:t>
          </a:r>
        </a:p>
      </dgm:t>
    </dgm:pt>
    <dgm:pt modelId="{8E400684-BCA8-40A3-BB4F-1DBC3EC63783}" type="parTrans" cxnId="{8766B45A-7B8D-41A8-8599-1175747997FB}">
      <dgm:prSet/>
      <dgm:spPr/>
      <dgm:t>
        <a:bodyPr/>
        <a:lstStyle/>
        <a:p>
          <a:endParaRPr lang="ru-RU"/>
        </a:p>
      </dgm:t>
    </dgm:pt>
    <dgm:pt modelId="{395C7855-20CD-4CD8-B153-7F38956760B5}" type="sibTrans" cxnId="{8766B45A-7B8D-41A8-8599-1175747997FB}">
      <dgm:prSet/>
      <dgm:spPr/>
      <dgm:t>
        <a:bodyPr/>
        <a:lstStyle/>
        <a:p>
          <a:endParaRPr lang="ru-RU"/>
        </a:p>
      </dgm:t>
    </dgm:pt>
    <dgm:pt modelId="{11919F83-6226-4FEB-996A-68360D31E311}">
      <dgm:prSet phldrT="[Текст]"/>
      <dgm:spPr/>
      <dgm:t>
        <a:bodyPr/>
        <a:lstStyle/>
        <a:p>
          <a:r>
            <a:rPr lang="ru-RU" dirty="0"/>
            <a:t>Тесто раскатать толщиной 2-3 мм. Вырезать кружки с помощью стакана.</a:t>
          </a:r>
        </a:p>
      </dgm:t>
    </dgm:pt>
    <dgm:pt modelId="{A8C71F19-CB52-495A-B308-8FFB27974FB9}" type="parTrans" cxnId="{D5FF7663-6F3E-42F6-AB14-995BD396E17F}">
      <dgm:prSet/>
      <dgm:spPr/>
      <dgm:t>
        <a:bodyPr/>
        <a:lstStyle/>
        <a:p>
          <a:endParaRPr lang="ru-RU"/>
        </a:p>
      </dgm:t>
    </dgm:pt>
    <dgm:pt modelId="{8BB0EC7C-C5F3-4B3D-91D7-3469BE1AA3A7}" type="sibTrans" cxnId="{D5FF7663-6F3E-42F6-AB14-995BD396E17F}">
      <dgm:prSet/>
      <dgm:spPr/>
      <dgm:t>
        <a:bodyPr/>
        <a:lstStyle/>
        <a:p>
          <a:endParaRPr lang="ru-RU"/>
        </a:p>
      </dgm:t>
    </dgm:pt>
    <dgm:pt modelId="{81304FC1-2681-4C62-9D1B-791F283FA7CA}">
      <dgm:prSet phldrT="[Текст]"/>
      <dgm:spPr/>
      <dgm:t>
        <a:bodyPr/>
        <a:lstStyle/>
        <a:p>
          <a:r>
            <a:rPr lang="ru-RU" dirty="0"/>
            <a:t>В центр выложить начинку. Сложить кружки пополам, защипнуть края. Заморозить.</a:t>
          </a:r>
        </a:p>
      </dgm:t>
    </dgm:pt>
    <dgm:pt modelId="{5DA4E882-D19B-43FF-BD79-514C9DF643C2}" type="parTrans" cxnId="{E8E00B00-90D6-4773-BFF4-17C418CE1E33}">
      <dgm:prSet/>
      <dgm:spPr/>
      <dgm:t>
        <a:bodyPr/>
        <a:lstStyle/>
        <a:p>
          <a:endParaRPr lang="ru-RU"/>
        </a:p>
      </dgm:t>
    </dgm:pt>
    <dgm:pt modelId="{946FDC03-8E08-4349-9338-5A91C6F60FC8}" type="sibTrans" cxnId="{E8E00B00-90D6-4773-BFF4-17C418CE1E33}">
      <dgm:prSet/>
      <dgm:spPr/>
      <dgm:t>
        <a:bodyPr/>
        <a:lstStyle/>
        <a:p>
          <a:endParaRPr lang="ru-RU"/>
        </a:p>
      </dgm:t>
    </dgm:pt>
    <dgm:pt modelId="{457FED68-2919-49FA-964D-EC33E384E073}">
      <dgm:prSet/>
      <dgm:spPr/>
      <dgm:t>
        <a:bodyPr/>
        <a:lstStyle/>
        <a:p>
          <a:r>
            <a:rPr lang="ru-RU" dirty="0"/>
            <a:t>Соевое мясо 198гр.  залить горячей водой на 10 минут. Затем промыть в холодной воде и отжать. </a:t>
          </a:r>
        </a:p>
      </dgm:t>
    </dgm:pt>
    <dgm:pt modelId="{EA1260D2-826C-42D8-A3EB-A07525549FCF}" type="sibTrans" cxnId="{6B3AE6FC-E281-43D8-ACCC-F55AC3E3A230}">
      <dgm:prSet/>
      <dgm:spPr/>
      <dgm:t>
        <a:bodyPr/>
        <a:lstStyle/>
        <a:p>
          <a:endParaRPr lang="ru-RU"/>
        </a:p>
      </dgm:t>
    </dgm:pt>
    <dgm:pt modelId="{E9B65EA4-0923-440F-8EB0-C154BD345584}" type="parTrans" cxnId="{6B3AE6FC-E281-43D8-ACCC-F55AC3E3A230}">
      <dgm:prSet/>
      <dgm:spPr/>
      <dgm:t>
        <a:bodyPr/>
        <a:lstStyle/>
        <a:p>
          <a:endParaRPr lang="ru-RU"/>
        </a:p>
      </dgm:t>
    </dgm:pt>
    <dgm:pt modelId="{8A45DEC4-5FC6-4FA8-B75A-1844CB7BD7D0}">
      <dgm:prSet/>
      <dgm:spPr/>
      <dgm:t>
        <a:bodyPr/>
        <a:lstStyle/>
        <a:p>
          <a:r>
            <a:rPr lang="ru-RU" dirty="0"/>
            <a:t>Измельчить соевое мясо  с луковицей 66 гр.  в мясорубке. </a:t>
          </a:r>
        </a:p>
      </dgm:t>
    </dgm:pt>
    <dgm:pt modelId="{8D9C3CD0-FCF1-4E42-B701-200F16222077}" type="sibTrans" cxnId="{F2435A2A-EC05-4B6B-ABA5-7433B36E966D}">
      <dgm:prSet/>
      <dgm:spPr/>
      <dgm:t>
        <a:bodyPr/>
        <a:lstStyle/>
        <a:p>
          <a:endParaRPr lang="ru-RU"/>
        </a:p>
      </dgm:t>
    </dgm:pt>
    <dgm:pt modelId="{AAB61135-D914-4F9B-89A8-DD2230141AED}" type="parTrans" cxnId="{F2435A2A-EC05-4B6B-ABA5-7433B36E966D}">
      <dgm:prSet/>
      <dgm:spPr/>
      <dgm:t>
        <a:bodyPr/>
        <a:lstStyle/>
        <a:p>
          <a:endParaRPr lang="ru-RU"/>
        </a:p>
      </dgm:t>
    </dgm:pt>
    <dgm:pt modelId="{CD46EBB2-4B59-4A4C-B9B3-237078EF2041}" type="pres">
      <dgm:prSet presAssocID="{8A10CFC1-50F0-4DD3-BCD6-7CBD5007151B}" presName="outerComposite" presStyleCnt="0">
        <dgm:presLayoutVars>
          <dgm:chMax val="5"/>
          <dgm:dir/>
          <dgm:resizeHandles val="exact"/>
        </dgm:presLayoutVars>
      </dgm:prSet>
      <dgm:spPr/>
    </dgm:pt>
    <dgm:pt modelId="{C6B8AF23-9281-42F5-8941-E0C11EACDA49}" type="pres">
      <dgm:prSet presAssocID="{8A10CFC1-50F0-4DD3-BCD6-7CBD5007151B}" presName="dummyMaxCanvas" presStyleCnt="0">
        <dgm:presLayoutVars/>
      </dgm:prSet>
      <dgm:spPr/>
    </dgm:pt>
    <dgm:pt modelId="{26CCCFBC-504D-4C76-9EE8-F1A72CCAB038}" type="pres">
      <dgm:prSet presAssocID="{8A10CFC1-50F0-4DD3-BCD6-7CBD5007151B}" presName="FiveNodes_1" presStyleLbl="node1" presStyleIdx="0" presStyleCnt="5">
        <dgm:presLayoutVars>
          <dgm:bulletEnabled val="1"/>
        </dgm:presLayoutVars>
      </dgm:prSet>
      <dgm:spPr/>
    </dgm:pt>
    <dgm:pt modelId="{40398FF7-F6D7-4178-BDAD-145BEE842E72}" type="pres">
      <dgm:prSet presAssocID="{8A10CFC1-50F0-4DD3-BCD6-7CBD5007151B}" presName="FiveNodes_2" presStyleLbl="node1" presStyleIdx="1" presStyleCnt="5">
        <dgm:presLayoutVars>
          <dgm:bulletEnabled val="1"/>
        </dgm:presLayoutVars>
      </dgm:prSet>
      <dgm:spPr/>
    </dgm:pt>
    <dgm:pt modelId="{378E780E-F6C1-410E-97D8-453EB2D5DB1D}" type="pres">
      <dgm:prSet presAssocID="{8A10CFC1-50F0-4DD3-BCD6-7CBD5007151B}" presName="FiveNodes_3" presStyleLbl="node1" presStyleIdx="2" presStyleCnt="5">
        <dgm:presLayoutVars>
          <dgm:bulletEnabled val="1"/>
        </dgm:presLayoutVars>
      </dgm:prSet>
      <dgm:spPr/>
    </dgm:pt>
    <dgm:pt modelId="{D3C797D1-E29F-42D1-A721-E73D199CBCF9}" type="pres">
      <dgm:prSet presAssocID="{8A10CFC1-50F0-4DD3-BCD6-7CBD5007151B}" presName="FiveNodes_4" presStyleLbl="node1" presStyleIdx="3" presStyleCnt="5">
        <dgm:presLayoutVars>
          <dgm:bulletEnabled val="1"/>
        </dgm:presLayoutVars>
      </dgm:prSet>
      <dgm:spPr/>
    </dgm:pt>
    <dgm:pt modelId="{CB0B49E5-0D7F-45B8-8617-BFC7409FC0F0}" type="pres">
      <dgm:prSet presAssocID="{8A10CFC1-50F0-4DD3-BCD6-7CBD5007151B}" presName="FiveNodes_5" presStyleLbl="node1" presStyleIdx="4" presStyleCnt="5">
        <dgm:presLayoutVars>
          <dgm:bulletEnabled val="1"/>
        </dgm:presLayoutVars>
      </dgm:prSet>
      <dgm:spPr/>
    </dgm:pt>
    <dgm:pt modelId="{98848446-B93D-4823-80D4-F685226916D6}" type="pres">
      <dgm:prSet presAssocID="{8A10CFC1-50F0-4DD3-BCD6-7CBD5007151B}" presName="FiveConn_1-2" presStyleLbl="fgAccFollowNode1" presStyleIdx="0" presStyleCnt="4">
        <dgm:presLayoutVars>
          <dgm:bulletEnabled val="1"/>
        </dgm:presLayoutVars>
      </dgm:prSet>
      <dgm:spPr/>
    </dgm:pt>
    <dgm:pt modelId="{32E2F937-AB64-4A0B-9425-4FBC77D719F6}" type="pres">
      <dgm:prSet presAssocID="{8A10CFC1-50F0-4DD3-BCD6-7CBD5007151B}" presName="FiveConn_2-3" presStyleLbl="fgAccFollowNode1" presStyleIdx="1" presStyleCnt="4">
        <dgm:presLayoutVars>
          <dgm:bulletEnabled val="1"/>
        </dgm:presLayoutVars>
      </dgm:prSet>
      <dgm:spPr/>
    </dgm:pt>
    <dgm:pt modelId="{2B5901B0-8852-47C3-8414-CBD7EEF033D2}" type="pres">
      <dgm:prSet presAssocID="{8A10CFC1-50F0-4DD3-BCD6-7CBD5007151B}" presName="FiveConn_3-4" presStyleLbl="fgAccFollowNode1" presStyleIdx="2" presStyleCnt="4">
        <dgm:presLayoutVars>
          <dgm:bulletEnabled val="1"/>
        </dgm:presLayoutVars>
      </dgm:prSet>
      <dgm:spPr/>
    </dgm:pt>
    <dgm:pt modelId="{062D1766-03C8-4D9B-B73C-E0AEA8262F7B}" type="pres">
      <dgm:prSet presAssocID="{8A10CFC1-50F0-4DD3-BCD6-7CBD5007151B}" presName="FiveConn_4-5" presStyleLbl="fgAccFollowNode1" presStyleIdx="3" presStyleCnt="4">
        <dgm:presLayoutVars>
          <dgm:bulletEnabled val="1"/>
        </dgm:presLayoutVars>
      </dgm:prSet>
      <dgm:spPr/>
    </dgm:pt>
    <dgm:pt modelId="{D80326B4-4508-4A43-8137-353F207D60AA}" type="pres">
      <dgm:prSet presAssocID="{8A10CFC1-50F0-4DD3-BCD6-7CBD5007151B}" presName="FiveNodes_1_text" presStyleLbl="node1" presStyleIdx="4" presStyleCnt="5">
        <dgm:presLayoutVars>
          <dgm:bulletEnabled val="1"/>
        </dgm:presLayoutVars>
      </dgm:prSet>
      <dgm:spPr/>
    </dgm:pt>
    <dgm:pt modelId="{34141027-DC9B-456E-8DD8-B5BCB4BCA44B}" type="pres">
      <dgm:prSet presAssocID="{8A10CFC1-50F0-4DD3-BCD6-7CBD5007151B}" presName="FiveNodes_2_text" presStyleLbl="node1" presStyleIdx="4" presStyleCnt="5">
        <dgm:presLayoutVars>
          <dgm:bulletEnabled val="1"/>
        </dgm:presLayoutVars>
      </dgm:prSet>
      <dgm:spPr/>
    </dgm:pt>
    <dgm:pt modelId="{4A18380E-ECCC-46F9-8F96-7C4E29F5A889}" type="pres">
      <dgm:prSet presAssocID="{8A10CFC1-50F0-4DD3-BCD6-7CBD5007151B}" presName="FiveNodes_3_text" presStyleLbl="node1" presStyleIdx="4" presStyleCnt="5">
        <dgm:presLayoutVars>
          <dgm:bulletEnabled val="1"/>
        </dgm:presLayoutVars>
      </dgm:prSet>
      <dgm:spPr/>
    </dgm:pt>
    <dgm:pt modelId="{5CBF0CA9-38C6-4B61-91ED-2DF533661F53}" type="pres">
      <dgm:prSet presAssocID="{8A10CFC1-50F0-4DD3-BCD6-7CBD5007151B}" presName="FiveNodes_4_text" presStyleLbl="node1" presStyleIdx="4" presStyleCnt="5">
        <dgm:presLayoutVars>
          <dgm:bulletEnabled val="1"/>
        </dgm:presLayoutVars>
      </dgm:prSet>
      <dgm:spPr/>
    </dgm:pt>
    <dgm:pt modelId="{2C4F74C5-58EA-47BE-B42D-65251D80ADD8}" type="pres">
      <dgm:prSet presAssocID="{8A10CFC1-50F0-4DD3-BCD6-7CBD5007151B}" presName="FiveNodes_5_text" presStyleLbl="node1" presStyleIdx="4" presStyleCnt="5">
        <dgm:presLayoutVars>
          <dgm:bulletEnabled val="1"/>
        </dgm:presLayoutVars>
      </dgm:prSet>
      <dgm:spPr/>
    </dgm:pt>
  </dgm:ptLst>
  <dgm:cxnLst>
    <dgm:cxn modelId="{E8E00B00-90D6-4773-BFF4-17C418CE1E33}" srcId="{8A10CFC1-50F0-4DD3-BCD6-7CBD5007151B}" destId="{81304FC1-2681-4C62-9D1B-791F283FA7CA}" srcOrd="4" destOrd="0" parTransId="{5DA4E882-D19B-43FF-BD79-514C9DF643C2}" sibTransId="{946FDC03-8E08-4349-9338-5A91C6F60FC8}"/>
    <dgm:cxn modelId="{FB77FE11-32A1-4BCE-9710-DB9EE5CBA632}" type="presOf" srcId="{395C7855-20CD-4CD8-B153-7F38956760B5}" destId="{2B5901B0-8852-47C3-8414-CBD7EEF033D2}" srcOrd="0" destOrd="0" presId="urn:microsoft.com/office/officeart/2005/8/layout/vProcess5"/>
    <dgm:cxn modelId="{F8889D21-7A15-449A-BE77-660FF481FD44}" type="presOf" srcId="{11919F83-6226-4FEB-996A-68360D31E311}" destId="{D3C797D1-E29F-42D1-A721-E73D199CBCF9}" srcOrd="0" destOrd="0" presId="urn:microsoft.com/office/officeart/2005/8/layout/vProcess5"/>
    <dgm:cxn modelId="{F2435A2A-EC05-4B6B-ABA5-7433B36E966D}" srcId="{8A10CFC1-50F0-4DD3-BCD6-7CBD5007151B}" destId="{8A45DEC4-5FC6-4FA8-B75A-1844CB7BD7D0}" srcOrd="1" destOrd="0" parTransId="{AAB61135-D914-4F9B-89A8-DD2230141AED}" sibTransId="{8D9C3CD0-FCF1-4E42-B701-200F16222077}"/>
    <dgm:cxn modelId="{D11A753A-89AF-46EB-A688-AE8E85ADA55E}" type="presOf" srcId="{8A10CFC1-50F0-4DD3-BCD6-7CBD5007151B}" destId="{CD46EBB2-4B59-4A4C-B9B3-237078EF2041}" srcOrd="0" destOrd="0" presId="urn:microsoft.com/office/officeart/2005/8/layout/vProcess5"/>
    <dgm:cxn modelId="{3DD7D13B-756B-45D0-A7F3-8F54173F4F42}" type="presOf" srcId="{8A45DEC4-5FC6-4FA8-B75A-1844CB7BD7D0}" destId="{34141027-DC9B-456E-8DD8-B5BCB4BCA44B}" srcOrd="1" destOrd="0" presId="urn:microsoft.com/office/officeart/2005/8/layout/vProcess5"/>
    <dgm:cxn modelId="{D5FF7663-6F3E-42F6-AB14-995BD396E17F}" srcId="{8A10CFC1-50F0-4DD3-BCD6-7CBD5007151B}" destId="{11919F83-6226-4FEB-996A-68360D31E311}" srcOrd="3" destOrd="0" parTransId="{A8C71F19-CB52-495A-B308-8FFB27974FB9}" sibTransId="{8BB0EC7C-C5F3-4B3D-91D7-3469BE1AA3A7}"/>
    <dgm:cxn modelId="{95ABBE63-D97D-428D-9E51-73CA241727DA}" type="presOf" srcId="{0EB8BA3F-CB59-4724-8998-BFA5B64551FF}" destId="{378E780E-F6C1-410E-97D8-453EB2D5DB1D}" srcOrd="0" destOrd="0" presId="urn:microsoft.com/office/officeart/2005/8/layout/vProcess5"/>
    <dgm:cxn modelId="{688BAD64-8E89-4A7C-B999-29AF2C6C8149}" type="presOf" srcId="{8A45DEC4-5FC6-4FA8-B75A-1844CB7BD7D0}" destId="{40398FF7-F6D7-4178-BDAD-145BEE842E72}" srcOrd="0" destOrd="0" presId="urn:microsoft.com/office/officeart/2005/8/layout/vProcess5"/>
    <dgm:cxn modelId="{BA1B9747-B02F-4BED-99B5-51FB5057F085}" type="presOf" srcId="{0EB8BA3F-CB59-4724-8998-BFA5B64551FF}" destId="{4A18380E-ECCC-46F9-8F96-7C4E29F5A889}" srcOrd="1" destOrd="0" presId="urn:microsoft.com/office/officeart/2005/8/layout/vProcess5"/>
    <dgm:cxn modelId="{C119196A-6206-421F-A338-632233151ED9}" type="presOf" srcId="{81304FC1-2681-4C62-9D1B-791F283FA7CA}" destId="{CB0B49E5-0D7F-45B8-8617-BFC7409FC0F0}" srcOrd="0" destOrd="0" presId="urn:microsoft.com/office/officeart/2005/8/layout/vProcess5"/>
    <dgm:cxn modelId="{75D33E79-6777-490D-BD42-0D1783C82FBB}" type="presOf" srcId="{81304FC1-2681-4C62-9D1B-791F283FA7CA}" destId="{2C4F74C5-58EA-47BE-B42D-65251D80ADD8}" srcOrd="1" destOrd="0" presId="urn:microsoft.com/office/officeart/2005/8/layout/vProcess5"/>
    <dgm:cxn modelId="{8766B45A-7B8D-41A8-8599-1175747997FB}" srcId="{8A10CFC1-50F0-4DD3-BCD6-7CBD5007151B}" destId="{0EB8BA3F-CB59-4724-8998-BFA5B64551FF}" srcOrd="2" destOrd="0" parTransId="{8E400684-BCA8-40A3-BB4F-1DBC3EC63783}" sibTransId="{395C7855-20CD-4CD8-B153-7F38956760B5}"/>
    <dgm:cxn modelId="{B939E586-1384-4806-9B3B-5F88E7A834FD}" type="presOf" srcId="{457FED68-2919-49FA-964D-EC33E384E073}" destId="{D80326B4-4508-4A43-8137-353F207D60AA}" srcOrd="1" destOrd="0" presId="urn:microsoft.com/office/officeart/2005/8/layout/vProcess5"/>
    <dgm:cxn modelId="{DA721E8A-7619-4A76-B650-0EAAD9A1F37A}" type="presOf" srcId="{EA1260D2-826C-42D8-A3EB-A07525549FCF}" destId="{98848446-B93D-4823-80D4-F685226916D6}" srcOrd="0" destOrd="0" presId="urn:microsoft.com/office/officeart/2005/8/layout/vProcess5"/>
    <dgm:cxn modelId="{59F657A0-C702-465C-A910-DF940642D494}" type="presOf" srcId="{457FED68-2919-49FA-964D-EC33E384E073}" destId="{26CCCFBC-504D-4C76-9EE8-F1A72CCAB038}" srcOrd="0" destOrd="0" presId="urn:microsoft.com/office/officeart/2005/8/layout/vProcess5"/>
    <dgm:cxn modelId="{DA1850A1-C720-4C31-AD51-119FC37C89ED}" type="presOf" srcId="{8BB0EC7C-C5F3-4B3D-91D7-3469BE1AA3A7}" destId="{062D1766-03C8-4D9B-B73C-E0AEA8262F7B}" srcOrd="0" destOrd="0" presId="urn:microsoft.com/office/officeart/2005/8/layout/vProcess5"/>
    <dgm:cxn modelId="{7BAC46C2-E689-45E1-BC92-A13F686884D4}" type="presOf" srcId="{8D9C3CD0-FCF1-4E42-B701-200F16222077}" destId="{32E2F937-AB64-4A0B-9425-4FBC77D719F6}" srcOrd="0" destOrd="0" presId="urn:microsoft.com/office/officeart/2005/8/layout/vProcess5"/>
    <dgm:cxn modelId="{BDA561D9-F8D8-4D70-82BD-90D076E5D292}" type="presOf" srcId="{11919F83-6226-4FEB-996A-68360D31E311}" destId="{5CBF0CA9-38C6-4B61-91ED-2DF533661F53}" srcOrd="1" destOrd="0" presId="urn:microsoft.com/office/officeart/2005/8/layout/vProcess5"/>
    <dgm:cxn modelId="{6B3AE6FC-E281-43D8-ACCC-F55AC3E3A230}" srcId="{8A10CFC1-50F0-4DD3-BCD6-7CBD5007151B}" destId="{457FED68-2919-49FA-964D-EC33E384E073}" srcOrd="0" destOrd="0" parTransId="{E9B65EA4-0923-440F-8EB0-C154BD345584}" sibTransId="{EA1260D2-826C-42D8-A3EB-A07525549FCF}"/>
    <dgm:cxn modelId="{3823C834-C574-40A4-A8F8-33D7113B96C2}" type="presParOf" srcId="{CD46EBB2-4B59-4A4C-B9B3-237078EF2041}" destId="{C6B8AF23-9281-42F5-8941-E0C11EACDA49}" srcOrd="0" destOrd="0" presId="urn:microsoft.com/office/officeart/2005/8/layout/vProcess5"/>
    <dgm:cxn modelId="{4B1810C2-4050-4975-9B91-81A21D9EC038}" type="presParOf" srcId="{CD46EBB2-4B59-4A4C-B9B3-237078EF2041}" destId="{26CCCFBC-504D-4C76-9EE8-F1A72CCAB038}" srcOrd="1" destOrd="0" presId="urn:microsoft.com/office/officeart/2005/8/layout/vProcess5"/>
    <dgm:cxn modelId="{42DFAF00-7554-4282-AAB7-5FA30FBEC765}" type="presParOf" srcId="{CD46EBB2-4B59-4A4C-B9B3-237078EF2041}" destId="{40398FF7-F6D7-4178-BDAD-145BEE842E72}" srcOrd="2" destOrd="0" presId="urn:microsoft.com/office/officeart/2005/8/layout/vProcess5"/>
    <dgm:cxn modelId="{E583EA9A-E56C-40FF-8AF3-99856299FC23}" type="presParOf" srcId="{CD46EBB2-4B59-4A4C-B9B3-237078EF2041}" destId="{378E780E-F6C1-410E-97D8-453EB2D5DB1D}" srcOrd="3" destOrd="0" presId="urn:microsoft.com/office/officeart/2005/8/layout/vProcess5"/>
    <dgm:cxn modelId="{0868CEAF-21C9-4960-9C43-A30C8617251E}" type="presParOf" srcId="{CD46EBB2-4B59-4A4C-B9B3-237078EF2041}" destId="{D3C797D1-E29F-42D1-A721-E73D199CBCF9}" srcOrd="4" destOrd="0" presId="urn:microsoft.com/office/officeart/2005/8/layout/vProcess5"/>
    <dgm:cxn modelId="{A1F85549-E7BF-4061-BE4E-564415C94E54}" type="presParOf" srcId="{CD46EBB2-4B59-4A4C-B9B3-237078EF2041}" destId="{CB0B49E5-0D7F-45B8-8617-BFC7409FC0F0}" srcOrd="5" destOrd="0" presId="urn:microsoft.com/office/officeart/2005/8/layout/vProcess5"/>
    <dgm:cxn modelId="{F2ECC328-5355-445B-9EC3-7A79DD9C5E37}" type="presParOf" srcId="{CD46EBB2-4B59-4A4C-B9B3-237078EF2041}" destId="{98848446-B93D-4823-80D4-F685226916D6}" srcOrd="6" destOrd="0" presId="urn:microsoft.com/office/officeart/2005/8/layout/vProcess5"/>
    <dgm:cxn modelId="{AC54717C-D339-4426-8C3C-965CDA66815C}" type="presParOf" srcId="{CD46EBB2-4B59-4A4C-B9B3-237078EF2041}" destId="{32E2F937-AB64-4A0B-9425-4FBC77D719F6}" srcOrd="7" destOrd="0" presId="urn:microsoft.com/office/officeart/2005/8/layout/vProcess5"/>
    <dgm:cxn modelId="{86025FBC-8444-48F9-9420-E4F91673295B}" type="presParOf" srcId="{CD46EBB2-4B59-4A4C-B9B3-237078EF2041}" destId="{2B5901B0-8852-47C3-8414-CBD7EEF033D2}" srcOrd="8" destOrd="0" presId="urn:microsoft.com/office/officeart/2005/8/layout/vProcess5"/>
    <dgm:cxn modelId="{88394595-8DA1-4344-A240-C8FC433387E3}" type="presParOf" srcId="{CD46EBB2-4B59-4A4C-B9B3-237078EF2041}" destId="{062D1766-03C8-4D9B-B73C-E0AEA8262F7B}" srcOrd="9" destOrd="0" presId="urn:microsoft.com/office/officeart/2005/8/layout/vProcess5"/>
    <dgm:cxn modelId="{FE983895-D6EA-414C-A5DB-287CBA87F174}" type="presParOf" srcId="{CD46EBB2-4B59-4A4C-B9B3-237078EF2041}" destId="{D80326B4-4508-4A43-8137-353F207D60AA}" srcOrd="10" destOrd="0" presId="urn:microsoft.com/office/officeart/2005/8/layout/vProcess5"/>
    <dgm:cxn modelId="{7A901E2E-7F41-4F53-AFC2-1F74F07CB0FE}" type="presParOf" srcId="{CD46EBB2-4B59-4A4C-B9B3-237078EF2041}" destId="{34141027-DC9B-456E-8DD8-B5BCB4BCA44B}" srcOrd="11" destOrd="0" presId="urn:microsoft.com/office/officeart/2005/8/layout/vProcess5"/>
    <dgm:cxn modelId="{D5E0CAEC-94E7-4EED-86AF-A1B779FF1267}" type="presParOf" srcId="{CD46EBB2-4B59-4A4C-B9B3-237078EF2041}" destId="{4A18380E-ECCC-46F9-8F96-7C4E29F5A889}" srcOrd="12" destOrd="0" presId="urn:microsoft.com/office/officeart/2005/8/layout/vProcess5"/>
    <dgm:cxn modelId="{C183C3DC-6295-41A3-861A-20BCD5AABACA}" type="presParOf" srcId="{CD46EBB2-4B59-4A4C-B9B3-237078EF2041}" destId="{5CBF0CA9-38C6-4B61-91ED-2DF533661F53}" srcOrd="13" destOrd="0" presId="urn:microsoft.com/office/officeart/2005/8/layout/vProcess5"/>
    <dgm:cxn modelId="{751ED667-7B04-4451-BAD7-2F52FE9C52EF}" type="presParOf" srcId="{CD46EBB2-4B59-4A4C-B9B3-237078EF2041}" destId="{2C4F74C5-58EA-47BE-B42D-65251D80AD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CCFBC-504D-4C76-9EE8-F1A72CCAB038}">
      <dsp:nvSpPr>
        <dsp:cNvPr id="0" name=""/>
        <dsp:cNvSpPr/>
      </dsp:nvSpPr>
      <dsp:spPr>
        <a:xfrm>
          <a:off x="0" y="0"/>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Просеять рисовую муку 495 гр. в миску, добавить соль и  перемешать венчиком</a:t>
          </a:r>
        </a:p>
      </dsp:txBody>
      <dsp:txXfrm>
        <a:off x="29611" y="29611"/>
        <a:ext cx="4612621" cy="951770"/>
      </dsp:txXfrm>
    </dsp:sp>
    <dsp:sp modelId="{40398FF7-F6D7-4178-BDAD-145BEE842E72}">
      <dsp:nvSpPr>
        <dsp:cNvPr id="0" name=""/>
        <dsp:cNvSpPr/>
      </dsp:nvSpPr>
      <dsp:spPr>
        <a:xfrm>
          <a:off x="434748" y="1151407"/>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Добавлять  3 яйца по одному, вмешивая их  скребком для теста</a:t>
          </a:r>
        </a:p>
      </dsp:txBody>
      <dsp:txXfrm>
        <a:off x="464359" y="1181018"/>
        <a:ext cx="4670731" cy="951770"/>
      </dsp:txXfrm>
    </dsp:sp>
    <dsp:sp modelId="{378E780E-F6C1-410E-97D8-453EB2D5DB1D}">
      <dsp:nvSpPr>
        <dsp:cNvPr id="0" name=""/>
        <dsp:cNvSpPr/>
      </dsp:nvSpPr>
      <dsp:spPr>
        <a:xfrm>
          <a:off x="869496" y="2302815"/>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Добавить  165 мл. воду и вмешать ее в смесь до образования небольших и маленьких влажных комочков теста</a:t>
          </a:r>
        </a:p>
      </dsp:txBody>
      <dsp:txXfrm>
        <a:off x="899107" y="2332426"/>
        <a:ext cx="4670731" cy="951770"/>
      </dsp:txXfrm>
    </dsp:sp>
    <dsp:sp modelId="{D3C797D1-E29F-42D1-A721-E73D199CBCF9}">
      <dsp:nvSpPr>
        <dsp:cNvPr id="0" name=""/>
        <dsp:cNvSpPr/>
      </dsp:nvSpPr>
      <dsp:spPr>
        <a:xfrm>
          <a:off x="1304244" y="3454223"/>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Собрать тесто в шар и вымесить его до однородного состояния</a:t>
          </a:r>
        </a:p>
      </dsp:txBody>
      <dsp:txXfrm>
        <a:off x="1333855" y="3483834"/>
        <a:ext cx="4670731" cy="951770"/>
      </dsp:txXfrm>
    </dsp:sp>
    <dsp:sp modelId="{CB0B49E5-0D7F-45B8-8617-BFC7409FC0F0}">
      <dsp:nvSpPr>
        <dsp:cNvPr id="0" name=""/>
        <dsp:cNvSpPr/>
      </dsp:nvSpPr>
      <dsp:spPr>
        <a:xfrm>
          <a:off x="1738993" y="4605631"/>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Хранить тесто под  пищевой пленкой около 20 мин</a:t>
          </a:r>
        </a:p>
      </dsp:txBody>
      <dsp:txXfrm>
        <a:off x="1768604" y="4635242"/>
        <a:ext cx="4670731" cy="951770"/>
      </dsp:txXfrm>
    </dsp:sp>
    <dsp:sp modelId="{98848446-B93D-4823-80D4-F685226916D6}">
      <dsp:nvSpPr>
        <dsp:cNvPr id="0" name=""/>
        <dsp:cNvSpPr/>
      </dsp:nvSpPr>
      <dsp:spPr>
        <a:xfrm>
          <a:off x="5164701" y="738586"/>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5312559" y="738586"/>
        <a:ext cx="361429" cy="494502"/>
      </dsp:txXfrm>
    </dsp:sp>
    <dsp:sp modelId="{32E2F937-AB64-4A0B-9425-4FBC77D719F6}">
      <dsp:nvSpPr>
        <dsp:cNvPr id="0" name=""/>
        <dsp:cNvSpPr/>
      </dsp:nvSpPr>
      <dsp:spPr>
        <a:xfrm>
          <a:off x="5599450" y="1889993"/>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5747308" y="1889993"/>
        <a:ext cx="361429" cy="494502"/>
      </dsp:txXfrm>
    </dsp:sp>
    <dsp:sp modelId="{2B5901B0-8852-47C3-8414-CBD7EEF033D2}">
      <dsp:nvSpPr>
        <dsp:cNvPr id="0" name=""/>
        <dsp:cNvSpPr/>
      </dsp:nvSpPr>
      <dsp:spPr>
        <a:xfrm>
          <a:off x="6034198" y="3024552"/>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6182056" y="3024552"/>
        <a:ext cx="361429" cy="494502"/>
      </dsp:txXfrm>
    </dsp:sp>
    <dsp:sp modelId="{062D1766-03C8-4D9B-B73C-E0AEA8262F7B}">
      <dsp:nvSpPr>
        <dsp:cNvPr id="0" name=""/>
        <dsp:cNvSpPr/>
      </dsp:nvSpPr>
      <dsp:spPr>
        <a:xfrm>
          <a:off x="6468946" y="4187193"/>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6616804" y="4187193"/>
        <a:ext cx="361429" cy="494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CCFBC-504D-4C76-9EE8-F1A72CCAB038}">
      <dsp:nvSpPr>
        <dsp:cNvPr id="0" name=""/>
        <dsp:cNvSpPr/>
      </dsp:nvSpPr>
      <dsp:spPr>
        <a:xfrm>
          <a:off x="0" y="0"/>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Соевое мясо 198гр.  залить горячей водой на 10 минут. Затем промыть в холодной воде и отжать. </a:t>
          </a:r>
        </a:p>
      </dsp:txBody>
      <dsp:txXfrm>
        <a:off x="29611" y="29611"/>
        <a:ext cx="4612621" cy="951770"/>
      </dsp:txXfrm>
    </dsp:sp>
    <dsp:sp modelId="{40398FF7-F6D7-4178-BDAD-145BEE842E72}">
      <dsp:nvSpPr>
        <dsp:cNvPr id="0" name=""/>
        <dsp:cNvSpPr/>
      </dsp:nvSpPr>
      <dsp:spPr>
        <a:xfrm>
          <a:off x="434748" y="1151407"/>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Измельчить соевое мясо  с луковицей 66 гр.  в мясорубке. </a:t>
          </a:r>
        </a:p>
      </dsp:txBody>
      <dsp:txXfrm>
        <a:off x="464359" y="1181018"/>
        <a:ext cx="4670731" cy="951770"/>
      </dsp:txXfrm>
    </dsp:sp>
    <dsp:sp modelId="{378E780E-F6C1-410E-97D8-453EB2D5DB1D}">
      <dsp:nvSpPr>
        <dsp:cNvPr id="0" name=""/>
        <dsp:cNvSpPr/>
      </dsp:nvSpPr>
      <dsp:spPr>
        <a:xfrm>
          <a:off x="869496" y="2302815"/>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Добавьте все специи и хорошо перемешать. </a:t>
          </a:r>
        </a:p>
      </dsp:txBody>
      <dsp:txXfrm>
        <a:off x="899107" y="2332426"/>
        <a:ext cx="4670731" cy="951770"/>
      </dsp:txXfrm>
    </dsp:sp>
    <dsp:sp modelId="{D3C797D1-E29F-42D1-A721-E73D199CBCF9}">
      <dsp:nvSpPr>
        <dsp:cNvPr id="0" name=""/>
        <dsp:cNvSpPr/>
      </dsp:nvSpPr>
      <dsp:spPr>
        <a:xfrm>
          <a:off x="1304244" y="3454223"/>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Тесто раскатать толщиной 2-3 мм. Вырезать кружки с помощью стакана.</a:t>
          </a:r>
        </a:p>
      </dsp:txBody>
      <dsp:txXfrm>
        <a:off x="1333855" y="3483834"/>
        <a:ext cx="4670731" cy="951770"/>
      </dsp:txXfrm>
    </dsp:sp>
    <dsp:sp modelId="{CB0B49E5-0D7F-45B8-8617-BFC7409FC0F0}">
      <dsp:nvSpPr>
        <dsp:cNvPr id="0" name=""/>
        <dsp:cNvSpPr/>
      </dsp:nvSpPr>
      <dsp:spPr>
        <a:xfrm>
          <a:off x="1738993" y="4605631"/>
          <a:ext cx="5821846" cy="1010992"/>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В центр выложить начинку. Сложить кружки пополам, защипнуть края. Заморозить.</a:t>
          </a:r>
        </a:p>
      </dsp:txBody>
      <dsp:txXfrm>
        <a:off x="1768604" y="4635242"/>
        <a:ext cx="4670731" cy="951770"/>
      </dsp:txXfrm>
    </dsp:sp>
    <dsp:sp modelId="{98848446-B93D-4823-80D4-F685226916D6}">
      <dsp:nvSpPr>
        <dsp:cNvPr id="0" name=""/>
        <dsp:cNvSpPr/>
      </dsp:nvSpPr>
      <dsp:spPr>
        <a:xfrm>
          <a:off x="5164701" y="738586"/>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5312559" y="738586"/>
        <a:ext cx="361429" cy="494502"/>
      </dsp:txXfrm>
    </dsp:sp>
    <dsp:sp modelId="{32E2F937-AB64-4A0B-9425-4FBC77D719F6}">
      <dsp:nvSpPr>
        <dsp:cNvPr id="0" name=""/>
        <dsp:cNvSpPr/>
      </dsp:nvSpPr>
      <dsp:spPr>
        <a:xfrm>
          <a:off x="5599450" y="1889993"/>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5747308" y="1889993"/>
        <a:ext cx="361429" cy="494502"/>
      </dsp:txXfrm>
    </dsp:sp>
    <dsp:sp modelId="{2B5901B0-8852-47C3-8414-CBD7EEF033D2}">
      <dsp:nvSpPr>
        <dsp:cNvPr id="0" name=""/>
        <dsp:cNvSpPr/>
      </dsp:nvSpPr>
      <dsp:spPr>
        <a:xfrm>
          <a:off x="6034198" y="3024552"/>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6182056" y="3024552"/>
        <a:ext cx="361429" cy="494502"/>
      </dsp:txXfrm>
    </dsp:sp>
    <dsp:sp modelId="{062D1766-03C8-4D9B-B73C-E0AEA8262F7B}">
      <dsp:nvSpPr>
        <dsp:cNvPr id="0" name=""/>
        <dsp:cNvSpPr/>
      </dsp:nvSpPr>
      <dsp:spPr>
        <a:xfrm>
          <a:off x="6468946" y="4187193"/>
          <a:ext cx="657145" cy="65714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6616804" y="4187193"/>
        <a:ext cx="361429" cy="4945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AC879-8B4C-4821-B5B9-9A843215DE93}" type="datetimeFigureOut">
              <a:rPr lang="ru-RU" smtClean="0"/>
              <a:pPr/>
              <a:t>17.10.2023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F0D98-01EC-4F52-95AE-571DDFD4CF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17.10.2023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9592" y="1484784"/>
            <a:ext cx="795637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Lst>
            </a:pPr>
            <a:r>
              <a:rPr kumimoji="0" lang="en-US" sz="4400" b="1" i="0" u="none" strike="noStrike" cap="none" normalizeH="0" baseline="0" dirty="0" err="1">
                <a:ln>
                  <a:noFill/>
                </a:ln>
                <a:solidFill>
                  <a:schemeClr val="accent1">
                    <a:lumMod val="75000"/>
                  </a:schemeClr>
                </a:solidFill>
                <a:effectLst/>
                <a:latin typeface="Times New Roman" pitchFamily="18" charset="0"/>
                <a:ea typeface="Times New Roman" pitchFamily="18" charset="0"/>
                <a:cs typeface="Times New Roman" pitchFamily="18" charset="0"/>
              </a:rPr>
              <a:t>Безглютеновые</a:t>
            </a:r>
            <a:r>
              <a:rPr kumimoji="0" lang="en-US" sz="4400" b="1" i="0" u="none" strike="noStrike" cap="none" normalizeH="0" baseline="0" dirty="0">
                <a:ln>
                  <a:noFill/>
                </a:ln>
                <a:solidFill>
                  <a:schemeClr val="accent1">
                    <a:lumMod val="75000"/>
                  </a:schemeClr>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accent1">
                    <a:lumMod val="75000"/>
                  </a:schemeClr>
                </a:solidFill>
                <a:effectLst/>
                <a:latin typeface="Times New Roman" pitchFamily="18" charset="0"/>
                <a:ea typeface="Times New Roman" pitchFamily="18" charset="0"/>
                <a:cs typeface="Times New Roman" pitchFamily="18" charset="0"/>
              </a:rPr>
              <a:t>пельмени</a:t>
            </a:r>
            <a:r>
              <a:rPr kumimoji="0" lang="en-US" sz="4400" b="1" i="0" u="none" strike="noStrike" cap="none" normalizeH="0" baseline="0" dirty="0">
                <a:ln>
                  <a:noFill/>
                </a:ln>
                <a:solidFill>
                  <a:schemeClr val="accent1">
                    <a:lumMod val="75000"/>
                  </a:schemeClr>
                </a:solidFill>
                <a:effectLst/>
                <a:latin typeface="Times New Roman" pitchFamily="18" charset="0"/>
                <a:ea typeface="Times New Roman" pitchFamily="18" charset="0"/>
                <a:cs typeface="Times New Roman" pitchFamily="18" charset="0"/>
              </a:rPr>
              <a:t> с </a:t>
            </a:r>
            <a:r>
              <a:rPr kumimoji="0" lang="en-US" sz="4400" b="1" i="0" u="none" strike="noStrike" cap="none" normalizeH="0" baseline="0" dirty="0" err="1">
                <a:ln>
                  <a:noFill/>
                </a:ln>
                <a:solidFill>
                  <a:schemeClr val="accent1">
                    <a:lumMod val="75000"/>
                  </a:schemeClr>
                </a:solidFill>
                <a:effectLst/>
                <a:latin typeface="Times New Roman" pitchFamily="18" charset="0"/>
                <a:ea typeface="Times New Roman" pitchFamily="18" charset="0"/>
                <a:cs typeface="Times New Roman" pitchFamily="18" charset="0"/>
              </a:rPr>
              <a:t>растительным</a:t>
            </a:r>
            <a:r>
              <a:rPr kumimoji="0" lang="en-US" sz="4400" b="1" i="0" u="none" strike="noStrike" cap="none" normalizeH="0" baseline="0" dirty="0">
                <a:ln>
                  <a:noFill/>
                </a:ln>
                <a:solidFill>
                  <a:schemeClr val="accent1">
                    <a:lumMod val="75000"/>
                  </a:schemeClr>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accent1">
                    <a:lumMod val="75000"/>
                  </a:schemeClr>
                </a:solidFill>
                <a:effectLst/>
                <a:latin typeface="Times New Roman" pitchFamily="18" charset="0"/>
                <a:ea typeface="Times New Roman" pitchFamily="18" charset="0"/>
                <a:cs typeface="Times New Roman" pitchFamily="18" charset="0"/>
              </a:rPr>
              <a:t>мясом</a:t>
            </a:r>
            <a:r>
              <a:rPr kumimoji="0" lang="en-US" sz="4400" b="1" i="0" u="none" strike="noStrike" cap="none" normalizeH="0" baseline="0" dirty="0">
                <a:ln>
                  <a:noFill/>
                </a:ln>
                <a:solidFill>
                  <a:schemeClr val="accent1">
                    <a:lumMod val="75000"/>
                  </a:schemeClr>
                </a:solidFill>
                <a:effectLst/>
                <a:latin typeface="Times New Roman" pitchFamily="18" charset="0"/>
                <a:ea typeface="Times New Roman" pitchFamily="18" charset="0"/>
                <a:cs typeface="Times New Roman" pitchFamily="18" charset="0"/>
              </a:rPr>
              <a:t> </a:t>
            </a:r>
            <a:endParaRPr kumimoji="0" lang="en-US" sz="6000" b="1"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p:txBody>
      </p:sp>
      <p:sp>
        <p:nvSpPr>
          <p:cNvPr id="8" name="Прямоугольник 7"/>
          <p:cNvSpPr/>
          <p:nvPr/>
        </p:nvSpPr>
        <p:spPr>
          <a:xfrm>
            <a:off x="1403648" y="332656"/>
            <a:ext cx="6840760" cy="830997"/>
          </a:xfrm>
          <a:prstGeom prst="rect">
            <a:avLst/>
          </a:prstGeom>
        </p:spPr>
        <p:txBody>
          <a:bodyPr wrap="square">
            <a:spAutoFit/>
          </a:bodyPr>
          <a:lstStyle/>
          <a:p>
            <a:pPr algn="ctr"/>
            <a:r>
              <a:rPr lang="ru-RU" sz="2400" b="1" dirty="0">
                <a:solidFill>
                  <a:schemeClr val="bg2">
                    <a:lumMod val="50000"/>
                  </a:schemeClr>
                </a:solidFill>
              </a:rPr>
              <a:t>“Российский экономический университет имени Г. В. Плеханова”  Ивановский филиал </a:t>
            </a:r>
            <a:endParaRPr lang="ru-RU" sz="2400" dirty="0">
              <a:solidFill>
                <a:schemeClr val="bg2">
                  <a:lumMod val="50000"/>
                </a:schemeClr>
              </a:solidFill>
            </a:endParaRPr>
          </a:p>
        </p:txBody>
      </p:sp>
      <p:pic>
        <p:nvPicPr>
          <p:cNvPr id="3" name="Picture 2" descr="C:\Users\Лена\Desktop\учеба универ\3 курс\АКСЕЛИРАТОР\пел.jpg"/>
          <p:cNvPicPr>
            <a:picLocks noChangeAspect="1" noChangeArrowheads="1"/>
          </p:cNvPicPr>
          <p:nvPr/>
        </p:nvPicPr>
        <p:blipFill>
          <a:blip r:embed="rId2" cstate="print"/>
          <a:srcRect/>
          <a:stretch>
            <a:fillRect/>
          </a:stretch>
        </p:blipFill>
        <p:spPr bwMode="auto">
          <a:xfrm>
            <a:off x="2195736" y="3068960"/>
            <a:ext cx="5760000" cy="360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Наши конкуренты </a:t>
            </a:r>
          </a:p>
        </p:txBody>
      </p:sp>
      <p:sp>
        <p:nvSpPr>
          <p:cNvPr id="3" name="Прямоугольник 2"/>
          <p:cNvSpPr/>
          <p:nvPr/>
        </p:nvSpPr>
        <p:spPr>
          <a:xfrm>
            <a:off x="1115616" y="1124744"/>
            <a:ext cx="7632848" cy="1477328"/>
          </a:xfrm>
          <a:prstGeom prst="rect">
            <a:avLst/>
          </a:prstGeom>
        </p:spPr>
        <p:txBody>
          <a:bodyPr wrap="square">
            <a:spAutoFit/>
          </a:bodyPr>
          <a:lstStyle/>
          <a:p>
            <a:r>
              <a:rPr lang="ru-RU" dirty="0">
                <a:solidFill>
                  <a:schemeClr val="accent1">
                    <a:lumMod val="50000"/>
                  </a:schemeClr>
                </a:solidFill>
                <a:latin typeface="Times New Roman" pitchFamily="18" charset="0"/>
                <a:cs typeface="Times New Roman" pitchFamily="18" charset="0"/>
              </a:rPr>
              <a:t>Нашими конкурентами являются производители классической продукции </a:t>
            </a:r>
          </a:p>
          <a:p>
            <a:r>
              <a:rPr lang="ru-RU" dirty="0">
                <a:solidFill>
                  <a:schemeClr val="accent1">
                    <a:lumMod val="50000"/>
                  </a:schemeClr>
                </a:solidFill>
                <a:latin typeface="Times New Roman" pitchFamily="18" charset="0"/>
                <a:cs typeface="Times New Roman" pitchFamily="18" charset="0"/>
              </a:rPr>
              <a:t>(Останкино, Горячая штучка, Сибирские) и и из растительного мяса:</a:t>
            </a:r>
          </a:p>
          <a:p>
            <a:pPr>
              <a:buFont typeface="Arial" pitchFamily="34" charset="0"/>
              <a:buChar char="•"/>
            </a:pPr>
            <a:r>
              <a:rPr lang="ru-RU" dirty="0" err="1">
                <a:solidFill>
                  <a:schemeClr val="accent1">
                    <a:lumMod val="50000"/>
                  </a:schemeClr>
                </a:solidFill>
                <a:latin typeface="Times New Roman" pitchFamily="18" charset="0"/>
                <a:cs typeface="Times New Roman" pitchFamily="18" charset="0"/>
              </a:rPr>
              <a:t>Welldone</a:t>
            </a:r>
            <a:endParaRPr lang="ru-RU" dirty="0">
              <a:solidFill>
                <a:schemeClr val="accent1">
                  <a:lumMod val="50000"/>
                </a:schemeClr>
              </a:solidFill>
              <a:latin typeface="Times New Roman" pitchFamily="18" charset="0"/>
              <a:cs typeface="Times New Roman" pitchFamily="18" charset="0"/>
            </a:endParaRPr>
          </a:p>
          <a:p>
            <a:pPr>
              <a:buFont typeface="Arial" pitchFamily="34" charset="0"/>
              <a:buChar char="•"/>
            </a:pPr>
            <a:r>
              <a:rPr lang="ru-RU" dirty="0" err="1">
                <a:solidFill>
                  <a:schemeClr val="accent1">
                    <a:lumMod val="50000"/>
                  </a:schemeClr>
                </a:solidFill>
                <a:latin typeface="Times New Roman" pitchFamily="18" charset="0"/>
                <a:cs typeface="Times New Roman" pitchFamily="18" charset="0"/>
              </a:rPr>
              <a:t>Vegafood</a:t>
            </a:r>
            <a:endParaRPr lang="ru-RU" dirty="0">
              <a:solidFill>
                <a:schemeClr val="accent1">
                  <a:lumMod val="50000"/>
                </a:schemeClr>
              </a:solidFill>
              <a:latin typeface="Times New Roman" pitchFamily="18" charset="0"/>
              <a:cs typeface="Times New Roman" pitchFamily="18" charset="0"/>
            </a:endParaRPr>
          </a:p>
          <a:p>
            <a:pPr>
              <a:buFont typeface="Arial" pitchFamily="34" charset="0"/>
              <a:buChar char="•"/>
            </a:pPr>
            <a:r>
              <a:rPr lang="ru-RU" dirty="0" err="1">
                <a:solidFill>
                  <a:schemeClr val="accent1">
                    <a:lumMod val="50000"/>
                  </a:schemeClr>
                </a:solidFill>
                <a:latin typeface="Times New Roman" pitchFamily="18" charset="0"/>
                <a:cs typeface="Times New Roman" pitchFamily="18" charset="0"/>
              </a:rPr>
              <a:t>HiPelly</a:t>
            </a:r>
            <a:endParaRPr lang="ru-RU" dirty="0">
              <a:solidFill>
                <a:schemeClr val="accent1">
                  <a:lumMod val="50000"/>
                </a:schemeClr>
              </a:solidFill>
              <a:latin typeface="Times New Roman" pitchFamily="18" charset="0"/>
              <a:cs typeface="Times New Roman" pitchFamily="18" charset="0"/>
            </a:endParaRPr>
          </a:p>
        </p:txBody>
      </p:sp>
      <p:sp>
        <p:nvSpPr>
          <p:cNvPr id="1028" name="AutoShape 4" descr="https://cdn1.ozone.ru/s3/multimedia-f/64018521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cdn1.ozone.ru/s3/multimedia-f/64018521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s://cdn1.ozone.ru/s3/multimedia-f/64018521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https://cdn1.ozone.ru/s3/multimedia-f/64018521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6" name="Picture 12" descr="https://sun9-29.userapi.com/impg/b-pj5kuhbbJKjTZZQ1KoGih4HRR1pPSmAkcZCA/Xzw3i-xOEds.jpg?size=486x1080&amp;quality=95&amp;sign=bcdaae21e314325bf08d743e338f7c7e&amp;type=album"/>
          <p:cNvPicPr>
            <a:picLocks noChangeAspect="1" noChangeArrowheads="1"/>
          </p:cNvPicPr>
          <p:nvPr/>
        </p:nvPicPr>
        <p:blipFill>
          <a:blip r:embed="rId2" cstate="print"/>
          <a:srcRect l="17111" t="14700" r="22223" b="49472"/>
          <a:stretch>
            <a:fillRect/>
          </a:stretch>
        </p:blipFill>
        <p:spPr bwMode="auto">
          <a:xfrm>
            <a:off x="3455876" y="2413126"/>
            <a:ext cx="2808312" cy="3685605"/>
          </a:xfrm>
          <a:prstGeom prst="rect">
            <a:avLst/>
          </a:prstGeom>
          <a:noFill/>
        </p:spPr>
      </p:pic>
      <p:pic>
        <p:nvPicPr>
          <p:cNvPr id="1038" name="Picture 14" descr="https://avatars.mds.yandex.net/get-eda/3435765/c682f72771d9d05ca59bdbde6c02e151/orig"/>
          <p:cNvPicPr>
            <a:picLocks noChangeAspect="1" noChangeArrowheads="1"/>
          </p:cNvPicPr>
          <p:nvPr/>
        </p:nvPicPr>
        <p:blipFill>
          <a:blip r:embed="rId3" cstate="print"/>
          <a:srcRect/>
          <a:stretch>
            <a:fillRect/>
          </a:stretch>
        </p:blipFill>
        <p:spPr bwMode="auto">
          <a:xfrm>
            <a:off x="6551107" y="4255929"/>
            <a:ext cx="2272661" cy="2269415"/>
          </a:xfrm>
          <a:prstGeom prst="rect">
            <a:avLst/>
          </a:prstGeom>
          <a:noFill/>
        </p:spPr>
      </p:pic>
      <p:pic>
        <p:nvPicPr>
          <p:cNvPr id="1026" name="Picture 2" descr="https://nsk.24veg.ru/pictures/product/big/18787_big.png"/>
          <p:cNvPicPr>
            <a:picLocks noChangeAspect="1" noChangeArrowheads="1"/>
          </p:cNvPicPr>
          <p:nvPr/>
        </p:nvPicPr>
        <p:blipFill>
          <a:blip r:embed="rId4" cstate="print"/>
          <a:srcRect l="21622" t="9459" r="18919" b="6757"/>
          <a:stretch>
            <a:fillRect/>
          </a:stretch>
        </p:blipFill>
        <p:spPr bwMode="auto">
          <a:xfrm>
            <a:off x="1043608" y="3863190"/>
            <a:ext cx="2125349" cy="29948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8640"/>
            <a:ext cx="8028384" cy="648072"/>
          </a:xfrm>
          <a:prstGeom prst="rect">
            <a:avLst/>
          </a:prstGeom>
          <a:solidFill>
            <a:srgbClr val="FFFFFF"/>
          </a:solidFill>
        </p:spPr>
        <p:txBody>
          <a:bodyPr lIns="0" tIns="0" rIns="0" bIns="0">
            <a:noAutofit/>
          </a:bodyPr>
          <a:lstStyle/>
          <a:p>
            <a:pPr algn="ctr">
              <a:lnSpc>
                <a:spcPct val="108000"/>
              </a:lnSpc>
            </a:pPr>
            <a:r>
              <a:rPr lang="ru" sz="3600" dirty="0">
                <a:solidFill>
                  <a:schemeClr val="accent4">
                    <a:lumMod val="50000"/>
                  </a:schemeClr>
                </a:solidFill>
                <a:latin typeface="Times New Roman" pitchFamily="18" charset="0"/>
                <a:cs typeface="Times New Roman" pitchFamily="18" charset="0"/>
              </a:rPr>
              <a:t>Расчет себестоимости пельмений</a:t>
            </a:r>
          </a:p>
          <a:p>
            <a:pPr algn="ctr">
              <a:lnSpc>
                <a:spcPct val="108000"/>
              </a:lnSpc>
            </a:pPr>
            <a:endParaRPr lang="ru" sz="3600" dirty="0">
              <a:solidFill>
                <a:schemeClr val="accent4">
                  <a:lumMod val="50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1115616" y="908720"/>
          <a:ext cx="7668345" cy="4965712"/>
        </p:xfrm>
        <a:graphic>
          <a:graphicData uri="http://schemas.openxmlformats.org/drawingml/2006/table">
            <a:tbl>
              <a:tblPr>
                <a:tableStyleId>{284E427A-3D55-4303-BF80-6455036E1DE7}</a:tableStyleId>
              </a:tblPr>
              <a:tblGrid>
                <a:gridCol w="1414944">
                  <a:extLst>
                    <a:ext uri="{9D8B030D-6E8A-4147-A177-3AD203B41FA5}">
                      <a16:colId xmlns:a16="http://schemas.microsoft.com/office/drawing/2014/main" val="20000"/>
                    </a:ext>
                  </a:extLst>
                </a:gridCol>
                <a:gridCol w="1561317">
                  <a:extLst>
                    <a:ext uri="{9D8B030D-6E8A-4147-A177-3AD203B41FA5}">
                      <a16:colId xmlns:a16="http://schemas.microsoft.com/office/drawing/2014/main" val="20001"/>
                    </a:ext>
                  </a:extLst>
                </a:gridCol>
                <a:gridCol w="1562944">
                  <a:extLst>
                    <a:ext uri="{9D8B030D-6E8A-4147-A177-3AD203B41FA5}">
                      <a16:colId xmlns:a16="http://schemas.microsoft.com/office/drawing/2014/main" val="20002"/>
                    </a:ext>
                  </a:extLst>
                </a:gridCol>
                <a:gridCol w="1562944">
                  <a:extLst>
                    <a:ext uri="{9D8B030D-6E8A-4147-A177-3AD203B41FA5}">
                      <a16:colId xmlns:a16="http://schemas.microsoft.com/office/drawing/2014/main" val="20003"/>
                    </a:ext>
                  </a:extLst>
                </a:gridCol>
                <a:gridCol w="1566196">
                  <a:extLst>
                    <a:ext uri="{9D8B030D-6E8A-4147-A177-3AD203B41FA5}">
                      <a16:colId xmlns:a16="http://schemas.microsoft.com/office/drawing/2014/main" val="20004"/>
                    </a:ext>
                  </a:extLst>
                </a:gridCol>
              </a:tblGrid>
              <a:tr h="982057">
                <a:tc>
                  <a:txBody>
                    <a:bodyPr/>
                    <a:lstStyle/>
                    <a:p>
                      <a:pPr indent="88900" algn="ctr"/>
                      <a:r>
                        <a:rPr lang="ru" sz="1600" dirty="0">
                          <a:solidFill>
                            <a:schemeClr val="tx1"/>
                          </a:solidFill>
                          <a:latin typeface="Times New Roman" pitchFamily="18" charset="0"/>
                          <a:cs typeface="Times New Roman" pitchFamily="18" charset="0"/>
                        </a:rPr>
                        <a:t>Наименование</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Масса</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Цена за упаковку</a:t>
                      </a:r>
                    </a:p>
                  </a:txBody>
                  <a:tcPr marL="0" marR="0" marT="0" marB="0" anchor="ctr"/>
                </a:tc>
                <a:tc>
                  <a:txBody>
                    <a:bodyPr/>
                    <a:lstStyle/>
                    <a:p>
                      <a:pPr indent="88900" algn="ctr">
                        <a:lnSpc>
                          <a:spcPct val="105000"/>
                        </a:lnSpc>
                      </a:pPr>
                      <a:r>
                        <a:rPr lang="ru" sz="1600">
                          <a:solidFill>
                            <a:schemeClr val="tx1"/>
                          </a:solidFill>
                          <a:latin typeface="Times New Roman" pitchFamily="18" charset="0"/>
                          <a:cs typeface="Times New Roman" pitchFamily="18" charset="0"/>
                        </a:rPr>
                        <a:t>Использованное кол-во в гр.</a:t>
                      </a:r>
                    </a:p>
                  </a:txBody>
                  <a:tcPr marL="0" marR="0" marT="0" marB="0" anchor="ctr"/>
                </a:tc>
                <a:tc>
                  <a:txBody>
                    <a:bodyPr/>
                    <a:lstStyle/>
                    <a:p>
                      <a:pPr indent="0" algn="ctr">
                        <a:spcAft>
                          <a:spcPts val="140"/>
                        </a:spcAft>
                      </a:pPr>
                      <a:r>
                        <a:rPr lang="ru" sz="1600" dirty="0">
                          <a:solidFill>
                            <a:schemeClr val="tx1"/>
                          </a:solidFill>
                          <a:latin typeface="Times New Roman" pitchFamily="18" charset="0"/>
                          <a:cs typeface="Times New Roman" pitchFamily="18" charset="0"/>
                        </a:rPr>
                        <a:t>Цена за исп. Кол-</a:t>
                      </a:r>
                    </a:p>
                    <a:p>
                      <a:pPr indent="0" algn="ctr"/>
                      <a:r>
                        <a:rPr lang="ru" sz="1600" dirty="0">
                          <a:solidFill>
                            <a:schemeClr val="tx1"/>
                          </a:solidFill>
                          <a:latin typeface="Times New Roman" pitchFamily="18" charset="0"/>
                          <a:cs typeface="Times New Roman" pitchFamily="18" charset="0"/>
                        </a:rPr>
                        <a:t>во</a:t>
                      </a:r>
                    </a:p>
                  </a:txBody>
                  <a:tcPr marL="0" marR="0" marT="0" marB="0" anchor="ctr"/>
                </a:tc>
                <a:extLst>
                  <a:ext uri="{0D108BD9-81ED-4DB2-BD59-A6C34878D82A}">
                    <a16:rowId xmlns:a16="http://schemas.microsoft.com/office/drawing/2014/main" val="10000"/>
                  </a:ext>
                </a:extLst>
              </a:tr>
              <a:tr h="563485">
                <a:tc>
                  <a:txBody>
                    <a:bodyPr/>
                    <a:lstStyle/>
                    <a:p>
                      <a:pPr indent="88900" algn="ctr"/>
                      <a:r>
                        <a:rPr lang="ru" sz="1600" dirty="0">
                          <a:solidFill>
                            <a:schemeClr val="tx1"/>
                          </a:solidFill>
                          <a:latin typeface="Times New Roman" pitchFamily="18" charset="0"/>
                          <a:cs typeface="Times New Roman" pitchFamily="18" charset="0"/>
                        </a:rPr>
                        <a:t>Рисовая</a:t>
                      </a:r>
                      <a:r>
                        <a:rPr lang="ru" sz="1600" baseline="0" dirty="0">
                          <a:solidFill>
                            <a:schemeClr val="tx1"/>
                          </a:solidFill>
                          <a:latin typeface="Times New Roman" pitchFamily="18" charset="0"/>
                          <a:cs typeface="Times New Roman" pitchFamily="18" charset="0"/>
                        </a:rPr>
                        <a:t> мука</a:t>
                      </a:r>
                      <a:endParaRPr lang="ru" sz="1600" dirty="0">
                        <a:solidFill>
                          <a:schemeClr val="tx1"/>
                        </a:solidFill>
                        <a:latin typeface="Times New Roman" pitchFamily="18" charset="0"/>
                        <a:cs typeface="Times New Roman" pitchFamily="18" charset="0"/>
                      </a:endParaRP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600гр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115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150гр.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29 руб.</a:t>
                      </a:r>
                    </a:p>
                  </a:txBody>
                  <a:tcPr marL="0" marR="0" marT="0" marB="0" anchor="ctr"/>
                </a:tc>
                <a:extLst>
                  <a:ext uri="{0D108BD9-81ED-4DB2-BD59-A6C34878D82A}">
                    <a16:rowId xmlns:a16="http://schemas.microsoft.com/office/drawing/2014/main" val="10001"/>
                  </a:ext>
                </a:extLst>
              </a:tr>
              <a:tr h="872940">
                <a:tc>
                  <a:txBody>
                    <a:bodyPr/>
                    <a:lstStyle/>
                    <a:p>
                      <a:pPr indent="88900" algn="ctr"/>
                      <a:r>
                        <a:rPr lang="ru" sz="1600" dirty="0">
                          <a:solidFill>
                            <a:schemeClr val="tx1"/>
                          </a:solidFill>
                          <a:latin typeface="Times New Roman" pitchFamily="18" charset="0"/>
                          <a:cs typeface="Times New Roman" pitchFamily="18" charset="0"/>
                        </a:rPr>
                        <a:t>Яйца</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10 шт</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95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 шт.</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9 руб.</a:t>
                      </a:r>
                    </a:p>
                  </a:txBody>
                  <a:tcPr marL="0" marR="0" marT="0" marB="0" anchor="ctr"/>
                </a:tc>
                <a:extLst>
                  <a:ext uri="{0D108BD9-81ED-4DB2-BD59-A6C34878D82A}">
                    <a16:rowId xmlns:a16="http://schemas.microsoft.com/office/drawing/2014/main" val="10002"/>
                  </a:ext>
                </a:extLst>
              </a:tr>
              <a:tr h="623529">
                <a:tc>
                  <a:txBody>
                    <a:bodyPr/>
                    <a:lstStyle/>
                    <a:p>
                      <a:pPr indent="88900" algn="ctr"/>
                      <a:r>
                        <a:rPr lang="ru" sz="1600" dirty="0">
                          <a:solidFill>
                            <a:schemeClr val="tx1"/>
                          </a:solidFill>
                          <a:latin typeface="Times New Roman" pitchFamily="18" charset="0"/>
                          <a:cs typeface="Times New Roman" pitchFamily="18" charset="0"/>
                        </a:rPr>
                        <a:t>Масло растительное</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1л.</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132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25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3 руб.</a:t>
                      </a:r>
                    </a:p>
                  </a:txBody>
                  <a:tcPr marL="0" marR="0" marT="0" marB="0" anchor="ctr"/>
                </a:tc>
                <a:extLst>
                  <a:ext uri="{0D108BD9-81ED-4DB2-BD59-A6C34878D82A}">
                    <a16:rowId xmlns:a16="http://schemas.microsoft.com/office/drawing/2014/main" val="10003"/>
                  </a:ext>
                </a:extLst>
              </a:tr>
              <a:tr h="623529">
                <a:tc>
                  <a:txBody>
                    <a:bodyPr/>
                    <a:lstStyle/>
                    <a:p>
                      <a:pPr indent="88900" algn="ctr"/>
                      <a:r>
                        <a:rPr lang="ru" sz="1600" dirty="0">
                          <a:solidFill>
                            <a:schemeClr val="tx1"/>
                          </a:solidFill>
                          <a:latin typeface="Times New Roman" pitchFamily="18" charset="0"/>
                          <a:cs typeface="Times New Roman" pitchFamily="18" charset="0"/>
                        </a:rPr>
                        <a:t>Соевое мясо</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10</a:t>
                      </a:r>
                      <a:r>
                        <a:rPr lang="ru" sz="1600" baseline="0" dirty="0">
                          <a:solidFill>
                            <a:schemeClr val="tx1"/>
                          </a:solidFill>
                          <a:latin typeface="Times New Roman" pitchFamily="18" charset="0"/>
                          <a:cs typeface="Times New Roman" pitchFamily="18" charset="0"/>
                        </a:rPr>
                        <a:t> кг.</a:t>
                      </a:r>
                      <a:endParaRPr lang="ru" sz="1600" dirty="0">
                        <a:solidFill>
                          <a:schemeClr val="tx1"/>
                        </a:solidFill>
                        <a:latin typeface="Times New Roman" pitchFamily="18" charset="0"/>
                        <a:cs typeface="Times New Roman" pitchFamily="18" charset="0"/>
                      </a:endParaRP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2032руб</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600" dirty="0">
                          <a:solidFill>
                            <a:schemeClr val="tx1"/>
                          </a:solidFill>
                          <a:latin typeface="Times New Roman" pitchFamily="18" charset="0"/>
                          <a:cs typeface="Times New Roman" pitchFamily="18" charset="0"/>
                        </a:rPr>
                        <a:t>60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12 руб</a:t>
                      </a:r>
                    </a:p>
                  </a:txBody>
                  <a:tcPr marL="0" marR="0" marT="0" marB="0" anchor="ctr"/>
                </a:tc>
                <a:extLst>
                  <a:ext uri="{0D108BD9-81ED-4DB2-BD59-A6C34878D82A}">
                    <a16:rowId xmlns:a16="http://schemas.microsoft.com/office/drawing/2014/main" val="10004"/>
                  </a:ext>
                </a:extLst>
              </a:tr>
              <a:tr h="623529">
                <a:tc>
                  <a:txBody>
                    <a:bodyPr/>
                    <a:lstStyle/>
                    <a:p>
                      <a:pPr indent="88900" algn="ctr"/>
                      <a:r>
                        <a:rPr lang="ru" sz="1600" dirty="0">
                          <a:solidFill>
                            <a:schemeClr val="tx1"/>
                          </a:solidFill>
                          <a:latin typeface="Times New Roman" pitchFamily="18" charset="0"/>
                          <a:cs typeface="Times New Roman" pitchFamily="18" charset="0"/>
                        </a:rPr>
                        <a:t>Лук репчатый</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 кг</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20руб</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600" dirty="0">
                          <a:solidFill>
                            <a:schemeClr val="tx1"/>
                          </a:solidFill>
                          <a:latin typeface="Times New Roman" pitchFamily="18" charset="0"/>
                          <a:cs typeface="Times New Roman" pitchFamily="18" charset="0"/>
                        </a:rPr>
                        <a:t>20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 руб</a:t>
                      </a:r>
                    </a:p>
                  </a:txBody>
                  <a:tcPr marL="0" marR="0" marT="0" marB="0" anchor="ctr"/>
                </a:tc>
                <a:extLst>
                  <a:ext uri="{0D108BD9-81ED-4DB2-BD59-A6C34878D82A}">
                    <a16:rowId xmlns:a16="http://schemas.microsoft.com/office/drawing/2014/main" val="10005"/>
                  </a:ext>
                </a:extLst>
              </a:tr>
              <a:tr h="676643">
                <a:tc>
                  <a:txBody>
                    <a:bodyPr/>
                    <a:lstStyle/>
                    <a:p>
                      <a:pPr indent="88900" algn="ctr"/>
                      <a:r>
                        <a:rPr lang="ru" sz="1600">
                          <a:solidFill>
                            <a:schemeClr val="tx1"/>
                          </a:solidFill>
                          <a:latin typeface="Times New Roman" pitchFamily="18" charset="0"/>
                          <a:cs typeface="Times New Roman" pitchFamily="18" charset="0"/>
                        </a:rPr>
                        <a:t>Итого</a:t>
                      </a:r>
                    </a:p>
                  </a:txBody>
                  <a:tcPr marL="0" marR="0" marT="0" marB="0" anchor="ctr"/>
                </a:tc>
                <a:tc gridSpan="4">
                  <a:txBody>
                    <a:bodyPr/>
                    <a:lstStyle/>
                    <a:p>
                      <a:pPr indent="0" algn="ctr"/>
                      <a:r>
                        <a:rPr lang="ru" sz="1600" dirty="0">
                          <a:solidFill>
                            <a:schemeClr val="tx1"/>
                          </a:solidFill>
                          <a:latin typeface="Times New Roman" pitchFamily="18" charset="0"/>
                          <a:cs typeface="Times New Roman" pitchFamily="18" charset="0"/>
                        </a:rPr>
                        <a:t>За 1 порцию весом 300г цена 55р.</a:t>
                      </a:r>
                    </a:p>
                  </a:txBody>
                  <a:tcPr marL="0" marR="0" marT="0" marB="0" anchor="ctr"/>
                </a:tc>
                <a:tc hMerge="1">
                  <a:txBody>
                    <a:bodyPr/>
                    <a:lstStyle/>
                    <a:p>
                      <a:endParaRPr sz="4300"/>
                    </a:p>
                  </a:txBody>
                  <a:tcPr marL="0" marR="0" marT="0" marB="0"/>
                </a:tc>
                <a:tc hMerge="1">
                  <a:txBody>
                    <a:bodyPr/>
                    <a:lstStyle/>
                    <a:p>
                      <a:endParaRPr sz="4300"/>
                    </a:p>
                  </a:txBody>
                  <a:tcPr marL="0" marR="0" marT="0" marB="0"/>
                </a:tc>
                <a:tc hMerge="1">
                  <a:txBody>
                    <a:bodyPr/>
                    <a:lstStyle/>
                    <a:p>
                      <a:endParaRPr sz="4300"/>
                    </a:p>
                  </a:txBody>
                  <a:tcPr marL="0" marR="0" marT="0" marB="0"/>
                </a:tc>
                <a:extLst>
                  <a:ext uri="{0D108BD9-81ED-4DB2-BD59-A6C34878D82A}">
                    <a16:rowId xmlns:a16="http://schemas.microsoft.com/office/drawing/2014/main" val="10006"/>
                  </a:ext>
                </a:extLst>
              </a:tr>
            </a:tbl>
          </a:graphicData>
        </a:graphic>
      </p:graphicFrame>
      <p:sp>
        <p:nvSpPr>
          <p:cNvPr id="4" name="Прямоугольник 3"/>
          <p:cNvSpPr/>
          <p:nvPr/>
        </p:nvSpPr>
        <p:spPr>
          <a:xfrm>
            <a:off x="3938017" y="6076568"/>
            <a:ext cx="96012" cy="258064"/>
          </a:xfrm>
          <a:prstGeom prst="rect">
            <a:avLst/>
          </a:prstGeom>
          <a:solidFill>
            <a:srgbClr val="FFFFFF"/>
          </a:solidFill>
        </p:spPr>
        <p:txBody>
          <a:bodyPr wrap="none" lIns="0" tIns="0" rIns="0" bIns="0">
            <a:noAutofit/>
          </a:bodyPr>
          <a:lstStyle/>
          <a:p>
            <a:pPr algn="just"/>
            <a:r>
              <a:rPr lang="en-US" sz="2000" i="1" dirty="0">
                <a:solidFill>
                  <a:srgbClr val="907E3E"/>
                </a:solidFill>
                <a:latin typeface="Times New Roman"/>
              </a:rPr>
              <a: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8640"/>
            <a:ext cx="8028384" cy="648072"/>
          </a:xfrm>
          <a:prstGeom prst="rect">
            <a:avLst/>
          </a:prstGeom>
          <a:solidFill>
            <a:srgbClr val="FFFFFF"/>
          </a:solidFill>
        </p:spPr>
        <p:txBody>
          <a:bodyPr lIns="0" tIns="0" rIns="0" bIns="0">
            <a:noAutofit/>
          </a:bodyPr>
          <a:lstStyle/>
          <a:p>
            <a:pPr algn="ctr">
              <a:lnSpc>
                <a:spcPct val="108000"/>
              </a:lnSpc>
            </a:pPr>
            <a:r>
              <a:rPr lang="ru" sz="3600" dirty="0">
                <a:solidFill>
                  <a:schemeClr val="accent4">
                    <a:lumMod val="50000"/>
                  </a:schemeClr>
                </a:solidFill>
                <a:latin typeface="Times New Roman" pitchFamily="18" charset="0"/>
                <a:cs typeface="Times New Roman" pitchFamily="18" charset="0"/>
              </a:rPr>
              <a:t>Расчет себестоимости пельмений</a:t>
            </a:r>
          </a:p>
          <a:p>
            <a:pPr algn="ctr">
              <a:lnSpc>
                <a:spcPct val="108000"/>
              </a:lnSpc>
            </a:pPr>
            <a:endParaRPr lang="ru" sz="3600" dirty="0">
              <a:solidFill>
                <a:schemeClr val="accent4">
                  <a:lumMod val="50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1115616" y="908720"/>
          <a:ext cx="7668345" cy="4965712"/>
        </p:xfrm>
        <a:graphic>
          <a:graphicData uri="http://schemas.openxmlformats.org/drawingml/2006/table">
            <a:tbl>
              <a:tblPr>
                <a:tableStyleId>{284E427A-3D55-4303-BF80-6455036E1DE7}</a:tableStyleId>
              </a:tblPr>
              <a:tblGrid>
                <a:gridCol w="1414944">
                  <a:extLst>
                    <a:ext uri="{9D8B030D-6E8A-4147-A177-3AD203B41FA5}">
                      <a16:colId xmlns:a16="http://schemas.microsoft.com/office/drawing/2014/main" val="20000"/>
                    </a:ext>
                  </a:extLst>
                </a:gridCol>
                <a:gridCol w="1561317">
                  <a:extLst>
                    <a:ext uri="{9D8B030D-6E8A-4147-A177-3AD203B41FA5}">
                      <a16:colId xmlns:a16="http://schemas.microsoft.com/office/drawing/2014/main" val="20001"/>
                    </a:ext>
                  </a:extLst>
                </a:gridCol>
                <a:gridCol w="1562944">
                  <a:extLst>
                    <a:ext uri="{9D8B030D-6E8A-4147-A177-3AD203B41FA5}">
                      <a16:colId xmlns:a16="http://schemas.microsoft.com/office/drawing/2014/main" val="20002"/>
                    </a:ext>
                  </a:extLst>
                </a:gridCol>
                <a:gridCol w="1562944">
                  <a:extLst>
                    <a:ext uri="{9D8B030D-6E8A-4147-A177-3AD203B41FA5}">
                      <a16:colId xmlns:a16="http://schemas.microsoft.com/office/drawing/2014/main" val="20003"/>
                    </a:ext>
                  </a:extLst>
                </a:gridCol>
                <a:gridCol w="1566196">
                  <a:extLst>
                    <a:ext uri="{9D8B030D-6E8A-4147-A177-3AD203B41FA5}">
                      <a16:colId xmlns:a16="http://schemas.microsoft.com/office/drawing/2014/main" val="20004"/>
                    </a:ext>
                  </a:extLst>
                </a:gridCol>
              </a:tblGrid>
              <a:tr h="982057">
                <a:tc>
                  <a:txBody>
                    <a:bodyPr/>
                    <a:lstStyle/>
                    <a:p>
                      <a:pPr indent="88900" algn="ctr"/>
                      <a:r>
                        <a:rPr lang="ru" sz="1600" dirty="0">
                          <a:solidFill>
                            <a:schemeClr val="tx1"/>
                          </a:solidFill>
                          <a:latin typeface="Times New Roman" pitchFamily="18" charset="0"/>
                          <a:cs typeface="Times New Roman" pitchFamily="18" charset="0"/>
                        </a:rPr>
                        <a:t>Наименование</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Масса</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Цена за упаковку</a:t>
                      </a:r>
                    </a:p>
                  </a:txBody>
                  <a:tcPr marL="0" marR="0" marT="0" marB="0" anchor="ctr"/>
                </a:tc>
                <a:tc>
                  <a:txBody>
                    <a:bodyPr/>
                    <a:lstStyle/>
                    <a:p>
                      <a:pPr indent="88900" algn="ctr">
                        <a:lnSpc>
                          <a:spcPct val="105000"/>
                        </a:lnSpc>
                      </a:pPr>
                      <a:r>
                        <a:rPr lang="ru" sz="1600">
                          <a:solidFill>
                            <a:schemeClr val="tx1"/>
                          </a:solidFill>
                          <a:latin typeface="Times New Roman" pitchFamily="18" charset="0"/>
                          <a:cs typeface="Times New Roman" pitchFamily="18" charset="0"/>
                        </a:rPr>
                        <a:t>Использованное кол-во в гр.</a:t>
                      </a:r>
                    </a:p>
                  </a:txBody>
                  <a:tcPr marL="0" marR="0" marT="0" marB="0" anchor="ctr"/>
                </a:tc>
                <a:tc>
                  <a:txBody>
                    <a:bodyPr/>
                    <a:lstStyle/>
                    <a:p>
                      <a:pPr indent="0" algn="ctr">
                        <a:spcAft>
                          <a:spcPts val="140"/>
                        </a:spcAft>
                      </a:pPr>
                      <a:r>
                        <a:rPr lang="ru" sz="1600" dirty="0">
                          <a:solidFill>
                            <a:schemeClr val="tx1"/>
                          </a:solidFill>
                          <a:latin typeface="Times New Roman" pitchFamily="18" charset="0"/>
                          <a:cs typeface="Times New Roman" pitchFamily="18" charset="0"/>
                        </a:rPr>
                        <a:t>Цена за исп. Кол-</a:t>
                      </a:r>
                    </a:p>
                    <a:p>
                      <a:pPr indent="0" algn="ctr"/>
                      <a:r>
                        <a:rPr lang="ru" sz="1600" dirty="0">
                          <a:solidFill>
                            <a:schemeClr val="tx1"/>
                          </a:solidFill>
                          <a:latin typeface="Times New Roman" pitchFamily="18" charset="0"/>
                          <a:cs typeface="Times New Roman" pitchFamily="18" charset="0"/>
                        </a:rPr>
                        <a:t>во</a:t>
                      </a:r>
                    </a:p>
                  </a:txBody>
                  <a:tcPr marL="0" marR="0" marT="0" marB="0" anchor="ctr"/>
                </a:tc>
                <a:extLst>
                  <a:ext uri="{0D108BD9-81ED-4DB2-BD59-A6C34878D82A}">
                    <a16:rowId xmlns:a16="http://schemas.microsoft.com/office/drawing/2014/main" val="10000"/>
                  </a:ext>
                </a:extLst>
              </a:tr>
              <a:tr h="563485">
                <a:tc>
                  <a:txBody>
                    <a:bodyPr/>
                    <a:lstStyle/>
                    <a:p>
                      <a:pPr indent="88900" algn="ctr"/>
                      <a:r>
                        <a:rPr lang="ru" sz="1600" dirty="0">
                          <a:solidFill>
                            <a:schemeClr val="tx1"/>
                          </a:solidFill>
                          <a:latin typeface="Times New Roman" pitchFamily="18" charset="0"/>
                          <a:cs typeface="Times New Roman" pitchFamily="18" charset="0"/>
                        </a:rPr>
                        <a:t>Рисовая</a:t>
                      </a:r>
                      <a:r>
                        <a:rPr lang="ru" sz="1600" baseline="0" dirty="0">
                          <a:solidFill>
                            <a:schemeClr val="tx1"/>
                          </a:solidFill>
                          <a:latin typeface="Times New Roman" pitchFamily="18" charset="0"/>
                          <a:cs typeface="Times New Roman" pitchFamily="18" charset="0"/>
                        </a:rPr>
                        <a:t> мука</a:t>
                      </a:r>
                      <a:endParaRPr lang="ru" sz="1600" dirty="0">
                        <a:solidFill>
                          <a:schemeClr val="tx1"/>
                        </a:solidFill>
                        <a:latin typeface="Times New Roman" pitchFamily="18" charset="0"/>
                        <a:cs typeface="Times New Roman" pitchFamily="18" charset="0"/>
                      </a:endParaRP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600гр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115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495гр.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95 руб.</a:t>
                      </a:r>
                    </a:p>
                  </a:txBody>
                  <a:tcPr marL="0" marR="0" marT="0" marB="0" anchor="ctr"/>
                </a:tc>
                <a:extLst>
                  <a:ext uri="{0D108BD9-81ED-4DB2-BD59-A6C34878D82A}">
                    <a16:rowId xmlns:a16="http://schemas.microsoft.com/office/drawing/2014/main" val="10001"/>
                  </a:ext>
                </a:extLst>
              </a:tr>
              <a:tr h="872940">
                <a:tc>
                  <a:txBody>
                    <a:bodyPr/>
                    <a:lstStyle/>
                    <a:p>
                      <a:pPr indent="88900" algn="ctr"/>
                      <a:r>
                        <a:rPr lang="ru" sz="1600" dirty="0">
                          <a:solidFill>
                            <a:schemeClr val="tx1"/>
                          </a:solidFill>
                          <a:latin typeface="Times New Roman" pitchFamily="18" charset="0"/>
                          <a:cs typeface="Times New Roman" pitchFamily="18" charset="0"/>
                        </a:rPr>
                        <a:t>Яйца</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10 шт</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95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3 шт.</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28 руб.</a:t>
                      </a:r>
                    </a:p>
                  </a:txBody>
                  <a:tcPr marL="0" marR="0" marT="0" marB="0" anchor="ctr"/>
                </a:tc>
                <a:extLst>
                  <a:ext uri="{0D108BD9-81ED-4DB2-BD59-A6C34878D82A}">
                    <a16:rowId xmlns:a16="http://schemas.microsoft.com/office/drawing/2014/main" val="10002"/>
                  </a:ext>
                </a:extLst>
              </a:tr>
              <a:tr h="623529">
                <a:tc>
                  <a:txBody>
                    <a:bodyPr/>
                    <a:lstStyle/>
                    <a:p>
                      <a:pPr indent="88900" algn="ctr"/>
                      <a:r>
                        <a:rPr lang="ru" sz="1600" dirty="0">
                          <a:solidFill>
                            <a:schemeClr val="tx1"/>
                          </a:solidFill>
                          <a:latin typeface="Times New Roman" pitchFamily="18" charset="0"/>
                          <a:cs typeface="Times New Roman" pitchFamily="18" charset="0"/>
                        </a:rPr>
                        <a:t>Масло растительное</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1л.</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132 руб.</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82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11 руб.</a:t>
                      </a:r>
                    </a:p>
                  </a:txBody>
                  <a:tcPr marL="0" marR="0" marT="0" marB="0" anchor="ctr"/>
                </a:tc>
                <a:extLst>
                  <a:ext uri="{0D108BD9-81ED-4DB2-BD59-A6C34878D82A}">
                    <a16:rowId xmlns:a16="http://schemas.microsoft.com/office/drawing/2014/main" val="10003"/>
                  </a:ext>
                </a:extLst>
              </a:tr>
              <a:tr h="623529">
                <a:tc>
                  <a:txBody>
                    <a:bodyPr/>
                    <a:lstStyle/>
                    <a:p>
                      <a:pPr indent="88900" algn="ctr"/>
                      <a:r>
                        <a:rPr lang="ru" sz="1600" dirty="0">
                          <a:solidFill>
                            <a:schemeClr val="tx1"/>
                          </a:solidFill>
                          <a:latin typeface="Times New Roman" pitchFamily="18" charset="0"/>
                          <a:cs typeface="Times New Roman" pitchFamily="18" charset="0"/>
                        </a:rPr>
                        <a:t>Соевое мясо</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10</a:t>
                      </a:r>
                      <a:r>
                        <a:rPr lang="ru" sz="1600" baseline="0" dirty="0">
                          <a:solidFill>
                            <a:schemeClr val="tx1"/>
                          </a:solidFill>
                          <a:latin typeface="Times New Roman" pitchFamily="18" charset="0"/>
                          <a:cs typeface="Times New Roman" pitchFamily="18" charset="0"/>
                        </a:rPr>
                        <a:t> кг.</a:t>
                      </a:r>
                      <a:endParaRPr lang="ru" sz="1600" dirty="0">
                        <a:solidFill>
                          <a:schemeClr val="tx1"/>
                        </a:solidFill>
                        <a:latin typeface="Times New Roman" pitchFamily="18" charset="0"/>
                        <a:cs typeface="Times New Roman" pitchFamily="18" charset="0"/>
                      </a:endParaRP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2032руб</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600" dirty="0">
                          <a:solidFill>
                            <a:schemeClr val="tx1"/>
                          </a:solidFill>
                          <a:latin typeface="Times New Roman" pitchFamily="18" charset="0"/>
                          <a:cs typeface="Times New Roman" pitchFamily="18" charset="0"/>
                        </a:rPr>
                        <a:t>198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40 руб</a:t>
                      </a:r>
                    </a:p>
                  </a:txBody>
                  <a:tcPr marL="0" marR="0" marT="0" marB="0" anchor="ctr"/>
                </a:tc>
                <a:extLst>
                  <a:ext uri="{0D108BD9-81ED-4DB2-BD59-A6C34878D82A}">
                    <a16:rowId xmlns:a16="http://schemas.microsoft.com/office/drawing/2014/main" val="10004"/>
                  </a:ext>
                </a:extLst>
              </a:tr>
              <a:tr h="623529">
                <a:tc>
                  <a:txBody>
                    <a:bodyPr/>
                    <a:lstStyle/>
                    <a:p>
                      <a:pPr indent="88900" algn="ctr"/>
                      <a:r>
                        <a:rPr lang="ru" sz="1600" dirty="0">
                          <a:solidFill>
                            <a:schemeClr val="tx1"/>
                          </a:solidFill>
                          <a:latin typeface="Times New Roman" pitchFamily="18" charset="0"/>
                          <a:cs typeface="Times New Roman" pitchFamily="18" charset="0"/>
                        </a:rPr>
                        <a:t>Лук репчатый</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1 кг</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20руб</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600" dirty="0">
                          <a:solidFill>
                            <a:schemeClr val="tx1"/>
                          </a:solidFill>
                          <a:latin typeface="Times New Roman" pitchFamily="18" charset="0"/>
                          <a:cs typeface="Times New Roman" pitchFamily="18" charset="0"/>
                        </a:rPr>
                        <a:t>66 гр</a:t>
                      </a:r>
                    </a:p>
                  </a:txBody>
                  <a:tcPr marL="0" marR="0" marT="0" marB="0" anchor="ctr"/>
                </a:tc>
                <a:tc>
                  <a:txBody>
                    <a:bodyPr/>
                    <a:lstStyle/>
                    <a:p>
                      <a:pPr indent="0" algn="ctr"/>
                      <a:r>
                        <a:rPr lang="ru" sz="1600" dirty="0">
                          <a:solidFill>
                            <a:schemeClr val="tx1"/>
                          </a:solidFill>
                          <a:latin typeface="Times New Roman" pitchFamily="18" charset="0"/>
                          <a:cs typeface="Times New Roman" pitchFamily="18" charset="0"/>
                        </a:rPr>
                        <a:t>2 руб</a:t>
                      </a:r>
                    </a:p>
                  </a:txBody>
                  <a:tcPr marL="0" marR="0" marT="0" marB="0" anchor="ctr"/>
                </a:tc>
                <a:extLst>
                  <a:ext uri="{0D108BD9-81ED-4DB2-BD59-A6C34878D82A}">
                    <a16:rowId xmlns:a16="http://schemas.microsoft.com/office/drawing/2014/main" val="10005"/>
                  </a:ext>
                </a:extLst>
              </a:tr>
              <a:tr h="676643">
                <a:tc>
                  <a:txBody>
                    <a:bodyPr/>
                    <a:lstStyle/>
                    <a:p>
                      <a:pPr indent="88900" algn="ctr"/>
                      <a:r>
                        <a:rPr lang="ru" sz="1600">
                          <a:solidFill>
                            <a:schemeClr val="tx1"/>
                          </a:solidFill>
                          <a:latin typeface="Times New Roman" pitchFamily="18" charset="0"/>
                          <a:cs typeface="Times New Roman" pitchFamily="18" charset="0"/>
                        </a:rPr>
                        <a:t>Итого</a:t>
                      </a:r>
                    </a:p>
                  </a:txBody>
                  <a:tcPr marL="0" marR="0" marT="0" marB="0" anchor="ctr"/>
                </a:tc>
                <a:tc gridSpan="4">
                  <a:txBody>
                    <a:bodyPr/>
                    <a:lstStyle/>
                    <a:p>
                      <a:pPr indent="0" algn="ctr"/>
                      <a:r>
                        <a:rPr lang="ru" sz="1600" dirty="0">
                          <a:solidFill>
                            <a:schemeClr val="tx1"/>
                          </a:solidFill>
                          <a:latin typeface="Times New Roman" pitchFamily="18" charset="0"/>
                          <a:cs typeface="Times New Roman" pitchFamily="18" charset="0"/>
                        </a:rPr>
                        <a:t>За 1 пачку весом 1000г цена 176р.</a:t>
                      </a:r>
                    </a:p>
                  </a:txBody>
                  <a:tcPr marL="0" marR="0" marT="0" marB="0" anchor="ctr"/>
                </a:tc>
                <a:tc hMerge="1">
                  <a:txBody>
                    <a:bodyPr/>
                    <a:lstStyle/>
                    <a:p>
                      <a:endParaRPr sz="4300"/>
                    </a:p>
                  </a:txBody>
                  <a:tcPr marL="0" marR="0" marT="0" marB="0"/>
                </a:tc>
                <a:tc hMerge="1">
                  <a:txBody>
                    <a:bodyPr/>
                    <a:lstStyle/>
                    <a:p>
                      <a:endParaRPr sz="4300"/>
                    </a:p>
                  </a:txBody>
                  <a:tcPr marL="0" marR="0" marT="0" marB="0"/>
                </a:tc>
                <a:tc hMerge="1">
                  <a:txBody>
                    <a:bodyPr/>
                    <a:lstStyle/>
                    <a:p>
                      <a:endParaRPr sz="4300"/>
                    </a:p>
                  </a:txBody>
                  <a:tcPr marL="0" marR="0" marT="0" marB="0"/>
                </a:tc>
                <a:extLst>
                  <a:ext uri="{0D108BD9-81ED-4DB2-BD59-A6C34878D82A}">
                    <a16:rowId xmlns:a16="http://schemas.microsoft.com/office/drawing/2014/main" val="10006"/>
                  </a:ext>
                </a:extLst>
              </a:tr>
            </a:tbl>
          </a:graphicData>
        </a:graphic>
      </p:graphicFrame>
      <p:sp>
        <p:nvSpPr>
          <p:cNvPr id="4" name="Прямоугольник 3"/>
          <p:cNvSpPr/>
          <p:nvPr/>
        </p:nvSpPr>
        <p:spPr>
          <a:xfrm>
            <a:off x="3938017" y="6076568"/>
            <a:ext cx="96012" cy="258064"/>
          </a:xfrm>
          <a:prstGeom prst="rect">
            <a:avLst/>
          </a:prstGeom>
          <a:solidFill>
            <a:srgbClr val="FFFFFF"/>
          </a:solidFill>
        </p:spPr>
        <p:txBody>
          <a:bodyPr wrap="none" lIns="0" tIns="0" rIns="0" bIns="0">
            <a:noAutofit/>
          </a:bodyPr>
          <a:lstStyle/>
          <a:p>
            <a:pPr algn="just"/>
            <a:r>
              <a:rPr lang="en-US" sz="2000" i="1" dirty="0">
                <a:solidFill>
                  <a:srgbClr val="907E3E"/>
                </a:solidFill>
                <a:latin typeface="Times New Roman"/>
              </a:rPr>
              <a: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60648"/>
            <a:ext cx="5150129" cy="830997"/>
          </a:xfrm>
          <a:prstGeom prst="rect">
            <a:avLst/>
          </a:prstGeom>
          <a:noFill/>
        </p:spPr>
        <p:txBody>
          <a:bodyPr wrap="none" rtlCol="0">
            <a:spAutoFit/>
          </a:bodyPr>
          <a:lstStyle/>
          <a:p>
            <a:pPr algn="ctr"/>
            <a:r>
              <a:rPr lang="ru-RU" sz="4800" b="1" dirty="0">
                <a:solidFill>
                  <a:srgbClr val="002060"/>
                </a:solidFill>
                <a:latin typeface="Times New Roman" pitchFamily="18" charset="0"/>
                <a:cs typeface="Times New Roman" pitchFamily="18" charset="0"/>
              </a:rPr>
              <a:t>Команда проекта </a:t>
            </a:r>
          </a:p>
        </p:txBody>
      </p:sp>
      <p:pic>
        <p:nvPicPr>
          <p:cNvPr id="22530" name="Picture 2" descr="https://sun9-70.userapi.com/impg/lARiMCdtfVu4W-y6XFapDgLfoeLTBX19Vw8Y-A/Pkanm2zY3hQ.jpg?size=1024x768&amp;quality=95&amp;sign=0e5d7ca1a74409187504e02793a11750&amp;type=album"/>
          <p:cNvPicPr>
            <a:picLocks noChangeAspect="1" noChangeArrowheads="1"/>
          </p:cNvPicPr>
          <p:nvPr/>
        </p:nvPicPr>
        <p:blipFill>
          <a:blip r:embed="rId2" cstate="print"/>
          <a:srcRect l="28139" t="17317" r="25322"/>
          <a:stretch>
            <a:fillRect/>
          </a:stretch>
        </p:blipFill>
        <p:spPr bwMode="auto">
          <a:xfrm>
            <a:off x="1259632" y="1556792"/>
            <a:ext cx="1944216" cy="2590674"/>
          </a:xfrm>
          <a:prstGeom prst="rect">
            <a:avLst/>
          </a:prstGeom>
          <a:noFill/>
        </p:spPr>
      </p:pic>
      <p:sp>
        <p:nvSpPr>
          <p:cNvPr id="4" name="TextBox 3"/>
          <p:cNvSpPr txBox="1"/>
          <p:nvPr/>
        </p:nvSpPr>
        <p:spPr>
          <a:xfrm>
            <a:off x="1043608" y="4365104"/>
            <a:ext cx="2160240" cy="1015663"/>
          </a:xfrm>
          <a:prstGeom prst="rect">
            <a:avLst/>
          </a:prstGeom>
          <a:noFill/>
        </p:spPr>
        <p:txBody>
          <a:bodyPr wrap="square" rtlCol="0">
            <a:spAutoFit/>
          </a:bodyPr>
          <a:lstStyle/>
          <a:p>
            <a:pPr algn="ctr"/>
            <a:r>
              <a:rPr lang="ru-RU" sz="2000" dirty="0">
                <a:solidFill>
                  <a:srgbClr val="002060"/>
                </a:solidFill>
                <a:latin typeface="Times New Roman" pitchFamily="18" charset="0"/>
                <a:cs typeface="Times New Roman" pitchFamily="18" charset="0"/>
              </a:rPr>
              <a:t>Наставник: </a:t>
            </a:r>
          </a:p>
          <a:p>
            <a:pPr algn="ctr"/>
            <a:r>
              <a:rPr lang="ru-RU" sz="2000" dirty="0">
                <a:solidFill>
                  <a:srgbClr val="002060"/>
                </a:solidFill>
                <a:latin typeface="Times New Roman" pitchFamily="18" charset="0"/>
                <a:cs typeface="Times New Roman" pitchFamily="18" charset="0"/>
              </a:rPr>
              <a:t>Малова Ирина Викторовна</a:t>
            </a:r>
          </a:p>
        </p:txBody>
      </p:sp>
      <p:pic>
        <p:nvPicPr>
          <p:cNvPr id="22532" name="Picture 4" descr="https://sun9-18.userapi.com/impg/H9gy5E7NEKIeXHbvfJygIJR_yKRgHtn3FUeKiQ/E9MQZxVaWu8.jpg?size=720x1080&amp;quality=95&amp;sign=8772b23a43372ab963979df6207d1a94&amp;type=album"/>
          <p:cNvPicPr>
            <a:picLocks noChangeAspect="1" noChangeArrowheads="1"/>
          </p:cNvPicPr>
          <p:nvPr/>
        </p:nvPicPr>
        <p:blipFill>
          <a:blip r:embed="rId3" cstate="print"/>
          <a:srcRect/>
          <a:stretch>
            <a:fillRect/>
          </a:stretch>
        </p:blipFill>
        <p:spPr bwMode="auto">
          <a:xfrm>
            <a:off x="3707904" y="1268760"/>
            <a:ext cx="2016223" cy="3024336"/>
          </a:xfrm>
          <a:prstGeom prst="rect">
            <a:avLst/>
          </a:prstGeom>
          <a:noFill/>
        </p:spPr>
      </p:pic>
      <p:pic>
        <p:nvPicPr>
          <p:cNvPr id="22534" name="Picture 6" descr="https://sun9-45.userapi.com/impg/hMfRZmIPeKkOEemFIM4PqspcrVngKx32mEoNkw/0Hjb8Pa5V34.jpg?size=1280x853&amp;quality=95&amp;sign=6b2c6ffbdf4acf34e506892198426e71&amp;type=album"/>
          <p:cNvPicPr>
            <a:picLocks noChangeAspect="1" noChangeArrowheads="1"/>
          </p:cNvPicPr>
          <p:nvPr/>
        </p:nvPicPr>
        <p:blipFill>
          <a:blip r:embed="rId4" cstate="print"/>
          <a:srcRect l="20218" r="20546"/>
          <a:stretch>
            <a:fillRect/>
          </a:stretch>
        </p:blipFill>
        <p:spPr bwMode="auto">
          <a:xfrm>
            <a:off x="6156176" y="1484784"/>
            <a:ext cx="2304256" cy="2592288"/>
          </a:xfrm>
          <a:prstGeom prst="rect">
            <a:avLst/>
          </a:prstGeom>
          <a:noFill/>
        </p:spPr>
      </p:pic>
      <p:sp>
        <p:nvSpPr>
          <p:cNvPr id="8" name="TextBox 7"/>
          <p:cNvSpPr txBox="1"/>
          <p:nvPr/>
        </p:nvSpPr>
        <p:spPr>
          <a:xfrm>
            <a:off x="3491880" y="4437112"/>
            <a:ext cx="2448272" cy="1015663"/>
          </a:xfrm>
          <a:prstGeom prst="rect">
            <a:avLst/>
          </a:prstGeom>
          <a:noFill/>
        </p:spPr>
        <p:txBody>
          <a:bodyPr wrap="square" rtlCol="0">
            <a:spAutoFit/>
          </a:bodyPr>
          <a:lstStyle/>
          <a:p>
            <a:pPr algn="ctr"/>
            <a:r>
              <a:rPr lang="ru-RU" sz="2000" dirty="0">
                <a:solidFill>
                  <a:srgbClr val="002060"/>
                </a:solidFill>
                <a:latin typeface="Times New Roman" pitchFamily="18" charset="0"/>
                <a:cs typeface="Times New Roman" pitchFamily="18" charset="0"/>
              </a:rPr>
              <a:t>Руководитель: Нечаева Анастасия Романовна </a:t>
            </a:r>
          </a:p>
        </p:txBody>
      </p:sp>
      <p:sp>
        <p:nvSpPr>
          <p:cNvPr id="9" name="TextBox 8"/>
          <p:cNvSpPr txBox="1"/>
          <p:nvPr/>
        </p:nvSpPr>
        <p:spPr>
          <a:xfrm>
            <a:off x="6300192" y="4437112"/>
            <a:ext cx="2016224" cy="1015663"/>
          </a:xfrm>
          <a:prstGeom prst="rect">
            <a:avLst/>
          </a:prstGeom>
          <a:noFill/>
        </p:spPr>
        <p:txBody>
          <a:bodyPr wrap="square" rtlCol="0">
            <a:spAutoFit/>
          </a:bodyPr>
          <a:lstStyle/>
          <a:p>
            <a:pPr algn="ctr"/>
            <a:r>
              <a:rPr lang="ru-RU" sz="2000" dirty="0">
                <a:solidFill>
                  <a:srgbClr val="002060"/>
                </a:solidFill>
                <a:latin typeface="Times New Roman" pitchFamily="18" charset="0"/>
                <a:cs typeface="Times New Roman" pitchFamily="18" charset="0"/>
              </a:rPr>
              <a:t>Разработчик : </a:t>
            </a:r>
            <a:r>
              <a:rPr lang="ru-RU" sz="2000" dirty="0" err="1">
                <a:solidFill>
                  <a:srgbClr val="002060"/>
                </a:solidFill>
                <a:latin typeface="Times New Roman" pitchFamily="18" charset="0"/>
                <a:cs typeface="Times New Roman" pitchFamily="18" charset="0"/>
              </a:rPr>
              <a:t>Забавина</a:t>
            </a:r>
            <a:r>
              <a:rPr lang="ru-RU" sz="2000" dirty="0">
                <a:solidFill>
                  <a:srgbClr val="002060"/>
                </a:solidFill>
                <a:latin typeface="Times New Roman" pitchFamily="18" charset="0"/>
                <a:cs typeface="Times New Roman" pitchFamily="18" charset="0"/>
              </a:rPr>
              <a:t> Софья Александровна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912768" cy="707886"/>
          </a:xfrm>
          <a:prstGeom prst="rect">
            <a:avLst/>
          </a:prstGeom>
          <a:noFill/>
        </p:spPr>
        <p:txBody>
          <a:bodyPr wrap="square" rtlCol="0">
            <a:spAutoFit/>
          </a:bodyPr>
          <a:lstStyle/>
          <a:p>
            <a:pPr algn="ctr"/>
            <a:r>
              <a:rPr lang="ru-RU" sz="4000" b="1" dirty="0">
                <a:solidFill>
                  <a:schemeClr val="accent1">
                    <a:lumMod val="75000"/>
                  </a:schemeClr>
                </a:solidFill>
                <a:latin typeface="Times New Roman" pitchFamily="18" charset="0"/>
                <a:cs typeface="Times New Roman" pitchFamily="18" charset="0"/>
              </a:rPr>
              <a:t>Потребители и их проблемы</a:t>
            </a:r>
          </a:p>
        </p:txBody>
      </p:sp>
      <p:sp>
        <p:nvSpPr>
          <p:cNvPr id="3" name="Прямоугольник 2"/>
          <p:cNvSpPr/>
          <p:nvPr/>
        </p:nvSpPr>
        <p:spPr>
          <a:xfrm>
            <a:off x="1259632" y="1340768"/>
            <a:ext cx="7344816" cy="1477328"/>
          </a:xfrm>
          <a:prstGeom prst="rect">
            <a:avLst/>
          </a:prstGeom>
        </p:spPr>
        <p:txBody>
          <a:bodyPr wrap="square">
            <a:spAutoFit/>
          </a:bodyPr>
          <a:lstStyle/>
          <a:p>
            <a:pPr indent="450000" algn="just"/>
            <a:r>
              <a:rPr lang="ru-RU" dirty="0">
                <a:solidFill>
                  <a:schemeClr val="bg2">
                    <a:lumMod val="25000"/>
                  </a:schemeClr>
                </a:solidFill>
                <a:latin typeface="Times New Roman" pitchFamily="18" charset="0"/>
                <a:cs typeface="Times New Roman" pitchFamily="18" charset="0"/>
              </a:rPr>
              <a:t>В последнее десятилетие многие стали исключать </a:t>
            </a:r>
            <a:r>
              <a:rPr lang="ru-RU" dirty="0" err="1">
                <a:solidFill>
                  <a:schemeClr val="bg2">
                    <a:lumMod val="25000"/>
                  </a:schemeClr>
                </a:solidFill>
                <a:latin typeface="Times New Roman" pitchFamily="18" charset="0"/>
                <a:cs typeface="Times New Roman" pitchFamily="18" charset="0"/>
              </a:rPr>
              <a:t>глютеносодержащие</a:t>
            </a:r>
            <a:r>
              <a:rPr lang="ru-RU" dirty="0">
                <a:solidFill>
                  <a:schemeClr val="bg2">
                    <a:lumMod val="25000"/>
                  </a:schemeClr>
                </a:solidFill>
                <a:latin typeface="Times New Roman" pitchFamily="18" charset="0"/>
                <a:cs typeface="Times New Roman" pitchFamily="18" charset="0"/>
              </a:rPr>
              <a:t> продукты из своего рациона, ошибочно полагая, что он провоцирует возникновение аутоиммунных заболеваний и влечет набор веса. Это положило начало </a:t>
            </a:r>
            <a:r>
              <a:rPr lang="ru-RU" dirty="0" err="1">
                <a:solidFill>
                  <a:schemeClr val="bg2">
                    <a:lumMod val="25000"/>
                  </a:schemeClr>
                </a:solidFill>
                <a:latin typeface="Times New Roman" pitchFamily="18" charset="0"/>
                <a:cs typeface="Times New Roman" pitchFamily="18" charset="0"/>
              </a:rPr>
              <a:t>высокоприбыльной</a:t>
            </a:r>
            <a:r>
              <a:rPr lang="ru-RU" dirty="0">
                <a:solidFill>
                  <a:schemeClr val="bg2">
                    <a:lumMod val="25000"/>
                  </a:schemeClr>
                </a:solidFill>
                <a:latin typeface="Times New Roman" pitchFamily="18" charset="0"/>
                <a:cs typeface="Times New Roman" pitchFamily="18" charset="0"/>
              </a:rPr>
              <a:t> индустрии в сфере производства продуктов </a:t>
            </a:r>
            <a:r>
              <a:rPr lang="ru-RU" dirty="0" err="1">
                <a:solidFill>
                  <a:schemeClr val="bg2">
                    <a:lumMod val="25000"/>
                  </a:schemeClr>
                </a:solidFill>
                <a:latin typeface="Times New Roman" pitchFamily="18" charset="0"/>
                <a:cs typeface="Times New Roman" pitchFamily="18" charset="0"/>
              </a:rPr>
              <a:t>gluten</a:t>
            </a:r>
            <a:r>
              <a:rPr lang="ru-RU" dirty="0">
                <a:solidFill>
                  <a:schemeClr val="bg2">
                    <a:lumMod val="25000"/>
                  </a:schemeClr>
                </a:solidFill>
                <a:latin typeface="Times New Roman" pitchFamily="18" charset="0"/>
                <a:cs typeface="Times New Roman" pitchFamily="18" charset="0"/>
              </a:rPr>
              <a:t> </a:t>
            </a:r>
            <a:r>
              <a:rPr lang="ru-RU" dirty="0" err="1">
                <a:solidFill>
                  <a:schemeClr val="bg2">
                    <a:lumMod val="25000"/>
                  </a:schemeClr>
                </a:solidFill>
                <a:latin typeface="Times New Roman" pitchFamily="18" charset="0"/>
                <a:cs typeface="Times New Roman" pitchFamily="18" charset="0"/>
              </a:rPr>
              <a:t>free</a:t>
            </a:r>
            <a:r>
              <a:rPr lang="ru-RU" dirty="0">
                <a:solidFill>
                  <a:schemeClr val="bg2">
                    <a:lumMod val="25000"/>
                  </a:schemeClr>
                </a:solidFill>
                <a:latin typeface="Times New Roman" pitchFamily="18" charset="0"/>
                <a:cs typeface="Times New Roman" pitchFamily="18" charset="0"/>
              </a:rPr>
              <a:t> </a:t>
            </a:r>
            <a:r>
              <a:rPr lang="ru-RU" i="1" dirty="0">
                <a:solidFill>
                  <a:schemeClr val="bg2">
                    <a:lumMod val="25000"/>
                  </a:schemeClr>
                </a:solidFill>
                <a:latin typeface="Times New Roman" pitchFamily="18" charset="0"/>
                <a:cs typeface="Times New Roman" pitchFamily="18" charset="0"/>
              </a:rPr>
              <a:t>(от англ. – без </a:t>
            </a:r>
            <a:r>
              <a:rPr lang="ru-RU" i="1" dirty="0" err="1">
                <a:solidFill>
                  <a:schemeClr val="bg2">
                    <a:lumMod val="25000"/>
                  </a:schemeClr>
                </a:solidFill>
                <a:latin typeface="Times New Roman" pitchFamily="18" charset="0"/>
                <a:cs typeface="Times New Roman" pitchFamily="18" charset="0"/>
              </a:rPr>
              <a:t>глютена</a:t>
            </a:r>
            <a:r>
              <a:rPr lang="ru-RU" i="1" dirty="0">
                <a:solidFill>
                  <a:schemeClr val="bg2">
                    <a:lumMod val="25000"/>
                  </a:schemeClr>
                </a:solidFill>
                <a:latin typeface="Times New Roman" pitchFamily="18" charset="0"/>
                <a:cs typeface="Times New Roman" pitchFamily="18" charset="0"/>
              </a:rPr>
              <a:t>)</a:t>
            </a:r>
            <a:r>
              <a:rPr lang="ru-RU" dirty="0">
                <a:solidFill>
                  <a:schemeClr val="bg2">
                    <a:lumMod val="25000"/>
                  </a:schemeClr>
                </a:solidFill>
                <a:latin typeface="Times New Roman" pitchFamily="18" charset="0"/>
                <a:cs typeface="Times New Roman" pitchFamily="18" charset="0"/>
              </a:rPr>
              <a:t>.</a:t>
            </a:r>
          </a:p>
        </p:txBody>
      </p:sp>
      <p:pic>
        <p:nvPicPr>
          <p:cNvPr id="54274" name="Picture 2" descr="https://avatars.mds.yandex.net/i?id=1b6d749300246c4a5c12373942b3adbf_l-9065942-images-thumbs&amp;n=13"/>
          <p:cNvPicPr>
            <a:picLocks noChangeAspect="1" noChangeArrowheads="1"/>
          </p:cNvPicPr>
          <p:nvPr/>
        </p:nvPicPr>
        <p:blipFill>
          <a:blip r:embed="rId2" cstate="print"/>
          <a:srcRect/>
          <a:stretch>
            <a:fillRect/>
          </a:stretch>
        </p:blipFill>
        <p:spPr bwMode="auto">
          <a:xfrm>
            <a:off x="1043608" y="2708920"/>
            <a:ext cx="3707904" cy="2808312"/>
          </a:xfrm>
          <a:prstGeom prst="rect">
            <a:avLst/>
          </a:prstGeom>
          <a:ln>
            <a:noFill/>
          </a:ln>
          <a:effectLst>
            <a:softEdge rad="112500"/>
          </a:effectLst>
        </p:spPr>
      </p:pic>
      <p:sp>
        <p:nvSpPr>
          <p:cNvPr id="5" name="Прямоугольник 4"/>
          <p:cNvSpPr/>
          <p:nvPr/>
        </p:nvSpPr>
        <p:spPr>
          <a:xfrm>
            <a:off x="4860032" y="2852936"/>
            <a:ext cx="4104456" cy="3139321"/>
          </a:xfrm>
          <a:prstGeom prst="rect">
            <a:avLst/>
          </a:prstGeom>
        </p:spPr>
        <p:txBody>
          <a:bodyPr wrap="square">
            <a:spAutoFit/>
          </a:bodyPr>
          <a:lstStyle/>
          <a:p>
            <a:pPr indent="450000" algn="just"/>
            <a:r>
              <a:rPr lang="ru-RU" dirty="0" err="1">
                <a:solidFill>
                  <a:schemeClr val="bg2">
                    <a:lumMod val="25000"/>
                  </a:schemeClr>
                </a:solidFill>
                <a:latin typeface="Times New Roman" pitchFamily="18" charset="0"/>
                <a:cs typeface="Times New Roman" pitchFamily="18" charset="0"/>
              </a:rPr>
              <a:t>Колличество</a:t>
            </a:r>
            <a:r>
              <a:rPr lang="ru-RU" dirty="0">
                <a:solidFill>
                  <a:schemeClr val="bg2">
                    <a:lumMod val="25000"/>
                  </a:schemeClr>
                </a:solidFill>
                <a:latin typeface="Times New Roman" pitchFamily="18" charset="0"/>
                <a:cs typeface="Times New Roman" pitchFamily="18" charset="0"/>
              </a:rPr>
              <a:t> людей с </a:t>
            </a:r>
            <a:r>
              <a:rPr lang="ru-RU" dirty="0" err="1">
                <a:solidFill>
                  <a:schemeClr val="bg2">
                    <a:lumMod val="25000"/>
                  </a:schemeClr>
                </a:solidFill>
                <a:latin typeface="Times New Roman" pitchFamily="18" charset="0"/>
                <a:cs typeface="Times New Roman" pitchFamily="18" charset="0"/>
              </a:rPr>
              <a:t>непеносимотью</a:t>
            </a:r>
            <a:r>
              <a:rPr lang="ru-RU" dirty="0">
                <a:solidFill>
                  <a:schemeClr val="bg2">
                    <a:lumMod val="25000"/>
                  </a:schemeClr>
                </a:solidFill>
                <a:latin typeface="Times New Roman" pitchFamily="18" charset="0"/>
                <a:cs typeface="Times New Roman" pitchFamily="18" charset="0"/>
              </a:rPr>
              <a:t> </a:t>
            </a:r>
            <a:r>
              <a:rPr lang="ru-RU" dirty="0" err="1">
                <a:solidFill>
                  <a:schemeClr val="bg2">
                    <a:lumMod val="25000"/>
                  </a:schemeClr>
                </a:solidFill>
                <a:latin typeface="Times New Roman" pitchFamily="18" charset="0"/>
                <a:cs typeface="Times New Roman" pitchFamily="18" charset="0"/>
              </a:rPr>
              <a:t>глютена</a:t>
            </a:r>
            <a:r>
              <a:rPr lang="ru-RU" dirty="0">
                <a:solidFill>
                  <a:schemeClr val="bg2">
                    <a:lumMod val="25000"/>
                  </a:schemeClr>
                </a:solidFill>
                <a:latin typeface="Times New Roman" pitchFamily="18" charset="0"/>
                <a:cs typeface="Times New Roman" pitchFamily="18" charset="0"/>
              </a:rPr>
              <a:t> - это 1% от общей численности населения, или 2 миллиона человек. Тем не менее, более 80% людей с </a:t>
            </a:r>
            <a:r>
              <a:rPr lang="ru-RU" dirty="0" err="1">
                <a:solidFill>
                  <a:schemeClr val="bg2">
                    <a:lumMod val="25000"/>
                  </a:schemeClr>
                </a:solidFill>
                <a:latin typeface="Times New Roman" pitchFamily="18" charset="0"/>
                <a:cs typeface="Times New Roman" pitchFamily="18" charset="0"/>
              </a:rPr>
              <a:t>целиакией</a:t>
            </a:r>
            <a:r>
              <a:rPr lang="ru-RU" dirty="0">
                <a:solidFill>
                  <a:schemeClr val="bg2">
                    <a:lumMod val="25000"/>
                  </a:schemeClr>
                </a:solidFill>
                <a:latin typeface="Times New Roman" pitchFamily="18" charset="0"/>
                <a:cs typeface="Times New Roman" pitchFamily="18" charset="0"/>
              </a:rPr>
              <a:t> не диагностированы или диагностированы ошибочно, особенно те, кто находится в социально-экономическом положении. Число людей с </a:t>
            </a:r>
            <a:r>
              <a:rPr lang="ru-RU" dirty="0" err="1">
                <a:solidFill>
                  <a:schemeClr val="bg2">
                    <a:lumMod val="25000"/>
                  </a:schemeClr>
                </a:solidFill>
                <a:latin typeface="Times New Roman" pitchFamily="18" charset="0"/>
                <a:cs typeface="Times New Roman" pitchFamily="18" charset="0"/>
              </a:rPr>
              <a:t>целиакией</a:t>
            </a:r>
            <a:r>
              <a:rPr lang="ru-RU" dirty="0">
                <a:solidFill>
                  <a:schemeClr val="bg2">
                    <a:lumMod val="25000"/>
                  </a:schemeClr>
                </a:solidFill>
                <a:latin typeface="Times New Roman" pitchFamily="18" charset="0"/>
                <a:cs typeface="Times New Roman" pitchFamily="18" charset="0"/>
              </a:rPr>
              <a:t> растет и зависит от местоположения и демографической группы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404664"/>
            <a:ext cx="6336704" cy="830997"/>
          </a:xfrm>
          <a:prstGeom prst="rect">
            <a:avLst/>
          </a:prstGeom>
          <a:noFill/>
        </p:spPr>
        <p:txBody>
          <a:bodyPr wrap="square" rtlCol="0">
            <a:spAutoFit/>
          </a:bodyPr>
          <a:lstStyle/>
          <a:p>
            <a:pPr algn="ctr"/>
            <a:r>
              <a:rPr lang="ru-RU" sz="4800" dirty="0">
                <a:solidFill>
                  <a:srgbClr val="002060"/>
                </a:solidFill>
                <a:latin typeface="Times New Roman" pitchFamily="18" charset="0"/>
                <a:cs typeface="Times New Roman" pitchFamily="18" charset="0"/>
              </a:rPr>
              <a:t>Решение проблем</a:t>
            </a:r>
          </a:p>
        </p:txBody>
      </p:sp>
      <p:sp>
        <p:nvSpPr>
          <p:cNvPr id="55297" name="Rectangle 1"/>
          <p:cNvSpPr>
            <a:spLocks noChangeArrowheads="1"/>
          </p:cNvSpPr>
          <p:nvPr/>
        </p:nvSpPr>
        <p:spPr bwMode="auto">
          <a:xfrm>
            <a:off x="1115616" y="5301208"/>
            <a:ext cx="75243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Lst>
            </a:pPr>
            <a:r>
              <a:rPr kumimoji="0" lang="ru-RU" sz="2400" b="0" i="0"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Наиболее востребованы в данном продукте люди с </a:t>
            </a:r>
            <a:r>
              <a:rPr kumimoji="0" lang="ru-RU" sz="2400" b="0" i="0" u="none" strike="noStrike" cap="none" normalizeH="0" baseline="0" dirty="0" err="1">
                <a:ln>
                  <a:noFill/>
                </a:ln>
                <a:solidFill>
                  <a:schemeClr val="bg2">
                    <a:lumMod val="25000"/>
                  </a:schemeClr>
                </a:solidFill>
                <a:effectLst/>
                <a:latin typeface="Times New Roman" pitchFamily="18" charset="0"/>
                <a:ea typeface="Times New Roman" pitchFamily="18" charset="0"/>
                <a:cs typeface="Times New Roman" pitchFamily="18" charset="0"/>
              </a:rPr>
              <a:t>непеносимостью</a:t>
            </a:r>
            <a:r>
              <a:rPr kumimoji="0" lang="ru-RU" sz="2400" b="0" i="0"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bg2">
                    <a:lumMod val="25000"/>
                  </a:schemeClr>
                </a:solidFill>
                <a:effectLst/>
                <a:latin typeface="Times New Roman" pitchFamily="18" charset="0"/>
                <a:ea typeface="Times New Roman" pitchFamily="18" charset="0"/>
                <a:cs typeface="Times New Roman" pitchFamily="18" charset="0"/>
              </a:rPr>
              <a:t>глютена</a:t>
            </a:r>
            <a:r>
              <a:rPr kumimoji="0" lang="ru-RU" sz="2400" b="0" i="0"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 так же люди соблюдающие пост, здоровый образ жизни, </a:t>
            </a:r>
            <a:r>
              <a:rPr kumimoji="0" lang="ru-RU" sz="2400" b="0" i="0" u="none" strike="noStrike" cap="none" normalizeH="0" baseline="0" dirty="0" err="1">
                <a:ln>
                  <a:noFill/>
                </a:ln>
                <a:solidFill>
                  <a:schemeClr val="bg2">
                    <a:lumMod val="25000"/>
                  </a:schemeClr>
                </a:solidFill>
                <a:effectLst/>
                <a:latin typeface="Times New Roman" pitchFamily="18" charset="0"/>
                <a:ea typeface="Times New Roman" pitchFamily="18" charset="0"/>
                <a:cs typeface="Times New Roman" pitchFamily="18" charset="0"/>
              </a:rPr>
              <a:t>вегатарианы</a:t>
            </a:r>
            <a:r>
              <a:rPr kumimoji="0" lang="ru-RU" sz="2400" b="0" i="0"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a:t>
            </a:r>
            <a:endParaRPr kumimoji="0" lang="ru-RU" sz="4000" b="0" i="0" u="none" strike="noStrike" cap="none" normalizeH="0" baseline="0" dirty="0">
              <a:ln>
                <a:noFill/>
              </a:ln>
              <a:solidFill>
                <a:schemeClr val="bg2">
                  <a:lumMod val="25000"/>
                </a:schemeClr>
              </a:solidFill>
              <a:effectLst/>
              <a:latin typeface="Times New Roman" pitchFamily="18" charset="0"/>
              <a:cs typeface="Times New Roman" pitchFamily="18" charset="0"/>
            </a:endParaRPr>
          </a:p>
        </p:txBody>
      </p:sp>
      <p:sp>
        <p:nvSpPr>
          <p:cNvPr id="55298" name="Rectangle 2"/>
          <p:cNvSpPr>
            <a:spLocks noChangeArrowheads="1"/>
          </p:cNvSpPr>
          <p:nvPr/>
        </p:nvSpPr>
        <p:spPr bwMode="auto">
          <a:xfrm>
            <a:off x="1187624" y="1376482"/>
            <a:ext cx="770485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0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a:ln>
                  <a:noFill/>
                </a:ln>
                <a:solidFill>
                  <a:schemeClr val="bg2">
                    <a:lumMod val="25000"/>
                  </a:schemeClr>
                </a:solidFill>
                <a:effectLst/>
                <a:latin typeface="Times New Roman" panose="02020603050405020304" pitchFamily="18" charset="0"/>
                <a:ea typeface="Calibri" pitchFamily="34" charset="0"/>
                <a:cs typeface="Times New Roman" pitchFamily="18" charset="0"/>
              </a:rPr>
              <a:t>Глютеновая</a:t>
            </a: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 непереносимость — это хроническое генетическое заболевание, при котором пища, содержащая </a:t>
            </a:r>
            <a:r>
              <a:rPr kumimoji="0" lang="ru-RU" b="0" i="0" u="none" strike="noStrike" cap="none" normalizeH="0" baseline="0" dirty="0" err="1">
                <a:ln>
                  <a:noFill/>
                </a:ln>
                <a:solidFill>
                  <a:schemeClr val="bg2">
                    <a:lumMod val="25000"/>
                  </a:schemeClr>
                </a:solidFill>
                <a:effectLst/>
                <a:latin typeface="Times New Roman" panose="02020603050405020304" pitchFamily="18" charset="0"/>
                <a:ea typeface="Calibri" pitchFamily="34" charset="0"/>
                <a:cs typeface="Times New Roman" pitchFamily="18" charset="0"/>
              </a:rPr>
              <a:t>глютен</a:t>
            </a: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 повреждает слизистую оболочку тонкого кишечника, в которой происходит основное всасывание питательных веществ. Людям с непереносимостью </a:t>
            </a:r>
            <a:r>
              <a:rPr kumimoji="0" lang="ru-RU" b="0" i="0" u="none" strike="noStrike" cap="none" normalizeH="0" baseline="0" dirty="0" err="1">
                <a:ln>
                  <a:noFill/>
                </a:ln>
                <a:solidFill>
                  <a:schemeClr val="bg2">
                    <a:lumMod val="25000"/>
                  </a:schemeClr>
                </a:solidFill>
                <a:effectLst/>
                <a:latin typeface="Times New Roman" panose="02020603050405020304" pitchFamily="18" charset="0"/>
                <a:ea typeface="Calibri" pitchFamily="34" charset="0"/>
                <a:cs typeface="Times New Roman" pitchFamily="18" charset="0"/>
              </a:rPr>
              <a:t>глютена</a:t>
            </a: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 приходится ограничивать себя в потребляемых продуктах, сильно урезая свой рацион.</a:t>
            </a:r>
            <a:b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b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В рамках проекта мы разработаем технико-технологическую карту приготовления </a:t>
            </a:r>
            <a:r>
              <a:rPr kumimoji="0" lang="ru-RU" b="0" i="0" u="none" strike="noStrike" cap="none" normalizeH="0" baseline="0" dirty="0" err="1">
                <a:ln>
                  <a:noFill/>
                </a:ln>
                <a:solidFill>
                  <a:schemeClr val="bg2">
                    <a:lumMod val="25000"/>
                  </a:schemeClr>
                </a:solidFill>
                <a:effectLst/>
                <a:latin typeface="Times New Roman" panose="02020603050405020304" pitchFamily="18" charset="0"/>
                <a:ea typeface="Calibri" pitchFamily="34" charset="0"/>
                <a:cs typeface="Times New Roman" pitchFamily="18" charset="0"/>
              </a:rPr>
              <a:t>безглютеновых</a:t>
            </a: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 пельменей на основе начинки содержащей белки растительного происхождения, а конкретно – сои.</a:t>
            </a:r>
            <a:endParaRPr kumimoji="0" lang="ru-RU" b="0" i="0" u="none" strike="noStrike" cap="none" normalizeH="0" baseline="0" dirty="0">
              <a:ln>
                <a:noFill/>
              </a:ln>
              <a:solidFill>
                <a:schemeClr val="bg2">
                  <a:lumMod val="25000"/>
                </a:schemeClr>
              </a:solidFill>
              <a:effectLst/>
              <a:latin typeface="Times New Roman" panose="02020603050405020304" pitchFamily="18" charset="0"/>
              <a:cs typeface="Times New Roman" pitchFamily="18"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bg2">
                    <a:lumMod val="25000"/>
                  </a:schemeClr>
                </a:solidFill>
                <a:effectLst/>
                <a:latin typeface="Times New Roman" panose="02020603050405020304" pitchFamily="18" charset="0"/>
                <a:ea typeface="Calibri" pitchFamily="34" charset="0"/>
                <a:cs typeface="Times New Roman" pitchFamily="18" charset="0"/>
              </a:rPr>
              <a:t>Соя является самым богатым белком культурой. В соевом белке до 50 энергетических ценностей. Сое содержит даже больше белка, чем мясо русского языка, состояния. Более того, белок соевого типа полноценный, т.е. содержит почти все незаменимый аминокислотный состав, но он лучше впитывается организмом, не содержит никаких вредных холестеринов.</a:t>
            </a:r>
            <a:endParaRPr kumimoji="0" lang="ru-RU" b="0" i="0" u="none" strike="noStrike" cap="none" normalizeH="0" baseline="0" dirty="0">
              <a:ln>
                <a:noFill/>
              </a:ln>
              <a:solidFill>
                <a:schemeClr val="bg2">
                  <a:lumMod val="25000"/>
                </a:schemeClr>
              </a:solidFill>
              <a:effectLst/>
              <a:latin typeface="Times New Roman" panose="02020603050405020304"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475656" y="14427"/>
            <a:ext cx="6372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Технологическая схема приготовления теста:</a:t>
            </a:r>
            <a:endParaRPr kumimoji="0" lang="ru-RU" sz="2800" b="1" u="none" strike="noStrike" cap="none" normalizeH="0" baseline="0" dirty="0">
              <a:ln>
                <a:noFill/>
              </a:ln>
              <a:solidFill>
                <a:schemeClr val="bg2">
                  <a:lumMod val="25000"/>
                </a:schemeClr>
              </a:solidFill>
              <a:effectLst/>
              <a:latin typeface="Times New Roman" pitchFamily="18" charset="0"/>
              <a:cs typeface="Times New Roman" pitchFamily="18" charset="0"/>
            </a:endParaRPr>
          </a:p>
        </p:txBody>
      </p:sp>
      <p:graphicFrame>
        <p:nvGraphicFramePr>
          <p:cNvPr id="4" name="Схема 3"/>
          <p:cNvGraphicFramePr/>
          <p:nvPr/>
        </p:nvGraphicFramePr>
        <p:xfrm>
          <a:off x="1259632" y="980728"/>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475656" y="199093"/>
            <a:ext cx="6372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a:ln>
                  <a:noFill/>
                </a:ln>
                <a:solidFill>
                  <a:schemeClr val="bg2">
                    <a:lumMod val="25000"/>
                  </a:schemeClr>
                </a:solidFill>
                <a:effectLst/>
                <a:latin typeface="Times New Roman" pitchFamily="18" charset="0"/>
                <a:ea typeface="Times New Roman" pitchFamily="18" charset="0"/>
                <a:cs typeface="Times New Roman" pitchFamily="18" charset="0"/>
              </a:rPr>
              <a:t>Технологическая схема приготовления :</a:t>
            </a:r>
            <a:endParaRPr kumimoji="0" lang="ru-RU" sz="2800" b="1" u="none" strike="noStrike" cap="none" normalizeH="0" baseline="0" dirty="0">
              <a:ln>
                <a:noFill/>
              </a:ln>
              <a:solidFill>
                <a:schemeClr val="bg2">
                  <a:lumMod val="25000"/>
                </a:schemeClr>
              </a:solidFill>
              <a:effectLst/>
              <a:latin typeface="Times New Roman" pitchFamily="18" charset="0"/>
              <a:cs typeface="Times New Roman" pitchFamily="18" charset="0"/>
            </a:endParaRPr>
          </a:p>
        </p:txBody>
      </p:sp>
      <p:graphicFrame>
        <p:nvGraphicFramePr>
          <p:cNvPr id="4" name="Схема 3"/>
          <p:cNvGraphicFramePr/>
          <p:nvPr/>
        </p:nvGraphicFramePr>
        <p:xfrm>
          <a:off x="1259632" y="980728"/>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88640"/>
            <a:ext cx="5904656" cy="646331"/>
          </a:xfrm>
          <a:prstGeom prst="rect">
            <a:avLst/>
          </a:prstGeom>
          <a:noFill/>
        </p:spPr>
        <p:txBody>
          <a:bodyPr wrap="square" rtlCol="0">
            <a:spAutoFit/>
          </a:bodyPr>
          <a:lstStyle/>
          <a:p>
            <a:pPr algn="ctr"/>
            <a:r>
              <a:rPr lang="ru-RU" sz="3600" b="1" dirty="0">
                <a:solidFill>
                  <a:schemeClr val="accent1">
                    <a:lumMod val="75000"/>
                  </a:schemeClr>
                </a:solidFill>
                <a:latin typeface="Times New Roman" pitchFamily="18" charset="0"/>
                <a:cs typeface="Times New Roman" pitchFamily="18" charset="0"/>
              </a:rPr>
              <a:t>Этапы производства теста</a:t>
            </a:r>
          </a:p>
        </p:txBody>
      </p:sp>
      <p:pic>
        <p:nvPicPr>
          <p:cNvPr id="1026" name="Picture 2" descr="Пельмени с соевым мясом - фото шаг 3"/>
          <p:cNvPicPr>
            <a:picLocks noChangeAspect="1" noChangeArrowheads="1"/>
          </p:cNvPicPr>
          <p:nvPr/>
        </p:nvPicPr>
        <p:blipFill>
          <a:blip r:embed="rId2" cstate="print"/>
          <a:srcRect l="12836" r="14429"/>
          <a:stretch>
            <a:fillRect/>
          </a:stretch>
        </p:blipFill>
        <p:spPr bwMode="auto">
          <a:xfrm>
            <a:off x="1259632" y="836712"/>
            <a:ext cx="2376264" cy="223648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11560" y="3140968"/>
            <a:ext cx="3384376" cy="1200329"/>
          </a:xfrm>
          <a:prstGeom prst="rect">
            <a:avLst/>
          </a:prstGeom>
          <a:noFill/>
        </p:spPr>
        <p:txBody>
          <a:bodyPr wrap="square" rtlCol="0">
            <a:spAutoFit/>
          </a:bodyPr>
          <a:lstStyle/>
          <a:p>
            <a:pPr algn="ctr"/>
            <a:r>
              <a:rPr lang="ru-RU" sz="2400" dirty="0">
                <a:solidFill>
                  <a:schemeClr val="bg2">
                    <a:lumMod val="25000"/>
                  </a:schemeClr>
                </a:solidFill>
                <a:latin typeface="Times New Roman" pitchFamily="18" charset="0"/>
                <a:cs typeface="Times New Roman" pitchFamily="18" charset="0"/>
              </a:rPr>
              <a:t>Смешать сухие ингредиенты и влить кипяток </a:t>
            </a:r>
          </a:p>
        </p:txBody>
      </p:sp>
      <p:pic>
        <p:nvPicPr>
          <p:cNvPr id="1028" name="Picture 4" descr="Пельмени с соевым мясом - фото шаг 4"/>
          <p:cNvPicPr>
            <a:picLocks noChangeAspect="1" noChangeArrowheads="1"/>
          </p:cNvPicPr>
          <p:nvPr/>
        </p:nvPicPr>
        <p:blipFill>
          <a:blip r:embed="rId3" cstate="print"/>
          <a:srcRect l="13086" r="14007"/>
          <a:stretch>
            <a:fillRect/>
          </a:stretch>
        </p:blipFill>
        <p:spPr bwMode="auto">
          <a:xfrm>
            <a:off x="6444208" y="836712"/>
            <a:ext cx="2304256" cy="2206022"/>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5292080" y="3068960"/>
            <a:ext cx="3851920" cy="1569660"/>
          </a:xfrm>
          <a:prstGeom prst="rect">
            <a:avLst/>
          </a:prstGeom>
        </p:spPr>
        <p:txBody>
          <a:bodyPr wrap="square">
            <a:spAutoFit/>
          </a:bodyPr>
          <a:lstStyle/>
          <a:p>
            <a:pPr algn="ctr"/>
            <a:r>
              <a:rPr lang="ru-RU" sz="2400" dirty="0">
                <a:solidFill>
                  <a:schemeClr val="bg2">
                    <a:lumMod val="25000"/>
                  </a:schemeClr>
                </a:solidFill>
                <a:latin typeface="Times New Roman" pitchFamily="18" charset="0"/>
                <a:cs typeface="Times New Roman" pitchFamily="18" charset="0"/>
              </a:rPr>
              <a:t>Скатайте тесто в шар и оставьте на 10-15 минут при комнатной температуре. </a:t>
            </a:r>
          </a:p>
        </p:txBody>
      </p:sp>
      <p:pic>
        <p:nvPicPr>
          <p:cNvPr id="1030" name="Picture 6" descr="Пельмени с соевым мясом - фото шаг 7"/>
          <p:cNvPicPr>
            <a:picLocks noChangeAspect="1" noChangeArrowheads="1"/>
          </p:cNvPicPr>
          <p:nvPr/>
        </p:nvPicPr>
        <p:blipFill>
          <a:blip r:embed="rId4" cstate="print"/>
          <a:srcRect/>
          <a:stretch>
            <a:fillRect/>
          </a:stretch>
        </p:blipFill>
        <p:spPr bwMode="auto">
          <a:xfrm>
            <a:off x="3275856" y="4005064"/>
            <a:ext cx="2838450" cy="188595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1043608" y="6093296"/>
            <a:ext cx="7632848" cy="461665"/>
          </a:xfrm>
          <a:prstGeom prst="rect">
            <a:avLst/>
          </a:prstGeom>
        </p:spPr>
        <p:txBody>
          <a:bodyPr wrap="square">
            <a:spAutoFit/>
          </a:bodyPr>
          <a:lstStyle/>
          <a:p>
            <a:pPr algn="ctr"/>
            <a:r>
              <a:rPr lang="ru-RU" sz="2400" dirty="0">
                <a:solidFill>
                  <a:schemeClr val="bg2">
                    <a:lumMod val="25000"/>
                  </a:schemeClr>
                </a:solidFill>
                <a:latin typeface="Times New Roman" pitchFamily="18" charset="0"/>
                <a:cs typeface="Times New Roman" pitchFamily="18" charset="0"/>
              </a:rPr>
              <a:t>Тесто раскатайте толщиной 2-3 мм. Вырежьте кружки.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260648"/>
            <a:ext cx="4536504" cy="646331"/>
          </a:xfrm>
          <a:prstGeom prst="rect">
            <a:avLst/>
          </a:prstGeom>
          <a:noFill/>
        </p:spPr>
        <p:txBody>
          <a:bodyPr wrap="square" rtlCol="0">
            <a:spAutoFit/>
          </a:bodyPr>
          <a:lstStyle/>
          <a:p>
            <a:pPr algn="ctr"/>
            <a:r>
              <a:rPr lang="ru-RU" sz="3600" b="1" dirty="0">
                <a:solidFill>
                  <a:schemeClr val="accent1">
                    <a:lumMod val="75000"/>
                  </a:schemeClr>
                </a:solidFill>
                <a:latin typeface="Times New Roman" pitchFamily="18" charset="0"/>
                <a:cs typeface="Times New Roman" pitchFamily="18" charset="0"/>
              </a:rPr>
              <a:t>Этапы производства</a:t>
            </a:r>
          </a:p>
        </p:txBody>
      </p:sp>
      <p:pic>
        <p:nvPicPr>
          <p:cNvPr id="19458" name="Picture 2" descr="Пельмени с соевым мясом - фото шаг 5"/>
          <p:cNvPicPr>
            <a:picLocks noChangeAspect="1" noChangeArrowheads="1"/>
          </p:cNvPicPr>
          <p:nvPr/>
        </p:nvPicPr>
        <p:blipFill>
          <a:blip r:embed="rId2" cstate="print"/>
          <a:srcRect l="7611" r="13746"/>
          <a:stretch>
            <a:fillRect/>
          </a:stretch>
        </p:blipFill>
        <p:spPr bwMode="auto">
          <a:xfrm>
            <a:off x="1115616" y="908720"/>
            <a:ext cx="2232248" cy="1895476"/>
          </a:xfrm>
          <a:prstGeom prst="rect">
            <a:avLst/>
          </a:prstGeom>
          <a:ln>
            <a:noFill/>
          </a:ln>
          <a:effectLst>
            <a:softEdge rad="112500"/>
          </a:effectLst>
        </p:spPr>
      </p:pic>
      <p:sp>
        <p:nvSpPr>
          <p:cNvPr id="8" name="Прямоугольник 7"/>
          <p:cNvSpPr/>
          <p:nvPr/>
        </p:nvSpPr>
        <p:spPr>
          <a:xfrm>
            <a:off x="1043608" y="2762941"/>
            <a:ext cx="3294112" cy="1200329"/>
          </a:xfrm>
          <a:prstGeom prst="rect">
            <a:avLst/>
          </a:prstGeom>
        </p:spPr>
        <p:txBody>
          <a:bodyPr wrap="square">
            <a:spAutoFit/>
          </a:bodyPr>
          <a:lstStyle/>
          <a:p>
            <a:pPr algn="ctr"/>
            <a:r>
              <a:rPr lang="ru-RU" dirty="0">
                <a:solidFill>
                  <a:srgbClr val="002060"/>
                </a:solidFill>
                <a:latin typeface="Times New Roman" pitchFamily="18" charset="0"/>
                <a:cs typeface="Times New Roman" pitchFamily="18" charset="0"/>
              </a:rPr>
              <a:t>Соевое мясо залейте горячей водой на 10 минут. Затем промойте в холодной воде и отожмите. </a:t>
            </a:r>
          </a:p>
        </p:txBody>
      </p:sp>
      <p:pic>
        <p:nvPicPr>
          <p:cNvPr id="19460" name="Picture 4" descr="Пельмени с соевым мясом - фото шаг 6"/>
          <p:cNvPicPr>
            <a:picLocks noChangeAspect="1" noChangeArrowheads="1"/>
          </p:cNvPicPr>
          <p:nvPr/>
        </p:nvPicPr>
        <p:blipFill>
          <a:blip r:embed="rId3" cstate="print"/>
          <a:srcRect l="5074" r="8672"/>
          <a:stretch>
            <a:fillRect/>
          </a:stretch>
        </p:blipFill>
        <p:spPr bwMode="auto">
          <a:xfrm>
            <a:off x="5652120" y="908720"/>
            <a:ext cx="2448272" cy="1885950"/>
          </a:xfrm>
          <a:prstGeom prst="rect">
            <a:avLst/>
          </a:prstGeom>
          <a:ln>
            <a:noFill/>
          </a:ln>
          <a:effectLst>
            <a:softEdge rad="112500"/>
          </a:effectLst>
        </p:spPr>
      </p:pic>
      <p:sp>
        <p:nvSpPr>
          <p:cNvPr id="10" name="Прямоугольник 9"/>
          <p:cNvSpPr/>
          <p:nvPr/>
        </p:nvSpPr>
        <p:spPr>
          <a:xfrm>
            <a:off x="5148064" y="2780928"/>
            <a:ext cx="3275856" cy="1200329"/>
          </a:xfrm>
          <a:prstGeom prst="rect">
            <a:avLst/>
          </a:prstGeom>
        </p:spPr>
        <p:txBody>
          <a:bodyPr wrap="square">
            <a:spAutoFit/>
          </a:bodyPr>
          <a:lstStyle/>
          <a:p>
            <a:pPr algn="ctr"/>
            <a:r>
              <a:rPr lang="ru-RU" dirty="0">
                <a:solidFill>
                  <a:srgbClr val="002060"/>
                </a:solidFill>
                <a:latin typeface="Times New Roman" pitchFamily="18" charset="0"/>
                <a:cs typeface="Times New Roman" pitchFamily="18" charset="0"/>
              </a:rPr>
              <a:t>Измельчите соевый </a:t>
            </a:r>
            <a:r>
              <a:rPr lang="ru-RU" dirty="0" err="1">
                <a:solidFill>
                  <a:srgbClr val="002060"/>
                </a:solidFill>
                <a:latin typeface="Times New Roman" pitchFamily="18" charset="0"/>
                <a:cs typeface="Times New Roman" pitchFamily="18" charset="0"/>
              </a:rPr>
              <a:t>текстурат</a:t>
            </a:r>
            <a:r>
              <a:rPr lang="ru-RU" dirty="0">
                <a:solidFill>
                  <a:srgbClr val="002060"/>
                </a:solidFill>
                <a:latin typeface="Times New Roman" pitchFamily="18" charset="0"/>
                <a:cs typeface="Times New Roman" pitchFamily="18" charset="0"/>
              </a:rPr>
              <a:t> с луковицей в мясорубке. Добавьте все специи и хорошо перемешайте.</a:t>
            </a:r>
          </a:p>
        </p:txBody>
      </p:sp>
      <p:sp>
        <p:nvSpPr>
          <p:cNvPr id="12" name="Прямоугольник 11"/>
          <p:cNvSpPr/>
          <p:nvPr/>
        </p:nvSpPr>
        <p:spPr>
          <a:xfrm>
            <a:off x="2627784" y="5919292"/>
            <a:ext cx="4572000" cy="707886"/>
          </a:xfrm>
          <a:prstGeom prst="rect">
            <a:avLst/>
          </a:prstGeom>
        </p:spPr>
        <p:txBody>
          <a:bodyPr>
            <a:spAutoFit/>
          </a:bodyPr>
          <a:lstStyle/>
          <a:p>
            <a:pPr algn="ctr"/>
            <a:r>
              <a:rPr lang="ru-RU" sz="2000" dirty="0">
                <a:solidFill>
                  <a:srgbClr val="002060"/>
                </a:solidFill>
                <a:latin typeface="Times New Roman" pitchFamily="18" charset="0"/>
                <a:cs typeface="Times New Roman" pitchFamily="18" charset="0"/>
              </a:rPr>
              <a:t>В центр выложите начинку. Сложите кружки пополам, защипните края </a:t>
            </a:r>
          </a:p>
        </p:txBody>
      </p:sp>
      <p:pic>
        <p:nvPicPr>
          <p:cNvPr id="19464" name="Picture 8" descr="Пельмени с соевым мясом - фото шаг 8"/>
          <p:cNvPicPr>
            <a:picLocks noChangeAspect="1" noChangeArrowheads="1"/>
          </p:cNvPicPr>
          <p:nvPr/>
        </p:nvPicPr>
        <p:blipFill>
          <a:blip r:embed="rId4" cstate="print"/>
          <a:srcRect/>
          <a:stretch>
            <a:fillRect/>
          </a:stretch>
        </p:blipFill>
        <p:spPr bwMode="auto">
          <a:xfrm>
            <a:off x="3494559" y="4063330"/>
            <a:ext cx="2838450" cy="188595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44319" y="260648"/>
            <a:ext cx="3790846" cy="646331"/>
          </a:xfrm>
          <a:prstGeom prst="rect">
            <a:avLst/>
          </a:prstGeom>
        </p:spPr>
        <p:txBody>
          <a:bodyPr wrap="none">
            <a:spAutoFit/>
          </a:bodyPr>
          <a:lstStyle/>
          <a:p>
            <a:pPr algn="ctr"/>
            <a:r>
              <a:rPr lang="ru-RU" sz="3600" b="1" dirty="0">
                <a:solidFill>
                  <a:schemeClr val="accent1">
                    <a:lumMod val="75000"/>
                  </a:schemeClr>
                </a:solidFill>
                <a:latin typeface="Times New Roman" pitchFamily="18" charset="0"/>
                <a:cs typeface="Times New Roman" pitchFamily="18" charset="0"/>
              </a:rPr>
              <a:t>Готовый продукт</a:t>
            </a:r>
          </a:p>
        </p:txBody>
      </p:sp>
      <p:pic>
        <p:nvPicPr>
          <p:cNvPr id="20484" name="Picture 4" descr="Пельмени с соевым мясом - фото шаг 9"/>
          <p:cNvPicPr>
            <a:picLocks noChangeAspect="1" noChangeArrowheads="1"/>
          </p:cNvPicPr>
          <p:nvPr/>
        </p:nvPicPr>
        <p:blipFill>
          <a:blip r:embed="rId2" cstate="print"/>
          <a:srcRect/>
          <a:stretch>
            <a:fillRect/>
          </a:stretch>
        </p:blipFill>
        <p:spPr bwMode="auto">
          <a:xfrm>
            <a:off x="1331640" y="1179505"/>
            <a:ext cx="3744416" cy="2487901"/>
          </a:xfrm>
          <a:prstGeom prst="rect">
            <a:avLst/>
          </a:prstGeom>
          <a:ln w="190500" cap="sq">
            <a:solidFill>
              <a:schemeClr val="bg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486" name="Picture 6" descr="https://userpic.fishki.net/2019/01/02/928580/87125c09ec4672c873a0c432c869a14f.jpg"/>
          <p:cNvPicPr>
            <a:picLocks noChangeAspect="1" noChangeArrowheads="1"/>
          </p:cNvPicPr>
          <p:nvPr/>
        </p:nvPicPr>
        <p:blipFill>
          <a:blip r:embed="rId3" cstate="print"/>
          <a:srcRect/>
          <a:stretch>
            <a:fillRect/>
          </a:stretch>
        </p:blipFill>
        <p:spPr bwMode="auto">
          <a:xfrm>
            <a:off x="5076056" y="4005064"/>
            <a:ext cx="3889404" cy="2592288"/>
          </a:xfrm>
          <a:prstGeom prst="rect">
            <a:avLst/>
          </a:prstGeom>
          <a:solidFill>
            <a:srgbClr val="FFFFFF">
              <a:shade val="85000"/>
            </a:srgbClr>
          </a:solidFill>
          <a:ln w="190500" cap="rnd">
            <a:solidFill>
              <a:schemeClr val="bg2">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png;base64,iVBORw0KGgoAAAANSUhEUgAAAGQAAABkCAYAAABw4pVUAAAAAXNSR0IArs4c6QAABHZJREFUeF7tndFuhSAQRL3//9G36VvFxJOTQcV0+rqwwMzuLKDefrZt+243/n2/++E+n89u9NFOUxv7U3s7vvVP45P9F40S8gclIowATe0lBDK0GTJIGkWcBYwygOw0n9R+yBCr4TSBq2tECiCtN52/xaeEQEaWkCGkSJKaIZSDAChJxOi+hMA5gfigiLWEzCbIjk+SRQEzzp/wwRoye0ALSAlphuxioBkCmkgZS5JgM/TfEUIA25pF7UkCLaF2/uT/8RpiF0RFsoQMCFAEkN0CaiWoGXLx5V0JgRCmDLB2yhgqutSf7OTfSi6tf7kaYiOeACPAyU7+S8jkq5kScvEjXJthryOEJkx2m/KksdZ+9fzIP9lHfLCGkEOyl5BzhEqIrEEUUBSQZC8hbyOEGE3ttgZQhN5tT9dP/Zd/DehuwClgCNDUXkIuvtqxBJWQ1Qj5zj5JyZCwVw/S/UYS9PDyD8v5lJBbX23GeCoh8tVVRDRsUEJWI2T8HMFqqt2W2gCaPZ9x/LtrGI0f32WVkPMQo4CafnVSQkrIKQIUICQZVlKpvc6QcdtLmpru62f7J38E2GgnAC2hFq/DLosWaAe4fAHDSdsSUEIAQEs4BZAlqBkyIFZCBgQo4giwNCJpfPJPEU7+7frS9gdJn13UCTDSbAKM/JeQsKjaCCshUuMJsGbI+e2yvlwkSSHJIMLoYGfHT/1RANn1kL8SIiXXBpwOIPuAyg5AEUQHR1tjqD3Zab4lRH6ESoCTfTlC0gyg/rRga7cAU3uyYw2QEjj9HEKSYwG27WcDONufXU98uVhCzn8hr4TcfHlpM4oIwke46T7eTjjdxVB/qnHUnxSB+iOe9JIDOggjkookRpT8Ec0SEm5bS4j8BtBGnG3/7wihk3oK4N2SRwSSPa15MV4lZE9RCZm8KaAMIHsJKSG7GImv3ymiaF9OEWv3/VSz7Hjp+DTeAT+qIemESsg5JSWEQhbslIG0y6KDcCVLEnQ5Iav9uwrCh2oWRmD4vILmR3aS8OW+wrULIomwBNL4qb2EyLu0FHDqX0LeRojd9lIEWDsVydSfrSkUwVcfA/QuywJE7UvIHqESIh9wNUMoxQZ7uut6XLJWP4dYgCR/G0mmtVPNovktfw4pIURhaLcHtRISAk7dS8g5QvheFgFMdtLgtD/5pyIfa354N3YIUHoviwAjOwGW9if/JQS2obYmWMCtJDZD5O9TlZDwMo4i1NrTkzFlgJU0kli7vnF8LOp2wumESNJsxpSQ8FXUErJtuy9OKMKvTtkS8jAhVCOs5FhCrf+0PQX04zWkhAzPQ+hgeHVRLyEl5FQ1bA217V8nWTZjaIHWbgGmmkXr0XdZd0sWLcACbNuXEEDMBoQlIN01NUNSxKH/8hmSrp+uOqx/8kd2Go/6z85YXUNoAWSnBVJ/qikU0dMlJXwghRJJ5xALmAXQ+ieCyU7jUf9myICgBez1GUIRlNpJYiilKQNt/6f9HcZ/+4tyJCFphlxNcAkJzz2zCS4hixPyA+LKj878wXVV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data:image/png;base64,iVBORw0KGgoAAAANSUhEUgAAAGQAAABkCAYAAABw4pVUAAAAAXNSR0IArs4c6QAABHZJREFUeF7tndFuhSAQRL3//9G36VvFxJOTQcV0+rqwwMzuLKDefrZt+243/n2/++E+n89u9NFOUxv7U3s7vvVP45P9F40S8gclIowATe0lBDK0GTJIGkWcBYwygOw0n9R+yBCr4TSBq2tECiCtN52/xaeEQEaWkCGkSJKaIZSDAChJxOi+hMA5gfigiLWEzCbIjk+SRQEzzp/wwRoye0ALSAlphuxioBkCmkgZS5JgM/TfEUIA25pF7UkCLaF2/uT/8RpiF0RFsoQMCFAEkN0CaiWoGXLx5V0JgRCmDLB2yhgqutSf7OTfSi6tf7kaYiOeACPAyU7+S8jkq5kScvEjXJthryOEJkx2m/KksdZ+9fzIP9lHfLCGkEOyl5BzhEqIrEEUUBSQZC8hbyOEGE3ttgZQhN5tT9dP/Zd/DehuwClgCNDUXkIuvtqxBJWQ1Qj5zj5JyZCwVw/S/UYS9PDyD8v5lJBbX23GeCoh8tVVRDRsUEJWI2T8HMFqqt2W2gCaPZ9x/LtrGI0f32WVkPMQo4CafnVSQkrIKQIUICQZVlKpvc6QcdtLmpru62f7J38E2GgnAC2hFq/DLosWaAe4fAHDSdsSUEIAQEs4BZAlqBkyIFZCBgQo4giwNCJpfPJPEU7+7frS9gdJn13UCTDSbAKM/JeQsKjaCCshUuMJsGbI+e2yvlwkSSHJIMLoYGfHT/1RANn1kL8SIiXXBpwOIPuAyg5AEUQHR1tjqD3Zab4lRH6ESoCTfTlC0gyg/rRga7cAU3uyYw2QEjj9HEKSYwG27WcDONufXU98uVhCzn8hr4TcfHlpM4oIwke46T7eTjjdxVB/qnHUnxSB+iOe9JIDOggjkookRpT8Ec0SEm5bS4j8BtBGnG3/7wihk3oK4N2SRwSSPa15MV4lZE9RCZm8KaAMIHsJKSG7GImv3ymiaF9OEWv3/VSz7Hjp+DTeAT+qIemESsg5JSWEQhbslIG0y6KDcCVLEnQ5Iav9uwrCh2oWRmD4vILmR3aS8OW+wrULIomwBNL4qb2EyLu0FHDqX0LeRojd9lIEWDsVydSfrSkUwVcfA/QuywJE7UvIHqESIh9wNUMoxQZ7uut6XLJWP4dYgCR/G0mmtVPNovktfw4pIURhaLcHtRISAk7dS8g5QvheFgFMdtLgtD/5pyIfa354N3YIUHoviwAjOwGW9if/JQS2obYmWMCtJDZD5O9TlZDwMo4i1NrTkzFlgJU0kli7vnF8LOp2wumESNJsxpSQ8FXUErJtuy9OKMKvTtkS8jAhVCOs5FhCrf+0PQX04zWkhAzPQ+hgeHVRLyEl5FQ1bA217V8nWTZjaIHWbgGmmkXr0XdZd0sWLcACbNuXEEDMBoQlIN01NUNSxKH/8hmSrp+uOqx/8kd2Go/6z85YXUNoAWSnBVJ/qikU0dMlJXwghRJJ5xALmAXQ+ieCyU7jUf9myICgBez1GUIRlNpJYiilKQNt/6f9HcZ/+4tyJCFphlxNcAkJzz2zCS4hixPyA+LKj878wXVV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251520" y="476672"/>
            <a:ext cx="6084168" cy="1200329"/>
          </a:xfrm>
          <a:prstGeom prst="rect">
            <a:avLst/>
          </a:prstGeom>
          <a:noFill/>
        </p:spPr>
        <p:txBody>
          <a:bodyPr wrap="square" rtlCol="0">
            <a:spAutoFit/>
          </a:bodyPr>
          <a:lstStyle/>
          <a:p>
            <a:pPr algn="ctr"/>
            <a:r>
              <a:rPr lang="ru-RU" sz="3600" b="1" dirty="0">
                <a:solidFill>
                  <a:srgbClr val="002060"/>
                </a:solidFill>
                <a:latin typeface="Times New Roman" pitchFamily="18" charset="0"/>
                <a:cs typeface="Times New Roman" pitchFamily="18" charset="0"/>
              </a:rPr>
              <a:t>Результат контроля качества</a:t>
            </a:r>
          </a:p>
        </p:txBody>
      </p:sp>
      <p:sp>
        <p:nvSpPr>
          <p:cNvPr id="5" name="TextBox 4"/>
          <p:cNvSpPr txBox="1"/>
          <p:nvPr/>
        </p:nvSpPr>
        <p:spPr>
          <a:xfrm>
            <a:off x="1115616" y="2060848"/>
            <a:ext cx="7704856" cy="2246769"/>
          </a:xfrm>
          <a:prstGeom prst="rect">
            <a:avLst/>
          </a:prstGeom>
          <a:noFill/>
        </p:spPr>
        <p:txBody>
          <a:bodyPr wrap="square" rtlCol="0">
            <a:spAutoFit/>
          </a:bodyPr>
          <a:lstStyle/>
          <a:p>
            <a:pPr algn="just"/>
            <a:r>
              <a:rPr lang="ru-RU" sz="2800" dirty="0">
                <a:solidFill>
                  <a:srgbClr val="002060"/>
                </a:solidFill>
                <a:latin typeface="Times New Roman" pitchFamily="18" charset="0"/>
                <a:cs typeface="Times New Roman" pitchFamily="18" charset="0"/>
              </a:rPr>
              <a:t>Наши пельмени были протестированы на родственниках, друзьях и знакомых . Всем пельмени понравились, лишь немногие респонденты обратили внимание на отсутствие классического мясного вкуса.</a:t>
            </a:r>
          </a:p>
        </p:txBody>
      </p:sp>
      <p:pic>
        <p:nvPicPr>
          <p:cNvPr id="21509" name="Picture 5" descr="C:\Users\Лена\Desktop\учеба универ\3 курс\АКСЕЛИРАТОР\qrcode-http-ean-13.ru.png"/>
          <p:cNvPicPr>
            <a:picLocks noChangeAspect="1" noChangeArrowheads="1"/>
          </p:cNvPicPr>
          <p:nvPr/>
        </p:nvPicPr>
        <p:blipFill>
          <a:blip r:embed="rId2" cstate="print"/>
          <a:srcRect/>
          <a:stretch>
            <a:fillRect/>
          </a:stretch>
        </p:blipFill>
        <p:spPr bwMode="auto">
          <a:xfrm>
            <a:off x="6156176" y="260648"/>
            <a:ext cx="1816596" cy="18165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168</TotalTime>
  <Words>725</Words>
  <Application>Microsoft Office PowerPoint</Application>
  <PresentationFormat>Экран (4:3)</PresentationFormat>
  <Paragraphs>113</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Corbel</vt:lpstr>
      <vt:lpstr>Gill Sans MT</vt:lpstr>
      <vt:lpstr>Times New Roman</vt:lpstr>
      <vt:lpstr>Verdana</vt:lpstr>
      <vt:lpstr>Wingdings 2</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Наши конкуренты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Анастасия</dc:creator>
  <cp:lastModifiedBy>Ирина Малова</cp:lastModifiedBy>
  <cp:revision>5</cp:revision>
  <dcterms:created xsi:type="dcterms:W3CDTF">2023-10-12T21:27:00Z</dcterms:created>
  <dcterms:modified xsi:type="dcterms:W3CDTF">2023-10-17T05:50:31Z</dcterms:modified>
</cp:coreProperties>
</file>