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83" r:id="rId2"/>
    <p:sldId id="542" r:id="rId3"/>
    <p:sldId id="543" r:id="rId4"/>
    <p:sldId id="544" r:id="rId5"/>
    <p:sldId id="545" r:id="rId6"/>
    <p:sldId id="546" r:id="rId7"/>
    <p:sldId id="547" r:id="rId8"/>
    <p:sldId id="548" r:id="rId9"/>
    <p:sldId id="549" r:id="rId10"/>
    <p:sldId id="552" r:id="rId11"/>
    <p:sldId id="550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5DC"/>
    <a:srgbClr val="D3D6DB"/>
    <a:srgbClr val="DCFADA"/>
    <a:srgbClr val="E7E8ED"/>
    <a:srgbClr val="000000"/>
    <a:srgbClr val="525253"/>
    <a:srgbClr val="0B2D50"/>
    <a:srgbClr val="ECEDF0"/>
    <a:srgbClr val="7275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6" d="100"/>
          <a:sy n="66" d="100"/>
        </p:scale>
        <p:origin x="1356" y="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7310" y="272740"/>
            <a:ext cx="11226134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Акселерационная программа РЭУ им. Г.В. Плеханова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hive.rea.ru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/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Hive </a:t>
            </a:r>
            <a:r>
              <a:rPr lang="en-US" sz="3600" b="1" dirty="0" err="1">
                <a:solidFill>
                  <a:schemeClr val="bg1"/>
                </a:solidFill>
              </a:rPr>
              <a:t>FoodTech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/ 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pt.2035.universityi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ПРОЕКТНАЯ РАБОТА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en-US" sz="2400" b="1" dirty="0">
                <a:solidFill>
                  <a:schemeClr val="bg1"/>
                </a:solidFill>
              </a:rPr>
              <a:t>FULL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FOOD DAY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Разработчик – </a:t>
            </a:r>
            <a:r>
              <a:rPr lang="ru-RU" sz="1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Абдулгалимов</a:t>
            </a: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 Рафаэль </a:t>
            </a:r>
            <a:r>
              <a:rPr lang="ru-RU" sz="1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Абдулгафурович</a:t>
            </a: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, обучающийся филиала РЭУ им. Г.В. Плеханова в г. Пятигорске 3 курса бакалавриата по направлению подготовки «Экономика»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Проектный наставник - </a:t>
            </a:r>
            <a:r>
              <a:rPr lang="ru-RU" sz="1400" dirty="0" err="1">
                <a:solidFill>
                  <a:schemeClr val="bg1"/>
                </a:solidFill>
                <a:latin typeface="Arial Black" pitchFamily="34" charset="0"/>
              </a:rPr>
              <a:t>Асриев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Black" pitchFamily="34" charset="0"/>
              </a:rPr>
              <a:t>Самвел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 Владимирович, </a:t>
            </a:r>
          </a:p>
          <a:p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зав. кафедрой экономики, финансов и бизнес-аналитики, к.э.н., доцент</a:t>
            </a:r>
          </a:p>
          <a:p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400" dirty="0" err="1">
                <a:solidFill>
                  <a:schemeClr val="bg1"/>
                </a:solidFill>
                <a:latin typeface="Arial Black" pitchFamily="34" charset="0"/>
              </a:rPr>
              <a:t>Трекер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: Таран Олег Леонидович, профессор кафедры </a:t>
            </a:r>
          </a:p>
          <a:p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экономики, финансов и бизнес-аналитики, д.э.н., доцент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Октябрь 2023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10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6786" y="1682337"/>
            <a:ext cx="8986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Какая часть проблемы решается (может быть решена)</a:t>
            </a:r>
          </a:p>
          <a:p>
            <a:endParaRPr lang="ru-RU" sz="2400" b="1" dirty="0"/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7C8CD-4EF7-4F1C-92F5-FC70437FD44C}"/>
              </a:ext>
            </a:extLst>
          </p:cNvPr>
          <p:cNvSpPr txBox="1"/>
          <p:nvPr/>
        </p:nvSpPr>
        <p:spPr>
          <a:xfrm>
            <a:off x="509325" y="2204027"/>
            <a:ext cx="11370685" cy="4238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B2D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В-четвертых, возможность привлечения студентов и преподавателей по основному, или дополнительному месту трудоустройства.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B2D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B2D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В-пятых, экономия средств клиентов, за счёт включения их прежних затрат в общий уже уменьшенный фонд затрат компании.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B2D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B2D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В-шестых, развитие системы практико-ориентированного образования.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B2D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63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11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618" y="1770742"/>
            <a:ext cx="11570764" cy="436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Оценка потенциала «рынка» и рентабельности бизнеса</a:t>
            </a:r>
          </a:p>
          <a:p>
            <a:endParaRPr lang="ru-RU" b="1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В процессе автоматизации производства не будет задействован труд человека, что позволит сэкономить на человеческих ресурсах.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Сотрудничество с образовательными учреждениями позволит обеспечить приток интеллектуальных ресурсов и развитие компании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В том случае если потребители, например, с одного квартала поймут какие они получат выгоды, если «скинут» свои «розничные» расходы на одного организатора, то предприятие может большой импульс развития и высокий уровень притока инвестиций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597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5C1640C3-4A74-42A6-90A4-F6AA3DCD1283}"/>
              </a:ext>
            </a:extLst>
          </p:cNvPr>
          <p:cNvSpPr/>
          <p:nvPr/>
        </p:nvSpPr>
        <p:spPr>
          <a:xfrm>
            <a:off x="4563476" y="2540000"/>
            <a:ext cx="3065047" cy="3065047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автоматизирован-</a:t>
            </a:r>
            <a:r>
              <a:rPr lang="ru-RU" sz="1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ного</a:t>
            </a: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процесса приготовления еды на основе данных о здоровье каждого человека</a:t>
            </a:r>
          </a:p>
          <a:p>
            <a:pPr algn="ctr"/>
            <a:endParaRPr lang="ru-RU" b="1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61185FE-0DAE-4E41-8E04-6AA573993185}"/>
              </a:ext>
            </a:extLst>
          </p:cNvPr>
          <p:cNvSpPr/>
          <p:nvPr/>
        </p:nvSpPr>
        <p:spPr>
          <a:xfrm>
            <a:off x="4380089" y="2364372"/>
            <a:ext cx="3416301" cy="3416301"/>
          </a:xfrm>
          <a:prstGeom prst="ellipse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302C1D7-E6C3-4E63-8B7C-5AC9B2AB3D99}"/>
              </a:ext>
            </a:extLst>
          </p:cNvPr>
          <p:cNvSpPr/>
          <p:nvPr/>
        </p:nvSpPr>
        <p:spPr>
          <a:xfrm>
            <a:off x="403901" y="1889981"/>
            <a:ext cx="3326048" cy="1677689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ED660D2-5399-4032-AB2A-D41DF70BF308}"/>
              </a:ext>
            </a:extLst>
          </p:cNvPr>
          <p:cNvSpPr/>
          <p:nvPr/>
        </p:nvSpPr>
        <p:spPr>
          <a:xfrm>
            <a:off x="403901" y="4628136"/>
            <a:ext cx="3326048" cy="1677689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15DE8E42-52CD-47D9-A1E9-8537FABC6ED0}"/>
              </a:ext>
            </a:extLst>
          </p:cNvPr>
          <p:cNvSpPr/>
          <p:nvPr/>
        </p:nvSpPr>
        <p:spPr>
          <a:xfrm>
            <a:off x="8462053" y="4628136"/>
            <a:ext cx="3326048" cy="1677689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5409CBC-F0DA-4984-8DA0-45E849B44027}"/>
              </a:ext>
            </a:extLst>
          </p:cNvPr>
          <p:cNvSpPr/>
          <p:nvPr/>
        </p:nvSpPr>
        <p:spPr>
          <a:xfrm>
            <a:off x="8494476" y="1889980"/>
            <a:ext cx="3326048" cy="1677689"/>
          </a:xfrm>
          <a:prstGeom prst="round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B9AD6B97-4E99-4D4D-B676-FC59AAA15525}"/>
              </a:ext>
            </a:extLst>
          </p:cNvPr>
          <p:cNvCxnSpPr>
            <a:cxnSpLocks/>
          </p:cNvCxnSpPr>
          <p:nvPr/>
        </p:nvCxnSpPr>
        <p:spPr>
          <a:xfrm>
            <a:off x="3875795" y="2728824"/>
            <a:ext cx="661792" cy="344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8174315A-3103-4278-B444-F988CD3F2E4F}"/>
              </a:ext>
            </a:extLst>
          </p:cNvPr>
          <p:cNvCxnSpPr>
            <a:cxnSpLocks/>
          </p:cNvCxnSpPr>
          <p:nvPr/>
        </p:nvCxnSpPr>
        <p:spPr>
          <a:xfrm flipV="1">
            <a:off x="3875795" y="5067300"/>
            <a:ext cx="655258" cy="3996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CD5F086D-BACA-433C-8DD5-969F063A9593}"/>
              </a:ext>
            </a:extLst>
          </p:cNvPr>
          <p:cNvCxnSpPr>
            <a:cxnSpLocks/>
          </p:cNvCxnSpPr>
          <p:nvPr/>
        </p:nvCxnSpPr>
        <p:spPr>
          <a:xfrm flipV="1">
            <a:off x="7654412" y="2717278"/>
            <a:ext cx="625988" cy="3209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10A3A1A9-1003-487F-810D-1A21E898AD0B}"/>
              </a:ext>
            </a:extLst>
          </p:cNvPr>
          <p:cNvCxnSpPr/>
          <p:nvPr/>
        </p:nvCxnSpPr>
        <p:spPr>
          <a:xfrm>
            <a:off x="7654412" y="5067300"/>
            <a:ext cx="646272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1CB6BC1-AE6E-49CA-88EE-E9E9936E7B82}"/>
              </a:ext>
            </a:extLst>
          </p:cNvPr>
          <p:cNvSpPr txBox="1"/>
          <p:nvPr/>
        </p:nvSpPr>
        <p:spPr>
          <a:xfrm>
            <a:off x="446243" y="2255612"/>
            <a:ext cx="18265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команды </a:t>
            </a:r>
            <a:r>
              <a:rPr lang="en-US" dirty="0"/>
              <a:t>IT</a:t>
            </a:r>
            <a:r>
              <a:rPr lang="ru-RU" dirty="0"/>
              <a:t>-специалистов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0AD34-9013-43C3-8D58-147242B6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08" y="2109424"/>
            <a:ext cx="1242856" cy="124285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266E350-6F10-4DCA-AA09-16A0884FB8AD}"/>
              </a:ext>
            </a:extLst>
          </p:cNvPr>
          <p:cNvSpPr txBox="1"/>
          <p:nvPr/>
        </p:nvSpPr>
        <p:spPr>
          <a:xfrm>
            <a:off x="580546" y="4863827"/>
            <a:ext cx="1688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ривлечение специалистов из сферы диетологии</a:t>
            </a:r>
            <a:endParaRPr lang="ru-RU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5CC2913-B499-4844-97EB-6087A78B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18" y="4745046"/>
            <a:ext cx="1479208" cy="14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C364800-2946-45B1-9DC1-1D3983BBE512}"/>
              </a:ext>
            </a:extLst>
          </p:cNvPr>
          <p:cNvSpPr txBox="1"/>
          <p:nvPr/>
        </p:nvSpPr>
        <p:spPr>
          <a:xfrm>
            <a:off x="9721529" y="2151951"/>
            <a:ext cx="219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Times New Roman" panose="02020603050405020304" pitchFamily="18" charset="0"/>
              </a:rPr>
              <a:t>Выработка механизма авто-</a:t>
            </a:r>
            <a:r>
              <a:rPr lang="ru-RU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матизированного</a:t>
            </a:r>
            <a:r>
              <a:rPr lang="ru-RU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производства</a:t>
            </a:r>
            <a:endParaRPr lang="ru-RU" dirty="0"/>
          </a:p>
        </p:txBody>
      </p:sp>
      <p:pic>
        <p:nvPicPr>
          <p:cNvPr id="1034" name="Picture 10" descr="Автоматизация бизнес процессов - опыт разработки, секреты моделирования - ЭОС">
            <a:extLst>
              <a:ext uri="{FF2B5EF4-FFF2-40B4-BE49-F238E27FC236}">
                <a16:creationId xmlns:a16="http://schemas.microsoft.com/office/drawing/2014/main" id="{444B7621-1921-43C4-8732-13212C4A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33" y="2295550"/>
            <a:ext cx="1095975" cy="9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BA0C253-98F9-4EB6-ADE9-3867C34FDA37}"/>
              </a:ext>
            </a:extLst>
          </p:cNvPr>
          <p:cNvSpPr txBox="1"/>
          <p:nvPr/>
        </p:nvSpPr>
        <p:spPr>
          <a:xfrm>
            <a:off x="9655781" y="4884485"/>
            <a:ext cx="210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</a:rPr>
              <a:t>Обеспечение организации и логистики готового продукта</a:t>
            </a:r>
            <a:endParaRPr lang="ru-RU" dirty="0"/>
          </a:p>
        </p:txBody>
      </p:sp>
      <p:pic>
        <p:nvPicPr>
          <p:cNvPr id="1036" name="Picture 12" descr="Пыльник рулевой рейки Веста">
            <a:extLst>
              <a:ext uri="{FF2B5EF4-FFF2-40B4-BE49-F238E27FC236}">
                <a16:creationId xmlns:a16="http://schemas.microsoft.com/office/drawing/2014/main" id="{D8A16952-E965-4BF7-9DE0-B6D1CA26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33" y="4953032"/>
            <a:ext cx="1034320" cy="102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7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1C21C15F-17B7-4580-B94A-3BCBFB792938}"/>
              </a:ext>
            </a:extLst>
          </p:cNvPr>
          <p:cNvSpPr/>
          <p:nvPr/>
        </p:nvSpPr>
        <p:spPr>
          <a:xfrm>
            <a:off x="8023212" y="5694060"/>
            <a:ext cx="4168788" cy="879998"/>
          </a:xfrm>
          <a:prstGeom prst="rect">
            <a:avLst/>
          </a:prstGeom>
          <a:solidFill>
            <a:srgbClr val="D2D5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FB709BB-3F98-4785-B605-A598FD124879}"/>
              </a:ext>
            </a:extLst>
          </p:cNvPr>
          <p:cNvSpPr/>
          <p:nvPr/>
        </p:nvSpPr>
        <p:spPr>
          <a:xfrm>
            <a:off x="8061097" y="4826840"/>
            <a:ext cx="4130903" cy="879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F19206E-B6D7-4DEA-9E97-8DD3B3B41C96}"/>
              </a:ext>
            </a:extLst>
          </p:cNvPr>
          <p:cNvSpPr/>
          <p:nvPr/>
        </p:nvSpPr>
        <p:spPr>
          <a:xfrm>
            <a:off x="8061099" y="3922660"/>
            <a:ext cx="4130901" cy="879998"/>
          </a:xfrm>
          <a:prstGeom prst="rect">
            <a:avLst/>
          </a:prstGeom>
          <a:solidFill>
            <a:srgbClr val="E7E8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7C090F4-4B9C-4660-913C-942C81C48DE8}"/>
              </a:ext>
            </a:extLst>
          </p:cNvPr>
          <p:cNvSpPr/>
          <p:nvPr/>
        </p:nvSpPr>
        <p:spPr>
          <a:xfrm>
            <a:off x="8061099" y="3083850"/>
            <a:ext cx="4130901" cy="879998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F9D802D-C187-4666-9918-3580BCAAA3C9}"/>
              </a:ext>
            </a:extLst>
          </p:cNvPr>
          <p:cNvSpPr/>
          <p:nvPr/>
        </p:nvSpPr>
        <p:spPr>
          <a:xfrm>
            <a:off x="142057" y="5694060"/>
            <a:ext cx="3598719" cy="879998"/>
          </a:xfrm>
          <a:prstGeom prst="rect">
            <a:avLst/>
          </a:prstGeom>
          <a:solidFill>
            <a:srgbClr val="D3D6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2C85565-AAA8-4AEE-BB9E-90D2A9DDFDD0}"/>
              </a:ext>
            </a:extLst>
          </p:cNvPr>
          <p:cNvSpPr/>
          <p:nvPr/>
        </p:nvSpPr>
        <p:spPr>
          <a:xfrm>
            <a:off x="142058" y="4774421"/>
            <a:ext cx="3586539" cy="91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E2CD994-572D-44EF-851F-5BDE7505EBBA}"/>
              </a:ext>
            </a:extLst>
          </p:cNvPr>
          <p:cNvSpPr/>
          <p:nvPr/>
        </p:nvSpPr>
        <p:spPr>
          <a:xfrm>
            <a:off x="142058" y="3923720"/>
            <a:ext cx="3586539" cy="83597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C3052CA-3B2D-4FF2-863E-D8C8CAA26A87}"/>
              </a:ext>
            </a:extLst>
          </p:cNvPr>
          <p:cNvSpPr/>
          <p:nvPr/>
        </p:nvSpPr>
        <p:spPr>
          <a:xfrm>
            <a:off x="142058" y="3034039"/>
            <a:ext cx="3586539" cy="8799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8D109B1-26C6-47D7-BCE5-1AB984746B2C}"/>
              </a:ext>
            </a:extLst>
          </p:cNvPr>
          <p:cNvSpPr/>
          <p:nvPr/>
        </p:nvSpPr>
        <p:spPr>
          <a:xfrm>
            <a:off x="3863978" y="4771025"/>
            <a:ext cx="4031630" cy="1543314"/>
          </a:xfrm>
          <a:prstGeom prst="rect">
            <a:avLst/>
          </a:prstGeom>
          <a:solidFill>
            <a:srgbClr val="D3D6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B9B708D-DFAD-4186-9AED-4A6DC2FA31A0}"/>
              </a:ext>
            </a:extLst>
          </p:cNvPr>
          <p:cNvSpPr/>
          <p:nvPr/>
        </p:nvSpPr>
        <p:spPr>
          <a:xfrm>
            <a:off x="3863978" y="3732920"/>
            <a:ext cx="4031630" cy="1038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285286" y="622200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3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8C7A7EC-039A-4B7B-A4EC-CF728A90E7BB}"/>
              </a:ext>
            </a:extLst>
          </p:cNvPr>
          <p:cNvSpPr/>
          <p:nvPr/>
        </p:nvSpPr>
        <p:spPr>
          <a:xfrm>
            <a:off x="4330662" y="2294854"/>
            <a:ext cx="3175000" cy="1079500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Ожидаемые результаты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E8A48FD-5229-485E-9A9B-91A24F5B8475}"/>
              </a:ext>
            </a:extLst>
          </p:cNvPr>
          <p:cNvSpPr/>
          <p:nvPr/>
        </p:nvSpPr>
        <p:spPr>
          <a:xfrm>
            <a:off x="8539048" y="1723712"/>
            <a:ext cx="3175000" cy="1079500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</a:rPr>
              <a:t>Потенциальный потребительский сегмент </a:t>
            </a:r>
            <a:r>
              <a:rPr lang="ru-RU" b="1" dirty="0"/>
              <a:t>: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10D4B5A-45E9-47EB-8945-CC5AD59522FC}"/>
              </a:ext>
            </a:extLst>
          </p:cNvPr>
          <p:cNvSpPr/>
          <p:nvPr/>
        </p:nvSpPr>
        <p:spPr>
          <a:xfrm>
            <a:off x="301204" y="1664409"/>
            <a:ext cx="3175000" cy="1079500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</a:rPr>
              <a:t>Области применения результатов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83F10A9-8F71-444D-B629-E88BE9DDF0A4}"/>
              </a:ext>
            </a:extLst>
          </p:cNvPr>
          <p:cNvSpPr/>
          <p:nvPr/>
        </p:nvSpPr>
        <p:spPr>
          <a:xfrm>
            <a:off x="4113216" y="3893406"/>
            <a:ext cx="665162" cy="665695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997442-BD05-484F-8E5A-AD95F93D62DF}"/>
              </a:ext>
            </a:extLst>
          </p:cNvPr>
          <p:cNvSpPr txBox="1"/>
          <p:nvPr/>
        </p:nvSpPr>
        <p:spPr>
          <a:xfrm>
            <a:off x="4967905" y="3761476"/>
            <a:ext cx="253775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азвитие массового производства готовых блюд</a:t>
            </a:r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5852CBE-12AA-4EF4-B52C-3394EBB9EE7C}"/>
              </a:ext>
            </a:extLst>
          </p:cNvPr>
          <p:cNvSpPr/>
          <p:nvPr/>
        </p:nvSpPr>
        <p:spPr>
          <a:xfrm>
            <a:off x="4087042" y="5211848"/>
            <a:ext cx="665162" cy="66569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1B6894-50A3-4754-9405-A2D292B00385}"/>
              </a:ext>
            </a:extLst>
          </p:cNvPr>
          <p:cNvSpPr txBox="1"/>
          <p:nvPr/>
        </p:nvSpPr>
        <p:spPr>
          <a:xfrm>
            <a:off x="5001284" y="4943464"/>
            <a:ext cx="2054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инвестиционных и интеллектуальных ресурсов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EDCFCB9-3AD3-4D54-8FDD-382CF493CC3B}"/>
              </a:ext>
            </a:extLst>
          </p:cNvPr>
          <p:cNvSpPr/>
          <p:nvPr/>
        </p:nvSpPr>
        <p:spPr>
          <a:xfrm>
            <a:off x="8120467" y="5840040"/>
            <a:ext cx="665162" cy="6656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4D1AD29-7D8E-4AFE-BFD2-7E33D6A53C03}"/>
              </a:ext>
            </a:extLst>
          </p:cNvPr>
          <p:cNvSpPr/>
          <p:nvPr/>
        </p:nvSpPr>
        <p:spPr>
          <a:xfrm>
            <a:off x="8120467" y="4968174"/>
            <a:ext cx="665162" cy="6656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3635E37-F1EF-4175-9329-05775FA8E8DE}"/>
              </a:ext>
            </a:extLst>
          </p:cNvPr>
          <p:cNvSpPr/>
          <p:nvPr/>
        </p:nvSpPr>
        <p:spPr>
          <a:xfrm>
            <a:off x="8122778" y="4090555"/>
            <a:ext cx="665162" cy="66569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A23E128-6E73-4B57-B163-1F91A01123FE}"/>
              </a:ext>
            </a:extLst>
          </p:cNvPr>
          <p:cNvSpPr/>
          <p:nvPr/>
        </p:nvSpPr>
        <p:spPr>
          <a:xfrm>
            <a:off x="8122778" y="3212936"/>
            <a:ext cx="665162" cy="665695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E8D0E89-70E8-43EF-A38F-348E15A86DBA}"/>
              </a:ext>
            </a:extLst>
          </p:cNvPr>
          <p:cNvSpPr/>
          <p:nvPr/>
        </p:nvSpPr>
        <p:spPr>
          <a:xfrm>
            <a:off x="471477" y="5762030"/>
            <a:ext cx="665162" cy="6656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25FDCFCB-C610-4621-A573-3EA3206A1655}"/>
              </a:ext>
            </a:extLst>
          </p:cNvPr>
          <p:cNvSpPr/>
          <p:nvPr/>
        </p:nvSpPr>
        <p:spPr>
          <a:xfrm>
            <a:off x="471477" y="4890164"/>
            <a:ext cx="665162" cy="6656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0BBFCDD-57CB-4DCC-A1CA-354FBAEAC9D7}"/>
              </a:ext>
            </a:extLst>
          </p:cNvPr>
          <p:cNvSpPr/>
          <p:nvPr/>
        </p:nvSpPr>
        <p:spPr>
          <a:xfrm>
            <a:off x="471477" y="4012545"/>
            <a:ext cx="665162" cy="66569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48372B8-D790-43C8-8718-52C2BF693505}"/>
              </a:ext>
            </a:extLst>
          </p:cNvPr>
          <p:cNvSpPr/>
          <p:nvPr/>
        </p:nvSpPr>
        <p:spPr>
          <a:xfrm>
            <a:off x="471477" y="3134926"/>
            <a:ext cx="665162" cy="665695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439837-766B-4EF7-9E4D-4D4DF56AD9C7}"/>
              </a:ext>
            </a:extLst>
          </p:cNvPr>
          <p:cNvSpPr txBox="1"/>
          <p:nvPr/>
        </p:nvSpPr>
        <p:spPr>
          <a:xfrm>
            <a:off x="1302219" y="3168202"/>
            <a:ext cx="164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FD821E-B12F-4A0E-82E4-4CFA290A62CF}"/>
              </a:ext>
            </a:extLst>
          </p:cNvPr>
          <p:cNvSpPr txBox="1"/>
          <p:nvPr/>
        </p:nvSpPr>
        <p:spPr>
          <a:xfrm>
            <a:off x="1265742" y="4015271"/>
            <a:ext cx="17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налитические исследования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0FFC-2884-4250-B6D5-3DC9040145F4}"/>
              </a:ext>
            </a:extLst>
          </p:cNvPr>
          <p:cNvSpPr txBox="1"/>
          <p:nvPr/>
        </p:nvSpPr>
        <p:spPr>
          <a:xfrm>
            <a:off x="1279685" y="4828597"/>
            <a:ext cx="248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изнес в сфере общественного питания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48FD80-9529-4668-A125-0463D5F7DCFD}"/>
              </a:ext>
            </a:extLst>
          </p:cNvPr>
          <p:cNvSpPr txBox="1"/>
          <p:nvPr/>
        </p:nvSpPr>
        <p:spPr>
          <a:xfrm>
            <a:off x="1302219" y="5820829"/>
            <a:ext cx="157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едийное пространство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823243-FDEF-4D5D-8A19-16F2D36AC01B}"/>
              </a:ext>
            </a:extLst>
          </p:cNvPr>
          <p:cNvSpPr txBox="1"/>
          <p:nvPr/>
        </p:nvSpPr>
        <p:spPr>
          <a:xfrm>
            <a:off x="8945172" y="3222617"/>
            <a:ext cx="3175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редприятия сферы общественного питания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4A18F7-188C-43C5-9E7A-0F1031819CAD}"/>
              </a:ext>
            </a:extLst>
          </p:cNvPr>
          <p:cNvSpPr txBox="1"/>
          <p:nvPr/>
        </p:nvSpPr>
        <p:spPr>
          <a:xfrm>
            <a:off x="8945172" y="4197464"/>
            <a:ext cx="2759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чебные заведения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F12D58-D429-4CFC-B928-6D5C57866670}"/>
              </a:ext>
            </a:extLst>
          </p:cNvPr>
          <p:cNvSpPr txBox="1"/>
          <p:nvPr/>
        </p:nvSpPr>
        <p:spPr>
          <a:xfrm>
            <a:off x="8945172" y="5060507"/>
            <a:ext cx="2537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портивные комплексы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2150EF-254A-4E12-AFB2-703B14DC0B01}"/>
              </a:ext>
            </a:extLst>
          </p:cNvPr>
          <p:cNvSpPr txBox="1"/>
          <p:nvPr/>
        </p:nvSpPr>
        <p:spPr>
          <a:xfrm>
            <a:off x="8951118" y="5988221"/>
            <a:ext cx="3240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здоровительные учреждения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9344FAA7-1AD7-4907-99D1-BD3993CF4D3C}"/>
              </a:ext>
            </a:extLst>
          </p:cNvPr>
          <p:cNvCxnSpPr/>
          <p:nvPr/>
        </p:nvCxnSpPr>
        <p:spPr>
          <a:xfrm>
            <a:off x="3600898" y="1988457"/>
            <a:ext cx="48549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1EEBD1E9-EDE0-49F0-BF6A-3EBDD6502A97}"/>
              </a:ext>
            </a:extLst>
          </p:cNvPr>
          <p:cNvCxnSpPr/>
          <p:nvPr/>
        </p:nvCxnSpPr>
        <p:spPr>
          <a:xfrm>
            <a:off x="3614057" y="2409371"/>
            <a:ext cx="499159" cy="3345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456666AE-D065-45F1-BE74-C17D4688318D}"/>
              </a:ext>
            </a:extLst>
          </p:cNvPr>
          <p:cNvCxnSpPr/>
          <p:nvPr/>
        </p:nvCxnSpPr>
        <p:spPr>
          <a:xfrm flipV="1">
            <a:off x="7701061" y="2412339"/>
            <a:ext cx="587345" cy="347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7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012" y="1640976"/>
            <a:ext cx="5800602" cy="475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Потребительские сегменты: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лица, группы лиц, семьи, организации, учебные заведения и т.д.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Каналы сбыта: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отдельные лица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руководители и сотрудники организаций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Взаимоотношения с клиентами: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Персональная поддержка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Диетологическое консультирование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Рассмотрение предоставленной информации о здоровье посредством программного обеспечения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Сообщества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Потоки поступления доходов: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продукции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Услуга диетолога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Услуга доставки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виды деятельности: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Сбор и анализ информации о состоянии здоровья клиентов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Торговля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Доставка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Реклама</a:t>
            </a:r>
            <a:endParaRPr lang="ru-RU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202CC2-5573-4DA1-8035-6C147EA3C9D3}"/>
              </a:ext>
            </a:extLst>
          </p:cNvPr>
          <p:cNvSpPr txBox="1"/>
          <p:nvPr/>
        </p:nvSpPr>
        <p:spPr>
          <a:xfrm>
            <a:off x="6788717" y="1469265"/>
            <a:ext cx="4800101" cy="5092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29540" algn="l"/>
              </a:tabLs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ресурсы: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Материальные (здание, оборудование и т.д.)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Финансовые (оборотные средства, кредиты, инвестиции)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Интеллектуальные (технологии, знания)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Человеческие (руководители, ремонтники, программисты и т.д.)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9540" algn="l"/>
              </a:tabLs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партнеры: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Учебные заведения, обеспечивающие приток интеллектуальных ресурсов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Поставщики продуктов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Рекламные агенты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Производители технологий автоматизированного приготовления еды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IT-специалисты 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9540" algn="l"/>
              </a:tabLs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издержек: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Аренда помещений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Коммунальные платежи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Себестоимость продукции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Выплаты сотрудникам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Реклама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2954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Амортизационные отчисления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Обслуживание оборудования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930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989" y="833513"/>
            <a:ext cx="115877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065" algn="just">
              <a:spcAft>
                <a:spcPts val="0"/>
              </a:spcAft>
              <a:tabLst>
                <a:tab pos="274320" algn="l"/>
              </a:tabLst>
            </a:pPr>
            <a:endParaRPr lang="ru-RU" b="1" dirty="0"/>
          </a:p>
          <a:p>
            <a:pPr indent="266065" algn="just">
              <a:spcAft>
                <a:spcPts val="0"/>
              </a:spcAft>
              <a:tabLst>
                <a:tab pos="274320" algn="l"/>
              </a:tabLst>
            </a:pPr>
            <a:endParaRPr lang="ru-RU" sz="2800" b="1" dirty="0"/>
          </a:p>
          <a:p>
            <a:pPr indent="266065" algn="just">
              <a:spcAft>
                <a:spcPts val="0"/>
              </a:spcAft>
              <a:tabLst>
                <a:tab pos="274320" algn="l"/>
              </a:tabLst>
            </a:pPr>
            <a:r>
              <a:rPr lang="ru-RU" sz="2800" b="1" dirty="0"/>
              <a:t>Обоснование реализуемости</a:t>
            </a:r>
            <a:endParaRPr lang="en-US" sz="2800" b="1" dirty="0"/>
          </a:p>
          <a:p>
            <a:pPr indent="266065" algn="just">
              <a:spcAft>
                <a:spcPts val="0"/>
              </a:spcAft>
              <a:tabLst>
                <a:tab pos="274320" algn="l"/>
              </a:tabLst>
            </a:pPr>
            <a:endParaRPr lang="en-US" b="1" dirty="0"/>
          </a:p>
          <a:p>
            <a:pPr indent="266065" algn="just">
              <a:spcAft>
                <a:spcPts val="0"/>
              </a:spcAft>
              <a:tabLst>
                <a:tab pos="27432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Во-первых, каждому человеку нужна еда, но не каждый человек хотел бы тратить время на покупку еды,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её приготовление, когда можно заняться более интересными делами.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indent="266065" algn="just">
              <a:spcAft>
                <a:spcPts val="0"/>
              </a:spcAft>
              <a:tabLst>
                <a:tab pos="274320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266065" algn="just">
              <a:spcAft>
                <a:spcPts val="0"/>
              </a:spcAft>
              <a:tabLst>
                <a:tab pos="27432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Во-вторых, используемые интеллектуальные, инженерные технологии могут привлечь в качестве не только клиентов</a:t>
            </a:r>
            <a:r>
              <a:rPr lang="ru-RU" sz="2400" dirty="0">
                <a:ea typeface="Times New Roman" panose="02020603050405020304" pitchFamily="18" charset="0"/>
              </a:rPr>
              <a:t>, 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но и партнёров образовательные учреждения.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indent="266065" algn="just">
              <a:spcAft>
                <a:spcPts val="0"/>
              </a:spcAft>
              <a:tabLst>
                <a:tab pos="274320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  <a:p>
            <a:r>
              <a:rPr lang="ru-RU" sz="2400" dirty="0">
                <a:ea typeface="Calibri" panose="020F0502020204030204" pitchFamily="34" charset="0"/>
              </a:rPr>
              <a:t>   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В-третьих, в том случае, если у человека имеется какое-либо заболевание или же он ведёт здоровый образ жизни (занимается спортом) он может воспользоваться мобильным приложением для составления правильного и полноценного рациона питания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930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A53DC481-1D09-4769-9CCA-50B7633935B1}"/>
              </a:ext>
            </a:extLst>
          </p:cNvPr>
          <p:cNvSpPr/>
          <p:nvPr/>
        </p:nvSpPr>
        <p:spPr>
          <a:xfrm rot="5400000">
            <a:off x="88461" y="2446766"/>
            <a:ext cx="2037224" cy="17562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A8D301B7-354B-45C2-9130-DE5E589BA785}"/>
              </a:ext>
            </a:extLst>
          </p:cNvPr>
          <p:cNvSpPr/>
          <p:nvPr/>
        </p:nvSpPr>
        <p:spPr>
          <a:xfrm rot="16200000">
            <a:off x="6110850" y="4251521"/>
            <a:ext cx="2037224" cy="17562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DF35B748-C119-4E27-8F26-4EDEAA2EAA36}"/>
              </a:ext>
            </a:extLst>
          </p:cNvPr>
          <p:cNvSpPr/>
          <p:nvPr/>
        </p:nvSpPr>
        <p:spPr>
          <a:xfrm rot="5400000">
            <a:off x="10068835" y="4251521"/>
            <a:ext cx="2037224" cy="17562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F06F005D-2018-443A-AC9A-4B00CCDBBCDD}"/>
              </a:ext>
            </a:extLst>
          </p:cNvPr>
          <p:cNvSpPr/>
          <p:nvPr/>
        </p:nvSpPr>
        <p:spPr>
          <a:xfrm rot="16200000">
            <a:off x="2040276" y="4251521"/>
            <a:ext cx="2037224" cy="17562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58F290CA-A2EB-449A-B1E3-3C88D03D78A6}"/>
              </a:ext>
            </a:extLst>
          </p:cNvPr>
          <p:cNvSpPr/>
          <p:nvPr/>
        </p:nvSpPr>
        <p:spPr>
          <a:xfrm rot="16200000">
            <a:off x="8004433" y="2446765"/>
            <a:ext cx="2037224" cy="17562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A0464F6A-07D5-4743-B375-F3A41B40CEFD}"/>
              </a:ext>
            </a:extLst>
          </p:cNvPr>
          <p:cNvSpPr/>
          <p:nvPr/>
        </p:nvSpPr>
        <p:spPr>
          <a:xfrm rot="5400000">
            <a:off x="4046447" y="2446767"/>
            <a:ext cx="2037224" cy="17562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B6383E-B5FF-4634-93FF-E45C9D9614C7}"/>
              </a:ext>
            </a:extLst>
          </p:cNvPr>
          <p:cNvSpPr txBox="1"/>
          <p:nvPr/>
        </p:nvSpPr>
        <p:spPr>
          <a:xfrm>
            <a:off x="1447852" y="1644548"/>
            <a:ext cx="9606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Организационные, производственные и финансовые параметры бизнеса</a:t>
            </a:r>
          </a:p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941A20-C29A-42EA-B2BD-6DC7E4106D20}"/>
              </a:ext>
            </a:extLst>
          </p:cNvPr>
          <p:cNvSpPr txBox="1"/>
          <p:nvPr/>
        </p:nvSpPr>
        <p:spPr>
          <a:xfrm>
            <a:off x="365921" y="2910693"/>
            <a:ext cx="148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и руководящий состав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C990E8-ECAD-4CEF-9F19-310FE32F1964}"/>
              </a:ext>
            </a:extLst>
          </p:cNvPr>
          <p:cNvSpPr txBox="1"/>
          <p:nvPr/>
        </p:nvSpPr>
        <p:spPr>
          <a:xfrm>
            <a:off x="2180774" y="4874898"/>
            <a:ext cx="1774013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5A6304-D317-4CEE-A360-E5AC61306A19}"/>
              </a:ext>
            </a:extLst>
          </p:cNvPr>
          <p:cNvSpPr txBox="1"/>
          <p:nvPr/>
        </p:nvSpPr>
        <p:spPr>
          <a:xfrm>
            <a:off x="4144785" y="2561841"/>
            <a:ext cx="1813026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штатной структуры и банка привлекаемых сторонних экспертов</a:t>
            </a:r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B5046A-A74A-4C03-B9B1-6650F548B650}"/>
              </a:ext>
            </a:extLst>
          </p:cNvPr>
          <p:cNvSpPr txBox="1"/>
          <p:nvPr/>
        </p:nvSpPr>
        <p:spPr>
          <a:xfrm>
            <a:off x="6359594" y="4303668"/>
            <a:ext cx="1539733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по связям со спортивными комплексами и медицинскими учреждениями</a:t>
            </a:r>
            <a:endParaRPr lang="ru-RU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9461E3-B2E8-4F53-82DC-DDAF8473C259}"/>
              </a:ext>
            </a:extLst>
          </p:cNvPr>
          <p:cNvSpPr txBox="1"/>
          <p:nvPr/>
        </p:nvSpPr>
        <p:spPr>
          <a:xfrm>
            <a:off x="8117409" y="2612429"/>
            <a:ext cx="1852281" cy="13234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юридической основы взаимоотношений с заказчиками</a:t>
            </a:r>
            <a:endParaRPr lang="ru-RU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7E0B93-89BD-4AB6-8B8D-852E193C4B2D}"/>
              </a:ext>
            </a:extLst>
          </p:cNvPr>
          <p:cNvSpPr txBox="1"/>
          <p:nvPr/>
        </p:nvSpPr>
        <p:spPr>
          <a:xfrm>
            <a:off x="10334210" y="4320900"/>
            <a:ext cx="1553029" cy="17543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параметров трудозатрат в расчете на единицу работ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9A8C40-AC1C-4C02-AB61-37743061D3E6}"/>
              </a:ext>
            </a:extLst>
          </p:cNvPr>
          <p:cNvSpPr txBox="1"/>
          <p:nvPr/>
        </p:nvSpPr>
        <p:spPr>
          <a:xfrm>
            <a:off x="2540000" y="3091543"/>
            <a:ext cx="117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Команда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133F0C-6202-4BF3-A261-3B5872809269}"/>
              </a:ext>
            </a:extLst>
          </p:cNvPr>
          <p:cNvSpPr txBox="1"/>
          <p:nvPr/>
        </p:nvSpPr>
        <p:spPr>
          <a:xfrm>
            <a:off x="6487886" y="2910693"/>
            <a:ext cx="1519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Правовые основы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CDD4BE-CB3B-4B01-BFBB-68DDCFF504F1}"/>
              </a:ext>
            </a:extLst>
          </p:cNvPr>
          <p:cNvSpPr txBox="1"/>
          <p:nvPr/>
        </p:nvSpPr>
        <p:spPr>
          <a:xfrm>
            <a:off x="8213462" y="4888443"/>
            <a:ext cx="1756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Планирование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9B0626-CC33-4C42-BB04-3861A5B07C83}"/>
              </a:ext>
            </a:extLst>
          </p:cNvPr>
          <p:cNvSpPr txBox="1"/>
          <p:nvPr/>
        </p:nvSpPr>
        <p:spPr>
          <a:xfrm>
            <a:off x="4339038" y="4871572"/>
            <a:ext cx="159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Партнёрство</a:t>
            </a:r>
          </a:p>
        </p:txBody>
      </p:sp>
      <p:sp>
        <p:nvSpPr>
          <p:cNvPr id="39" name="Шестиугольник 38">
            <a:extLst>
              <a:ext uri="{FF2B5EF4-FFF2-40B4-BE49-F238E27FC236}">
                <a16:creationId xmlns:a16="http://schemas.microsoft.com/office/drawing/2014/main" id="{DCFA3F7F-378D-4302-9E18-6D6417E69CF6}"/>
              </a:ext>
            </a:extLst>
          </p:cNvPr>
          <p:cNvSpPr/>
          <p:nvPr/>
        </p:nvSpPr>
        <p:spPr>
          <a:xfrm rot="16200000">
            <a:off x="-67981" y="2222688"/>
            <a:ext cx="2385298" cy="2184330"/>
          </a:xfrm>
          <a:prstGeom prst="hexagon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id="{CB5E0EEE-C95C-43F1-929F-C834B619715A}"/>
              </a:ext>
            </a:extLst>
          </p:cNvPr>
          <p:cNvSpPr/>
          <p:nvPr/>
        </p:nvSpPr>
        <p:spPr>
          <a:xfrm rot="16200000">
            <a:off x="7818459" y="2222688"/>
            <a:ext cx="2385298" cy="2184330"/>
          </a:xfrm>
          <a:prstGeom prst="hexagon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CD67B0FB-7D65-48EF-B398-49AC97AE3AF4}"/>
              </a:ext>
            </a:extLst>
          </p:cNvPr>
          <p:cNvSpPr/>
          <p:nvPr/>
        </p:nvSpPr>
        <p:spPr>
          <a:xfrm rot="16200000">
            <a:off x="1875707" y="4052736"/>
            <a:ext cx="2385298" cy="2184330"/>
          </a:xfrm>
          <a:prstGeom prst="hexagon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>
            <a:extLst>
              <a:ext uri="{FF2B5EF4-FFF2-40B4-BE49-F238E27FC236}">
                <a16:creationId xmlns:a16="http://schemas.microsoft.com/office/drawing/2014/main" id="{047F5C13-58A7-46AA-B3E4-0ED04C408AC3}"/>
              </a:ext>
            </a:extLst>
          </p:cNvPr>
          <p:cNvSpPr/>
          <p:nvPr/>
        </p:nvSpPr>
        <p:spPr>
          <a:xfrm rot="16200000">
            <a:off x="9896728" y="4016767"/>
            <a:ext cx="2385298" cy="2184330"/>
          </a:xfrm>
          <a:prstGeom prst="hexagon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>
            <a:extLst>
              <a:ext uri="{FF2B5EF4-FFF2-40B4-BE49-F238E27FC236}">
                <a16:creationId xmlns:a16="http://schemas.microsoft.com/office/drawing/2014/main" id="{6F49845B-B7EB-4456-901E-F44A6111FB22}"/>
              </a:ext>
            </a:extLst>
          </p:cNvPr>
          <p:cNvSpPr/>
          <p:nvPr/>
        </p:nvSpPr>
        <p:spPr>
          <a:xfrm rot="16200000">
            <a:off x="5940283" y="4016767"/>
            <a:ext cx="2385298" cy="2184330"/>
          </a:xfrm>
          <a:prstGeom prst="hexagon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естиугольник 43">
            <a:extLst>
              <a:ext uri="{FF2B5EF4-FFF2-40B4-BE49-F238E27FC236}">
                <a16:creationId xmlns:a16="http://schemas.microsoft.com/office/drawing/2014/main" id="{A8F25D43-DF25-48B2-9995-7D6ED48CB739}"/>
              </a:ext>
            </a:extLst>
          </p:cNvPr>
          <p:cNvSpPr/>
          <p:nvPr/>
        </p:nvSpPr>
        <p:spPr>
          <a:xfrm rot="16200000">
            <a:off x="3857881" y="2218386"/>
            <a:ext cx="2385298" cy="2184330"/>
          </a:xfrm>
          <a:prstGeom prst="hexagon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97D313-8342-46F5-8A3A-33FC0E8A6C84}"/>
              </a:ext>
            </a:extLst>
          </p:cNvPr>
          <p:cNvSpPr txBox="1"/>
          <p:nvPr/>
        </p:nvSpPr>
        <p:spPr>
          <a:xfrm>
            <a:off x="755995" y="5013397"/>
            <a:ext cx="121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Идея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B33EC-563F-401C-9831-5F863AD3E323}"/>
              </a:ext>
            </a:extLst>
          </p:cNvPr>
          <p:cNvSpPr txBox="1"/>
          <p:nvPr/>
        </p:nvSpPr>
        <p:spPr>
          <a:xfrm>
            <a:off x="10598122" y="2988278"/>
            <a:ext cx="108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Оценка</a:t>
            </a:r>
          </a:p>
        </p:txBody>
      </p:sp>
    </p:spTree>
    <p:extLst>
      <p:ext uri="{BB962C8B-B14F-4D97-AF65-F5344CB8AC3E}">
        <p14:creationId xmlns:p14="http://schemas.microsoft.com/office/powerpoint/2010/main" val="206930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869" y="1172629"/>
            <a:ext cx="12618810" cy="585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r>
              <a:rPr lang="ru-RU" sz="2800" b="1" dirty="0"/>
              <a:t>Основные конкурентные преимущества</a:t>
            </a:r>
          </a:p>
          <a:p>
            <a:endParaRPr lang="ru-RU" b="1" dirty="0"/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автопроизводства.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данного продукта и сопутствующих услуг прежде всего направлено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экономию времени, но и экономия денег играет здесь немаловажную роль, 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 траты на передвижение (бензин, электричество), приготовление еды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(газ, электричество) перекладываются на производителя и гораздо в меньшем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размере входят в итоговую стоимость.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Ещё одной значимой характеристикой является мобильное приложение, 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которое позволит сделать заказ, выбрать доставку, провести анализ данных о здоровье,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составить соответствующий рацион питания.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30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7339" y="2446568"/>
            <a:ext cx="1068977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проблемы</a:t>
            </a:r>
          </a:p>
          <a:p>
            <a:endParaRPr lang="ru-RU" b="1" dirty="0"/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Автоматизация производства и последующая процедура придания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продукту надлежащего для транспортировки вида с помощью роботов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(на последующих этапах работы) в совокупности с разработкой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мобильного приложения, позволяющего с помощью технологий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искусственного интеллекта проводить анализ предоставляемых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клиентами данных о здоровье и составлять целодневное правильное питание.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597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9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Food Day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7066" y="1803601"/>
            <a:ext cx="8986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Какая часть проблемы решается (может быть решена)</a:t>
            </a:r>
          </a:p>
          <a:p>
            <a:endParaRPr lang="ru-RU" sz="2400" b="1" dirty="0"/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E870A-BCCB-4ED0-81C8-A7D4A273B0EF}"/>
              </a:ext>
            </a:extLst>
          </p:cNvPr>
          <p:cNvSpPr txBox="1"/>
          <p:nvPr/>
        </p:nvSpPr>
        <p:spPr>
          <a:xfrm>
            <a:off x="383362" y="2589578"/>
            <a:ext cx="10961572" cy="415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решение проблемы отсутствия научно обоснованного подхода к производству готовых блюд для отдельного человека.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Во-вторых, предоставление мест работы для специалистов в информационно-технологической области.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В-третьих, возможность получения продукта с помощью услуг доставок.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74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842</Words>
  <Application>Microsoft Office PowerPoint</Application>
  <PresentationFormat>Широкоэкранный</PresentationFormat>
  <Paragraphs>169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Ink Free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Рафаэль</cp:lastModifiedBy>
  <cp:revision>86</cp:revision>
  <dcterms:created xsi:type="dcterms:W3CDTF">2022-12-06T06:31:10Z</dcterms:created>
  <dcterms:modified xsi:type="dcterms:W3CDTF">2023-10-20T12:52:52Z</dcterms:modified>
</cp:coreProperties>
</file>