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83" r:id="rId2"/>
    <p:sldId id="282" r:id="rId3"/>
    <p:sldId id="541" r:id="rId4"/>
    <p:sldId id="543" r:id="rId5"/>
    <p:sldId id="544" r:id="rId6"/>
    <p:sldId id="542" r:id="rId7"/>
    <p:sldId id="545" r:id="rId8"/>
    <p:sldId id="546" r:id="rId9"/>
    <p:sldId id="547" r:id="rId10"/>
    <p:sldId id="548" r:id="rId11"/>
    <p:sldId id="549" r:id="rId12"/>
    <p:sldId id="550" r:id="rId13"/>
    <p:sldId id="551" r:id="rId14"/>
    <p:sldId id="552" r:id="rId15"/>
    <p:sldId id="553" r:id="rId16"/>
    <p:sldId id="554" r:id="rId17"/>
    <p:sldId id="55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D50"/>
    <a:srgbClr val="D2D5DC"/>
    <a:srgbClr val="ECEDF0"/>
    <a:srgbClr val="727584"/>
    <a:srgbClr val="FFFFFF"/>
    <a:srgbClr val="E7E8ED"/>
    <a:srgbClr val="F2F2F2"/>
    <a:srgbClr val="525253"/>
    <a:srgbClr val="D3D6DB"/>
    <a:srgbClr val="2A8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vide\Downloads\vr_revenue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vide\Downloads\advanced_technologies%20(1)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Объем выручки российских компаний на рынке VR (тыс. руб.)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900" b="0" i="0" u="none" strike="noStrike" baseline="0">
                        <a:effectLst/>
                      </a:rPr>
                      <a:t>931157</a:t>
                    </a:r>
                    <a:r>
                      <a:rPr lang="en-US" sz="900" b="0" i="0" u="none" strike="noStrike" baseline="0"/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EBF-4425-BD8E-620BF69EF1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900" b="0" i="0" u="none" strike="noStrike" baseline="0">
                        <a:effectLst/>
                      </a:rPr>
                      <a:t>1084732</a:t>
                    </a:r>
                    <a:r>
                      <a:rPr lang="en-US" sz="900" b="0" i="0" u="none" strike="noStrike" baseline="0"/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EBF-4425-BD8E-620BF69EF1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900" b="0" i="0" u="none" strike="noStrike" baseline="0">
                        <a:effectLst/>
                      </a:rPr>
                      <a:t>1970072</a:t>
                    </a:r>
                    <a:r>
                      <a:rPr lang="en-US" sz="900" b="0" i="0" u="none" strike="noStrike" baseline="0"/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EBF-4425-BD8E-620BF69EF1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900" b="0" i="0" u="none" strike="noStrike" baseline="0">
                        <a:effectLst/>
                      </a:rPr>
                      <a:t>2250000</a:t>
                    </a:r>
                    <a:r>
                      <a:rPr lang="en-US" sz="900" b="0" i="0" u="none" strike="noStrike" baseline="0"/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EBF-4425-BD8E-620BF69EF1C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900" b="0" i="0" u="none" strike="noStrike" baseline="0">
                        <a:effectLst/>
                      </a:rPr>
                      <a:t>2500000</a:t>
                    </a:r>
                    <a:r>
                      <a:rPr lang="en-US" sz="900" b="0" i="0" u="none" strike="noStrike" baseline="0"/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EBF-4425-BD8E-620BF69EF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0.93100000000000005</c:v>
                </c:pt>
                <c:pt idx="1">
                  <c:v>1.0840000000000001</c:v>
                </c:pt>
                <c:pt idx="2">
                  <c:v>1.97</c:v>
                </c:pt>
                <c:pt idx="3">
                  <c:v>2.25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BF-4425-BD8E-620BF69EF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2589896"/>
        <c:axId val="46259277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BEBF-4425-BD8E-620BF69EF1C8}"/>
                  </c:ext>
                </c:extLst>
              </c15:ser>
            </c15:filteredBarSeries>
          </c:ext>
        </c:extLst>
      </c:barChart>
      <c:catAx>
        <c:axId val="46258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2592776"/>
        <c:crosses val="autoZero"/>
        <c:auto val="1"/>
        <c:lblAlgn val="ctr"/>
        <c:lblOffset val="100"/>
        <c:noMultiLvlLbl val="0"/>
      </c:catAx>
      <c:valAx>
        <c:axId val="462592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2589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04257124040739E-2"/>
          <c:y val="1.7540494011244856E-2"/>
          <c:w val="0.91525125232513449"/>
          <c:h val="0.8982022822678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Число разработанных передовых производственных технологий (ед.)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11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D0-4BA6-B98D-BAC7026A4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0001520"/>
        <c:axId val="539999720"/>
      </c:barChart>
      <c:catAx>
        <c:axId val="54000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9999720"/>
        <c:crosses val="autoZero"/>
        <c:auto val="1"/>
        <c:lblAlgn val="ctr"/>
        <c:lblOffset val="100"/>
        <c:noMultiLvlLbl val="0"/>
      </c:catAx>
      <c:valAx>
        <c:axId val="539999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000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27.06.2025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27.06.2025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27.06.2025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chart" Target="../charts/char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.jpeg" /><Relationship Id="rId4" Type="http://schemas.microsoft.com/office/2007/relationships/hdphoto" Target="../media/hdphoto1.wdp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2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974346" y="1391262"/>
            <a:ext cx="9505076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Выпускная квалификационная работа в формате стартапа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тему: Создание 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VR-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платформы «Виртуальная память»</a:t>
            </a:r>
          </a:p>
        </p:txBody>
      </p:sp>
      <p:pic>
        <p:nvPicPr>
          <p:cNvPr id="5" name="Рисунок 4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1FD6353-61E0-BE29-95B2-DFFD8F8E3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ED4B6-C671-4D07-BBDE-038BD8C86BDB}"/>
              </a:ext>
            </a:extLst>
          </p:cNvPr>
          <p:cNvSpPr txBox="1"/>
          <p:nvPr/>
        </p:nvSpPr>
        <p:spPr>
          <a:xfrm>
            <a:off x="6839124" y="5733117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Выполнил: Рябинин Сергей Алексеевич </a:t>
            </a:r>
          </a:p>
          <a:p>
            <a:r>
              <a:rPr lang="ru-RU" dirty="0">
                <a:solidFill>
                  <a:schemeClr val="bg1"/>
                </a:solidFill>
              </a:rPr>
              <a:t>Научный руководитель: Золотова Людмила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3299C-CA92-49E7-EC5D-2BD407ECA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68E1B45B-E330-4B03-8EF6-FA50373C4EFE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21EC710F-046D-54CB-50E0-998E8370B55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10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4C083B0F-E728-DD0F-34C2-AD3F2E31465A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A0CB9B8B-AABE-5442-8EBB-8DF398317C3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60BF7154-5F7E-DDCE-B874-0FC0A18145A7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6ABF8B8A-E1B3-6A66-C6B5-89493667EBAC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6FCC8780-1506-9E8E-D80F-973ACD48AF5A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E7EEDDB-33EC-BFA9-6F2E-D3AE05753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8DCA6-C7A2-37E5-3FEB-7A394600551A}"/>
              </a:ext>
            </a:extLst>
          </p:cNvPr>
          <p:cNvSpPr txBox="1"/>
          <p:nvPr/>
        </p:nvSpPr>
        <p:spPr>
          <a:xfrm>
            <a:off x="3657462" y="-130884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MS Mincho" panose="02020609040205080304" pitchFamily="49" charset="-128"/>
              </a:rPr>
              <a:t>Финансовый </a:t>
            </a:r>
            <a:r>
              <a:rPr lang="ru-RU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план</a:t>
            </a:r>
            <a:endParaRPr lang="ru-RU" sz="36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5372C26-F4E1-E182-769B-FAC2EDB5B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499531"/>
              </p:ext>
            </p:extLst>
          </p:nvPr>
        </p:nvGraphicFramePr>
        <p:xfrm>
          <a:off x="113948" y="1822956"/>
          <a:ext cx="5982052" cy="3212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55461">
                  <a:extLst>
                    <a:ext uri="{9D8B030D-6E8A-4147-A177-3AD203B41FA5}">
                      <a16:colId xmlns:a16="http://schemas.microsoft.com/office/drawing/2014/main" val="2344782235"/>
                    </a:ext>
                  </a:extLst>
                </a:gridCol>
                <a:gridCol w="1435565">
                  <a:extLst>
                    <a:ext uri="{9D8B030D-6E8A-4147-A177-3AD203B41FA5}">
                      <a16:colId xmlns:a16="http://schemas.microsoft.com/office/drawing/2014/main" val="1058796440"/>
                    </a:ext>
                  </a:extLst>
                </a:gridCol>
                <a:gridCol w="1495513">
                  <a:extLst>
                    <a:ext uri="{9D8B030D-6E8A-4147-A177-3AD203B41FA5}">
                      <a16:colId xmlns:a16="http://schemas.microsoft.com/office/drawing/2014/main" val="1369086970"/>
                    </a:ext>
                  </a:extLst>
                </a:gridCol>
                <a:gridCol w="1495513">
                  <a:extLst>
                    <a:ext uri="{9D8B030D-6E8A-4147-A177-3AD203B41FA5}">
                      <a16:colId xmlns:a16="http://schemas.microsoft.com/office/drawing/2014/main" val="4100158905"/>
                    </a:ext>
                  </a:extLst>
                </a:gridCol>
              </a:tblGrid>
              <a:tr h="37418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Должность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Количество сотрудников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Заработная плата, руб./мес.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Отчисления во внебюджетные фонды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7937844"/>
                  </a:ext>
                </a:extLst>
              </a:tr>
              <a:tr h="37418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Разработчик VR-контента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150 000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45000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6477280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3D-художник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120 000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36000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325976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Программист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130 000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39000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361401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Маркетолог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100 000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30000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751490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Методист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90 000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27000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484755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Администратор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70 000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21000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428142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660 000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198000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5638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3AE1A34-CABF-A328-F4ED-93D0A2AFF670}"/>
              </a:ext>
            </a:extLst>
          </p:cNvPr>
          <p:cNvSpPr txBox="1"/>
          <p:nvPr/>
        </p:nvSpPr>
        <p:spPr>
          <a:xfrm>
            <a:off x="261820" y="1397590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6- Организационный план стартап-проекта</a:t>
            </a: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08CDE31-8558-1EC1-29B3-A7F3ACE6B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91552"/>
              </p:ext>
            </p:extLst>
          </p:nvPr>
        </p:nvGraphicFramePr>
        <p:xfrm>
          <a:off x="6180963" y="1822954"/>
          <a:ext cx="5699048" cy="32120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49524">
                  <a:extLst>
                    <a:ext uri="{9D8B030D-6E8A-4147-A177-3AD203B41FA5}">
                      <a16:colId xmlns:a16="http://schemas.microsoft.com/office/drawing/2014/main" val="2408948253"/>
                    </a:ext>
                  </a:extLst>
                </a:gridCol>
                <a:gridCol w="2849524">
                  <a:extLst>
                    <a:ext uri="{9D8B030D-6E8A-4147-A177-3AD203B41FA5}">
                      <a16:colId xmlns:a16="http://schemas.microsoft.com/office/drawing/2014/main" val="298468081"/>
                    </a:ext>
                  </a:extLst>
                </a:gridCol>
              </a:tblGrid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Стоимость, руб.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4863055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Регистрация ИП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3521361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Косметический ремонт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80 000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523801"/>
                  </a:ext>
                </a:extLst>
              </a:tr>
              <a:tr h="7512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Подключение интернета и телефонии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5 000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672759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Канцтовары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4 000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0186163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Хозтовары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3 000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6642879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Создание сайта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50 000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1845047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143 000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82773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AB9267C-273A-4532-2CD7-2B024B2310FA}"/>
              </a:ext>
            </a:extLst>
          </p:cNvPr>
          <p:cNvSpPr txBox="1"/>
          <p:nvPr/>
        </p:nvSpPr>
        <p:spPr>
          <a:xfrm>
            <a:off x="6710086" y="1416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7- Разовые расходы стартап-проекта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8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090C-E232-8D61-E42C-1EDCD0FE5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4990D58B-DF72-61C4-D2ED-EF8D87EF0B26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86E113D-D38A-305F-61DA-D5C5EE375EF5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11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87A68C9C-C89A-056D-05C6-1D989FE23876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5AEC7F57-1BA6-CE70-6B8A-EF2D5E358430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DC215BF5-DE59-D86C-7A58-F7C69824858B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041C2EDE-4CD1-63A0-774C-BBAE8DC715EC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681B1825-A250-BF09-6ECE-EB3556A582F6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1D550C3-E32C-49FB-A9F0-7AB669FA2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05CBB3-C978-145C-7A12-7B4B510A1798}"/>
              </a:ext>
            </a:extLst>
          </p:cNvPr>
          <p:cNvSpPr txBox="1"/>
          <p:nvPr/>
        </p:nvSpPr>
        <p:spPr>
          <a:xfrm>
            <a:off x="3657462" y="-130884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MS Mincho" panose="02020609040205080304" pitchFamily="49" charset="-128"/>
              </a:rPr>
              <a:t>Финансовый </a:t>
            </a:r>
            <a:r>
              <a:rPr lang="ru-RU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план</a:t>
            </a:r>
            <a:endParaRPr lang="ru-RU" sz="36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441A2B7-F4D2-94D2-258B-D2BAC57E0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034337"/>
              </p:ext>
            </p:extLst>
          </p:nvPr>
        </p:nvGraphicFramePr>
        <p:xfrm>
          <a:off x="113948" y="1822956"/>
          <a:ext cx="5982052" cy="44023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55461">
                  <a:extLst>
                    <a:ext uri="{9D8B030D-6E8A-4147-A177-3AD203B41FA5}">
                      <a16:colId xmlns:a16="http://schemas.microsoft.com/office/drawing/2014/main" val="2344782235"/>
                    </a:ext>
                  </a:extLst>
                </a:gridCol>
                <a:gridCol w="1435565">
                  <a:extLst>
                    <a:ext uri="{9D8B030D-6E8A-4147-A177-3AD203B41FA5}">
                      <a16:colId xmlns:a16="http://schemas.microsoft.com/office/drawing/2014/main" val="1058796440"/>
                    </a:ext>
                  </a:extLst>
                </a:gridCol>
                <a:gridCol w="1495513">
                  <a:extLst>
                    <a:ext uri="{9D8B030D-6E8A-4147-A177-3AD203B41FA5}">
                      <a16:colId xmlns:a16="http://schemas.microsoft.com/office/drawing/2014/main" val="1369086970"/>
                    </a:ext>
                  </a:extLst>
                </a:gridCol>
                <a:gridCol w="1495513">
                  <a:extLst>
                    <a:ext uri="{9D8B030D-6E8A-4147-A177-3AD203B41FA5}">
                      <a16:colId xmlns:a16="http://schemas.microsoft.com/office/drawing/2014/main" val="4100158905"/>
                    </a:ext>
                  </a:extLst>
                </a:gridCol>
              </a:tblGrid>
              <a:tr h="37418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Должность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Количество сотрудников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Заработная плата, руб./мес.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Отчисления во внебюджетные фонды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7937844"/>
                  </a:ext>
                </a:extLst>
              </a:tr>
              <a:tr h="37418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Разработчик VR-контента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150 000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45000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6477280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3D-художник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120 000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36000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325976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Программист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130 000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39000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361401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Маркетолог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100 000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30000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751490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Методист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90 000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27000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484755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Администратор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70 000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21000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428142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660 000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198000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5638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335B95-5530-F38E-F025-80AF54D13179}"/>
              </a:ext>
            </a:extLst>
          </p:cNvPr>
          <p:cNvSpPr txBox="1"/>
          <p:nvPr/>
        </p:nvSpPr>
        <p:spPr>
          <a:xfrm>
            <a:off x="432735" y="1397590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8-Организационный план стартап-проекта</a:t>
            </a: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8CF7B34-1419-F53B-CF4B-3391A17CE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182670"/>
              </p:ext>
            </p:extLst>
          </p:nvPr>
        </p:nvGraphicFramePr>
        <p:xfrm>
          <a:off x="6180963" y="1822954"/>
          <a:ext cx="5699048" cy="37180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49524">
                  <a:extLst>
                    <a:ext uri="{9D8B030D-6E8A-4147-A177-3AD203B41FA5}">
                      <a16:colId xmlns:a16="http://schemas.microsoft.com/office/drawing/2014/main" val="2408948253"/>
                    </a:ext>
                  </a:extLst>
                </a:gridCol>
                <a:gridCol w="2849524">
                  <a:extLst>
                    <a:ext uri="{9D8B030D-6E8A-4147-A177-3AD203B41FA5}">
                      <a16:colId xmlns:a16="http://schemas.microsoft.com/office/drawing/2014/main" val="298468081"/>
                    </a:ext>
                  </a:extLst>
                </a:gridCol>
              </a:tblGrid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Наименование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Стоимость, руб.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4863055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Регистрация ИП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1 000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3521361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Косметический ремонт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80 000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523801"/>
                  </a:ext>
                </a:extLst>
              </a:tr>
              <a:tr h="75123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Подключение интернета и телефонии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5 000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672759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Канцтовары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4 000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0186163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Хозтовары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3 000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6642879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Создание сайта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50 000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1845047"/>
                  </a:ext>
                </a:extLst>
              </a:tr>
              <a:tr h="3515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</a:rPr>
                        <a:t>Итого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800" dirty="0">
                          <a:effectLst/>
                        </a:rPr>
                        <a:t>143 000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82773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62FC451-35D9-8D4C-3FE5-C6FDD7B94F6B}"/>
              </a:ext>
            </a:extLst>
          </p:cNvPr>
          <p:cNvSpPr txBox="1"/>
          <p:nvPr/>
        </p:nvSpPr>
        <p:spPr>
          <a:xfrm>
            <a:off x="6657435" y="139153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9- Разовые расходы стартап-проекта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8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3CD2-2224-4603-5128-1ED0C796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F1EF8332-4DB0-5E6B-8C0C-8EC2F61229CB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713E8010-472C-37D6-88EC-9939D35C63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93591028-333D-5E25-C03A-CAE0C77888AF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7DC38EB0-EEA0-2755-69C5-A4E57C6E22DF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7554BE3D-150D-0FC1-41C8-55796EFC4D9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CC4FD159-B5E4-1C42-D933-526D72E70E9A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6F5405DC-0B73-525C-214F-82958323BDEA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8E05D4F-5719-3E46-1550-BA6A4D895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4B00C-2B06-F636-04FA-F6E657DA2E4F}"/>
              </a:ext>
            </a:extLst>
          </p:cNvPr>
          <p:cNvSpPr txBox="1"/>
          <p:nvPr/>
        </p:nvSpPr>
        <p:spPr>
          <a:xfrm>
            <a:off x="3657462" y="-130884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MS Mincho" panose="02020609040205080304" pitchFamily="49" charset="-128"/>
              </a:rPr>
              <a:t>Финансовый </a:t>
            </a:r>
            <a:r>
              <a:rPr lang="ru-RU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план</a:t>
            </a:r>
            <a:endParaRPr lang="ru-RU" sz="36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DC8FAFC-3DB8-878B-696B-F6FA50401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21202"/>
              </p:ext>
            </p:extLst>
          </p:nvPr>
        </p:nvGraphicFramePr>
        <p:xfrm>
          <a:off x="502640" y="1263977"/>
          <a:ext cx="10515600" cy="49575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39367935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7311848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205391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68213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 dirty="0">
                          <a:effectLst/>
                        </a:rPr>
                        <a:t>Наименование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Количество, шт.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Стоимость, руб.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Всего, руб.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3886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Мебель для офиса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70 000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355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Столы для сотрудников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772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Кресла для сотрудников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4 000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12 000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663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Стол для переговоров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8 000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8 000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5281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Шкаф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1474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Оборудование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361</a:t>
                      </a:r>
                      <a:r>
                        <a:rPr lang="ru-RU" sz="1600">
                          <a:effectLst/>
                        </a:rPr>
                        <a:t>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5172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Компьютеры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r>
                        <a:rPr lang="ru-RU" sz="1600">
                          <a:effectLst/>
                        </a:rPr>
                        <a:t>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r>
                        <a:rPr lang="ru-RU" sz="1600">
                          <a:effectLst/>
                        </a:rPr>
                        <a:t>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3011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Клавиатуры и мышки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2 000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6 000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8434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Принтер/сканер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120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VR-гарнитуры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35 000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105 000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8824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600" dirty="0">
                          <a:effectLst/>
                        </a:rPr>
                        <a:t>431 000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29985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8C55A4C-F990-1989-E653-30694C52D2A5}"/>
              </a:ext>
            </a:extLst>
          </p:cNvPr>
          <p:cNvSpPr txBox="1"/>
          <p:nvPr/>
        </p:nvSpPr>
        <p:spPr>
          <a:xfrm>
            <a:off x="2922864" y="617646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10 - Расходы на покупку мебели и оборудования для стартап-проекта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9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3E660-A854-12E0-CD13-D4BA9BE78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FD164AB4-B279-A0C3-EC04-E2793EB79D53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BBAD1F23-0815-454E-06B5-CFE064B72B1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BBF24D7B-5C5E-92AC-753F-333F925FBDD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D0A43129-93BC-0EA0-1811-E2B2088D6FF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D5624D2F-BD00-42F7-DEBB-BB7564B286EC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79519DF-3850-4273-FC15-92D7E59CBC7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5FA10B75-76BA-82B6-7E08-6AD1F762DF16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8B38D58-C484-0DD7-610E-4584855E2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832" y="1411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A58C73-31C2-3216-2BD2-A5B4808BB819}"/>
              </a:ext>
            </a:extLst>
          </p:cNvPr>
          <p:cNvSpPr txBox="1"/>
          <p:nvPr/>
        </p:nvSpPr>
        <p:spPr>
          <a:xfrm>
            <a:off x="3657462" y="-130884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MS Mincho" panose="02020609040205080304" pitchFamily="49" charset="-128"/>
              </a:rPr>
              <a:t>Финансовый </a:t>
            </a:r>
            <a:r>
              <a:rPr lang="ru-RU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план</a:t>
            </a:r>
            <a:endParaRPr lang="ru-RU" sz="36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BAA92D8-AA93-67BC-4196-04E5CAAA8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697473"/>
              </p:ext>
            </p:extLst>
          </p:nvPr>
        </p:nvGraphicFramePr>
        <p:xfrm>
          <a:off x="1398" y="1620858"/>
          <a:ext cx="6094602" cy="16889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13015">
                  <a:extLst>
                    <a:ext uri="{9D8B030D-6E8A-4147-A177-3AD203B41FA5}">
                      <a16:colId xmlns:a16="http://schemas.microsoft.com/office/drawing/2014/main" val="415846312"/>
                    </a:ext>
                  </a:extLst>
                </a:gridCol>
                <a:gridCol w="2981587">
                  <a:extLst>
                    <a:ext uri="{9D8B030D-6E8A-4147-A177-3AD203B41FA5}">
                      <a16:colId xmlns:a16="http://schemas.microsoft.com/office/drawing/2014/main" val="22623902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Сумма, руб./мес.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4680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Антисептики и салфетки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2 000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556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Канцтовары и хозтовары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3 000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064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Заработная плата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660 000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8379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Отчисления в фонды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198 000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3781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863 000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09904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5F37F59-879E-3014-E8D1-555DA68F4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61905"/>
              </p:ext>
            </p:extLst>
          </p:nvPr>
        </p:nvGraphicFramePr>
        <p:xfrm>
          <a:off x="6198764" y="1493763"/>
          <a:ext cx="5797493" cy="44537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96653">
                  <a:extLst>
                    <a:ext uri="{9D8B030D-6E8A-4147-A177-3AD203B41FA5}">
                      <a16:colId xmlns:a16="http://schemas.microsoft.com/office/drawing/2014/main" val="1103473558"/>
                    </a:ext>
                  </a:extLst>
                </a:gridCol>
                <a:gridCol w="3900840">
                  <a:extLst>
                    <a:ext uri="{9D8B030D-6E8A-4147-A177-3AD203B41FA5}">
                      <a16:colId xmlns:a16="http://schemas.microsoft.com/office/drawing/2014/main" val="34572445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Сумма, руб./мес.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5635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Аренда + ком. услуги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50 000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12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Услуги связи и интернета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3 000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774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Бухгалтерия на аутсорсинге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3233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Обслуживание CRM-системы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8 000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468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Рекламная кампания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20 000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978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Непредвиденные расходы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3 000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425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Амортизация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3084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5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r>
                        <a:rPr lang="en-US" sz="1400" dirty="0">
                          <a:effectLst/>
                        </a:rPr>
                        <a:t>7</a:t>
                      </a:r>
                      <a:r>
                        <a:rPr lang="ru-RU" sz="1400" dirty="0">
                          <a:effectLst/>
                        </a:rPr>
                        <a:t> 0</a:t>
                      </a:r>
                      <a:r>
                        <a:rPr lang="en-US" sz="1400" dirty="0">
                          <a:effectLst/>
                        </a:rPr>
                        <a:t>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16655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9420751-59B8-94EA-E2A3-2276DF4ED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978353"/>
              </p:ext>
            </p:extLst>
          </p:nvPr>
        </p:nvGraphicFramePr>
        <p:xfrm>
          <a:off x="124785" y="3915951"/>
          <a:ext cx="5521005" cy="21246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04201">
                  <a:extLst>
                    <a:ext uri="{9D8B030D-6E8A-4147-A177-3AD203B41FA5}">
                      <a16:colId xmlns:a16="http://schemas.microsoft.com/office/drawing/2014/main" val="4214370335"/>
                    </a:ext>
                  </a:extLst>
                </a:gridCol>
                <a:gridCol w="1104201">
                  <a:extLst>
                    <a:ext uri="{9D8B030D-6E8A-4147-A177-3AD203B41FA5}">
                      <a16:colId xmlns:a16="http://schemas.microsoft.com/office/drawing/2014/main" val="3033384312"/>
                    </a:ext>
                  </a:extLst>
                </a:gridCol>
                <a:gridCol w="1104201">
                  <a:extLst>
                    <a:ext uri="{9D8B030D-6E8A-4147-A177-3AD203B41FA5}">
                      <a16:colId xmlns:a16="http://schemas.microsoft.com/office/drawing/2014/main" val="3013489652"/>
                    </a:ext>
                  </a:extLst>
                </a:gridCol>
                <a:gridCol w="1104201">
                  <a:extLst>
                    <a:ext uri="{9D8B030D-6E8A-4147-A177-3AD203B41FA5}">
                      <a16:colId xmlns:a16="http://schemas.microsoft.com/office/drawing/2014/main" val="3472023457"/>
                    </a:ext>
                  </a:extLst>
                </a:gridCol>
                <a:gridCol w="1104201">
                  <a:extLst>
                    <a:ext uri="{9D8B030D-6E8A-4147-A177-3AD203B41FA5}">
                      <a16:colId xmlns:a16="http://schemas.microsoft.com/office/drawing/2014/main" val="2360143626"/>
                    </a:ext>
                  </a:extLst>
                </a:gridCol>
              </a:tblGrid>
              <a:tr h="55379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Количество, шт.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Стоимость, руб.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Срок службы,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Амортизация в мес., руб.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267445"/>
                  </a:ext>
                </a:extLst>
              </a:tr>
              <a:tr h="45480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VR-гарнитуры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105000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1 750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161390"/>
                  </a:ext>
                </a:extLst>
              </a:tr>
              <a:tr h="45480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Компьютеры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240000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effectLst/>
                        </a:rPr>
                        <a:t>1334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1981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598A1AB-85CB-13A5-4693-331FF5F20DAC}"/>
              </a:ext>
            </a:extLst>
          </p:cNvPr>
          <p:cNvSpPr txBox="1"/>
          <p:nvPr/>
        </p:nvSpPr>
        <p:spPr>
          <a:xfrm>
            <a:off x="381699" y="1014741"/>
            <a:ext cx="609879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Переменные затраты стартап-проекта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B2F15-1189-1F27-AA4F-A8D58AE3BE81}"/>
              </a:ext>
            </a:extLst>
          </p:cNvPr>
          <p:cNvSpPr txBox="1"/>
          <p:nvPr/>
        </p:nvSpPr>
        <p:spPr>
          <a:xfrm>
            <a:off x="6832832" y="1113957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Постоянные затраты стартап-проекта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B45FDA-7FE3-178D-1766-F831B1D75E5F}"/>
              </a:ext>
            </a:extLst>
          </p:cNvPr>
          <p:cNvSpPr txBox="1"/>
          <p:nvPr/>
        </p:nvSpPr>
        <p:spPr>
          <a:xfrm>
            <a:off x="885039" y="3548167"/>
            <a:ext cx="646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Расчет амортизации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76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CEC6B-2C80-79E2-1386-BF8469E1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A3282D9-B69C-817D-0CF8-168879798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79017"/>
              </p:ext>
            </p:extLst>
          </p:nvPr>
        </p:nvGraphicFramePr>
        <p:xfrm>
          <a:off x="-1" y="32222"/>
          <a:ext cx="12192001" cy="6793556"/>
        </p:xfrm>
        <a:graphic>
          <a:graphicData uri="http://schemas.openxmlformats.org/drawingml/2006/table">
            <a:tbl>
              <a:tblPr firstRow="1" firstCol="1" bandRow="1"/>
              <a:tblGrid>
                <a:gridCol w="1116786">
                  <a:extLst>
                    <a:ext uri="{9D8B030D-6E8A-4147-A177-3AD203B41FA5}">
                      <a16:colId xmlns:a16="http://schemas.microsoft.com/office/drawing/2014/main" val="3043106904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4014857347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2933683729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3816020257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3740497287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4189787126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3183268907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1730308805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3254271110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1236313561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3831902298"/>
                    </a:ext>
                  </a:extLst>
                </a:gridCol>
                <a:gridCol w="838808">
                  <a:extLst>
                    <a:ext uri="{9D8B030D-6E8A-4147-A177-3AD203B41FA5}">
                      <a16:colId xmlns:a16="http://schemas.microsoft.com/office/drawing/2014/main" val="4178731126"/>
                    </a:ext>
                  </a:extLst>
                </a:gridCol>
                <a:gridCol w="872947">
                  <a:extLst>
                    <a:ext uri="{9D8B030D-6E8A-4147-A177-3AD203B41FA5}">
                      <a16:colId xmlns:a16="http://schemas.microsoft.com/office/drawing/2014/main" val="2357057201"/>
                    </a:ext>
                  </a:extLst>
                </a:gridCol>
              </a:tblGrid>
              <a:tr h="188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Статьи расходов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237406"/>
                  </a:ext>
                </a:extLst>
              </a:tr>
              <a:tr h="188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продаж: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031560"/>
                  </a:ext>
                </a:extLst>
              </a:tr>
              <a:tr h="61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проданных VR-продуктов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559841"/>
                  </a:ext>
                </a:extLst>
              </a:tr>
              <a:tr h="61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цена продажи одного продукта,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255248"/>
                  </a:ext>
                </a:extLst>
              </a:tr>
              <a:tr h="188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798342"/>
                  </a:ext>
                </a:extLst>
              </a:tr>
              <a:tr h="188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385314"/>
                  </a:ext>
                </a:extLst>
              </a:tr>
              <a:tr h="402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начало проекта,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574000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84027"/>
                  </a:ext>
                </a:extLst>
              </a:tr>
              <a:tr h="61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переменные затраты,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863000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071742"/>
                  </a:ext>
                </a:extLst>
              </a:tr>
              <a:tr h="61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постоянные затраты,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97084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838645"/>
                  </a:ext>
                </a:extLst>
              </a:tr>
              <a:tr h="1886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Зарплата,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555375"/>
                  </a:ext>
                </a:extLst>
              </a:tr>
              <a:tr h="61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во внебюджетные фонды,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182" marR="53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17611"/>
                  </a:ext>
                </a:extLst>
              </a:tr>
              <a:tr h="402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расходов, 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1534084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065230"/>
                  </a:ext>
                </a:extLst>
              </a:tr>
              <a:tr h="402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Валовая прибыль (убыток),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-1534084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545749"/>
                  </a:ext>
                </a:extLst>
              </a:tr>
              <a:tr h="402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(УСН 6%),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530856"/>
                  </a:ext>
                </a:extLst>
              </a:tr>
              <a:tr h="402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Чистая прибыль, руб.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-1534084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-772084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-584084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-396084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-208084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543916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731916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919916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1107916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45733"/>
                  </a:ext>
                </a:extLst>
              </a:tr>
              <a:tr h="402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Кумулятивная прибыль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-1534084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-2294168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-2854252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-3214336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-3374420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-3334504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-3094588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-2654672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-2014756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-1174840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-134924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1104992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16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28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A34A-BAAF-C017-7790-C598DF6F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7C078E27-C273-1CE0-1F30-872D926C96B4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2CEEBE0A-AF2A-C87C-ED82-AAAD0C230D17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CA9B7640-8F35-D9DE-EC89-1785F01B6B97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8F22A7C1-5676-1DC3-7C20-D446842E87D5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53B7B50-E4B9-9E84-6A40-CA003196931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4353634A-C616-AC8B-A102-EC0FF8DDE9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0FF5A6E9-7A65-3D54-CDFA-606D949CEF5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33BBCF3-8D86-8D2E-4FF6-75A8FDD67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A39AF-7FF1-C835-AF03-3C26A54783D3}"/>
              </a:ext>
            </a:extLst>
          </p:cNvPr>
          <p:cNvSpPr txBox="1"/>
          <p:nvPr/>
        </p:nvSpPr>
        <p:spPr>
          <a:xfrm>
            <a:off x="3281960" y="9752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Маркетинговый план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77F3AA-0F30-A3BF-88D6-49AB6ABBE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17" y="865644"/>
            <a:ext cx="5224188" cy="31442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F825E-1F09-C73C-0561-E7C54370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261" y="972671"/>
            <a:ext cx="4830529" cy="3037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599BF-A313-97F9-68CE-060D6A07D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55" y="4404995"/>
            <a:ext cx="4959350" cy="2453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10585B-BFCA-F318-950D-E22163BC1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261" y="4212713"/>
            <a:ext cx="5081415" cy="24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6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B15D0-1778-9B2C-35F2-533941B4E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E0CBA099-D965-304D-0C78-F05E70ABE5DE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CC34C969-A322-E8EA-59CB-7AE568B7E8D7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16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6720965B-04BF-1489-A2F1-D47996B913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DAAC9B37-6B06-EDE5-5039-50EAE7A556B9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F94994DE-B44A-59D5-06DB-D837A5C0A70B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D304673-B908-2B2A-C84C-41A9B467199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E5E90DA5-508D-2426-9D6C-81E2460AFC2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B5250F4-254A-3548-B4DB-F528EC1FD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F5757-0FB1-CA51-6806-FAEA10F3D710}"/>
              </a:ext>
            </a:extLst>
          </p:cNvPr>
          <p:cNvSpPr txBox="1"/>
          <p:nvPr/>
        </p:nvSpPr>
        <p:spPr>
          <a:xfrm>
            <a:off x="3281960" y="9752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Маркетинговый план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DCE852-F137-2EB2-1719-760B056B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9" y="1010555"/>
            <a:ext cx="5232400" cy="52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DCAEDD-CE46-4B40-DA73-F23D2F70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856" y="1010555"/>
            <a:ext cx="4738370" cy="5135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910B61-B4D7-BD7D-1AC0-B03E009B0C2A}"/>
              </a:ext>
            </a:extLst>
          </p:cNvPr>
          <p:cNvSpPr txBox="1"/>
          <p:nvPr/>
        </p:nvSpPr>
        <p:spPr>
          <a:xfrm>
            <a:off x="157759" y="6242955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– Предлагаемый логотип для стартапа «Виртуальная память»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BF9242-AC9F-70A7-A798-2826BC5ED47E}"/>
              </a:ext>
            </a:extLst>
          </p:cNvPr>
          <p:cNvSpPr txBox="1"/>
          <p:nvPr/>
        </p:nvSpPr>
        <p:spPr>
          <a:xfrm>
            <a:off x="6264540" y="6015714"/>
            <a:ext cx="5014686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450215" algn="ctr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Предлагаемые цвета для брендинга стартапа «Виртуальная память»</a:t>
            </a:r>
          </a:p>
        </p:txBody>
      </p:sp>
    </p:spTree>
    <p:extLst>
      <p:ext uri="{BB962C8B-B14F-4D97-AF65-F5344CB8AC3E}">
        <p14:creationId xmlns:p14="http://schemas.microsoft.com/office/powerpoint/2010/main" val="411568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1ACD7-BCA6-8A1E-E932-02AF584EA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39E1539F-623A-C605-58DE-388DD9906716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75ECAB30-10F7-BF59-B9FA-E938B4741241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DB2AB6F7-3450-C864-7D7A-84D00631BE74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98537EBD-14E9-3D2B-2CCC-7C0BFF5DDF1B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E4D8DD9D-C181-2EA3-8C36-E8DCA9029053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A48708-DDA0-67A3-3AAF-9605D784345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65DD2E3A-DC4B-2658-5F77-44E52036C2F8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561B206-6589-F431-8A4B-7D92B7E2C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37BB6-9902-F01D-FBC6-7F61B1CC6593}"/>
              </a:ext>
            </a:extLst>
          </p:cNvPr>
          <p:cNvSpPr txBox="1"/>
          <p:nvPr/>
        </p:nvSpPr>
        <p:spPr>
          <a:xfrm>
            <a:off x="4875868" y="67788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Риски</a:t>
            </a: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FE8CE403-D1C1-E182-9751-5269BF994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092575"/>
              </p:ext>
            </p:extLst>
          </p:nvPr>
        </p:nvGraphicFramePr>
        <p:xfrm>
          <a:off x="5832717" y="1474743"/>
          <a:ext cx="5999987" cy="45229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77128">
                  <a:extLst>
                    <a:ext uri="{9D8B030D-6E8A-4147-A177-3AD203B41FA5}">
                      <a16:colId xmlns:a16="http://schemas.microsoft.com/office/drawing/2014/main" val="2803013672"/>
                    </a:ext>
                  </a:extLst>
                </a:gridCol>
                <a:gridCol w="977689">
                  <a:extLst>
                    <a:ext uri="{9D8B030D-6E8A-4147-A177-3AD203B41FA5}">
                      <a16:colId xmlns:a16="http://schemas.microsoft.com/office/drawing/2014/main" val="3718159396"/>
                    </a:ext>
                  </a:extLst>
                </a:gridCol>
                <a:gridCol w="1553746">
                  <a:extLst>
                    <a:ext uri="{9D8B030D-6E8A-4147-A177-3AD203B41FA5}">
                      <a16:colId xmlns:a16="http://schemas.microsoft.com/office/drawing/2014/main" val="2196369492"/>
                    </a:ext>
                  </a:extLst>
                </a:gridCol>
                <a:gridCol w="2691424">
                  <a:extLst>
                    <a:ext uri="{9D8B030D-6E8A-4147-A177-3AD203B41FA5}">
                      <a16:colId xmlns:a16="http://schemas.microsoft.com/office/drawing/2014/main" val="4206768587"/>
                    </a:ext>
                  </a:extLst>
                </a:gridCol>
              </a:tblGrid>
              <a:tr h="21063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Тип риска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Вероятность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Влияние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Пути минимизации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2083202941"/>
                  </a:ext>
                </a:extLst>
              </a:tr>
              <a:tr h="64488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Недостаток финансирования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Средняя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Высокое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Привлечение инвесторов, грантов, партнерств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398098116"/>
                  </a:ext>
                </a:extLst>
              </a:tr>
              <a:tr h="53632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Высокая конкуренция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Высокая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Высокое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Создание уникального контента, сотрудничество с музеями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788452976"/>
                  </a:ext>
                </a:extLst>
              </a:tr>
              <a:tr h="59060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Технические сложности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Средняя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Среднее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Гибкая методология разработки, тестирование MVP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56694375"/>
                  </a:ext>
                </a:extLst>
              </a:tr>
              <a:tr h="75344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Низкий спрос на VR в школах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Средняя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Высокое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Разработка демо-версий, бесплатные пробные периоды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2115122701"/>
                  </a:ext>
                </a:extLst>
              </a:tr>
              <a:tr h="40284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Проблемы лицензирования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Низкая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Высокое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Предварительная юридическая консультация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3244876326"/>
                  </a:ext>
                </a:extLst>
              </a:tr>
              <a:tr h="54652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Отсутствие VR-оборудования у клиентов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Высокая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Среднее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Продажа комплектов с VR-гарнитурами, аренда оборудования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632" marR="11632" marT="0" marB="0"/>
                </a:tc>
                <a:extLst>
                  <a:ext uri="{0D108BD9-81ED-4DB2-BD59-A6C34878D82A}">
                    <a16:rowId xmlns:a16="http://schemas.microsoft.com/office/drawing/2014/main" val="3477699966"/>
                  </a:ext>
                </a:extLst>
              </a:tr>
            </a:tbl>
          </a:graphicData>
        </a:graphic>
      </p:graphicFrame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41FBF354-2830-43AF-43F1-5D4A0BAC8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148852"/>
              </p:ext>
            </p:extLst>
          </p:nvPr>
        </p:nvGraphicFramePr>
        <p:xfrm>
          <a:off x="0" y="1474743"/>
          <a:ext cx="4994518" cy="45737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97259">
                  <a:extLst>
                    <a:ext uri="{9D8B030D-6E8A-4147-A177-3AD203B41FA5}">
                      <a16:colId xmlns:a16="http://schemas.microsoft.com/office/drawing/2014/main" val="2830306392"/>
                    </a:ext>
                  </a:extLst>
                </a:gridCol>
                <a:gridCol w="2497259">
                  <a:extLst>
                    <a:ext uri="{9D8B030D-6E8A-4147-A177-3AD203B41FA5}">
                      <a16:colId xmlns:a16="http://schemas.microsoft.com/office/drawing/2014/main" val="807272950"/>
                    </a:ext>
                  </a:extLst>
                </a:gridCol>
              </a:tblGrid>
              <a:tr h="23284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Категория риска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Описание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878840"/>
                  </a:ext>
                </a:extLst>
              </a:tr>
              <a:tr h="10270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Финансовые риски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Возможные проблемы с финансированием, низкие продажи, превышение бюджета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76972"/>
                  </a:ext>
                </a:extLst>
              </a:tr>
              <a:tr h="76228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Технические риски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Ошибки в разработке, проблемы с интеграцией VR-технологий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413435"/>
                  </a:ext>
                </a:extLst>
              </a:tr>
              <a:tr h="76228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Рыночные риски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Высокая конкуренция, недостаточный спрос, сложность выхода на рынок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235306"/>
                  </a:ext>
                </a:extLst>
              </a:tr>
              <a:tr h="10270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Юридические риски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Вопросы лицензирования контента, защита интеллектуальной собственности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1321294"/>
                  </a:ext>
                </a:extLst>
              </a:tr>
              <a:tr h="76228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>
                          <a:effectLst/>
                        </a:rPr>
                        <a:t>Операционные риски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effectLst/>
                        </a:rPr>
                        <a:t>Проблемы внедрения, поддержка клиентов, эксплуатация платформы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119995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E3C92F2-A80B-48A4-49BC-DE82A9B9DFC3}"/>
              </a:ext>
            </a:extLst>
          </p:cNvPr>
          <p:cNvSpPr txBox="1"/>
          <p:nvPr/>
        </p:nvSpPr>
        <p:spPr>
          <a:xfrm>
            <a:off x="311989" y="5999720"/>
            <a:ext cx="609879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Категории риска и их описание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70B801-FA71-0449-E74E-94B584F533A9}"/>
              </a:ext>
            </a:extLst>
          </p:cNvPr>
          <p:cNvSpPr txBox="1"/>
          <p:nvPr/>
        </p:nvSpPr>
        <p:spPr>
          <a:xfrm>
            <a:off x="6027490" y="6062880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Пути минимизации риска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14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8A91E6E-7A75-4571-91FC-63D6F5980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07B2C-FBF9-B29B-75F3-3C04E3380229}"/>
              </a:ext>
            </a:extLst>
          </p:cNvPr>
          <p:cNvSpPr txBox="1"/>
          <p:nvPr/>
        </p:nvSpPr>
        <p:spPr>
          <a:xfrm>
            <a:off x="3710031" y="192282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Анализ рынка</a:t>
            </a: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6DA6D34F-2AC0-3EFD-FCB3-91E98032F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20267"/>
              </p:ext>
            </p:extLst>
          </p:nvPr>
        </p:nvGraphicFramePr>
        <p:xfrm>
          <a:off x="536896" y="1650297"/>
          <a:ext cx="10570129" cy="50835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73930">
                  <a:extLst>
                    <a:ext uri="{9D8B030D-6E8A-4147-A177-3AD203B41FA5}">
                      <a16:colId xmlns:a16="http://schemas.microsoft.com/office/drawing/2014/main" val="2755168299"/>
                    </a:ext>
                  </a:extLst>
                </a:gridCol>
                <a:gridCol w="797000">
                  <a:extLst>
                    <a:ext uri="{9D8B030D-6E8A-4147-A177-3AD203B41FA5}">
                      <a16:colId xmlns:a16="http://schemas.microsoft.com/office/drawing/2014/main" val="1542546470"/>
                    </a:ext>
                  </a:extLst>
                </a:gridCol>
                <a:gridCol w="907962">
                  <a:extLst>
                    <a:ext uri="{9D8B030D-6E8A-4147-A177-3AD203B41FA5}">
                      <a16:colId xmlns:a16="http://schemas.microsoft.com/office/drawing/2014/main" val="1174481466"/>
                    </a:ext>
                  </a:extLst>
                </a:gridCol>
                <a:gridCol w="906896">
                  <a:extLst>
                    <a:ext uri="{9D8B030D-6E8A-4147-A177-3AD203B41FA5}">
                      <a16:colId xmlns:a16="http://schemas.microsoft.com/office/drawing/2014/main" val="122216523"/>
                    </a:ext>
                  </a:extLst>
                </a:gridCol>
                <a:gridCol w="907962">
                  <a:extLst>
                    <a:ext uri="{9D8B030D-6E8A-4147-A177-3AD203B41FA5}">
                      <a16:colId xmlns:a16="http://schemas.microsoft.com/office/drawing/2014/main" val="3761375221"/>
                    </a:ext>
                  </a:extLst>
                </a:gridCol>
                <a:gridCol w="1558793">
                  <a:extLst>
                    <a:ext uri="{9D8B030D-6E8A-4147-A177-3AD203B41FA5}">
                      <a16:colId xmlns:a16="http://schemas.microsoft.com/office/drawing/2014/main" val="27553904"/>
                    </a:ext>
                  </a:extLst>
                </a:gridCol>
                <a:gridCol w="1558793">
                  <a:extLst>
                    <a:ext uri="{9D8B030D-6E8A-4147-A177-3AD203B41FA5}">
                      <a16:colId xmlns:a16="http://schemas.microsoft.com/office/drawing/2014/main" val="102921288"/>
                    </a:ext>
                  </a:extLst>
                </a:gridCol>
                <a:gridCol w="1558793">
                  <a:extLst>
                    <a:ext uri="{9D8B030D-6E8A-4147-A177-3AD203B41FA5}">
                      <a16:colId xmlns:a16="http://schemas.microsoft.com/office/drawing/2014/main" val="3449349574"/>
                    </a:ext>
                  </a:extLst>
                </a:gridCol>
              </a:tblGrid>
              <a:tr h="238065">
                <a:tc rowSpan="2"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Наименование 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 rowSpan="2">
                  <a:txBody>
                    <a:bodyPr/>
                    <a:lstStyle/>
                    <a:p>
                      <a:pPr marL="0" marR="15875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r>
                        <a:rPr lang="en-US" sz="1600" dirty="0">
                          <a:effectLst/>
                        </a:rPr>
                        <a:t>21 г</a:t>
                      </a:r>
                      <a:r>
                        <a:rPr lang="ru-RU" sz="1600" dirty="0">
                          <a:effectLst/>
                        </a:rPr>
                        <a:t>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 rowSpan="2"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r>
                        <a:rPr lang="en-US" sz="1600" dirty="0">
                          <a:effectLst/>
                        </a:rPr>
                        <a:t>22 г</a:t>
                      </a:r>
                      <a:r>
                        <a:rPr lang="ru-RU" sz="1600" dirty="0">
                          <a:effectLst/>
                        </a:rPr>
                        <a:t>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 rowSpan="2"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r>
                        <a:rPr lang="en-US" sz="1600" dirty="0">
                          <a:effectLst/>
                        </a:rPr>
                        <a:t>23 г</a:t>
                      </a:r>
                      <a:r>
                        <a:rPr lang="ru-RU" sz="1600" dirty="0">
                          <a:effectLst/>
                        </a:rPr>
                        <a:t>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 rowSpan="2"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r>
                        <a:rPr lang="en-US" sz="1600" dirty="0">
                          <a:effectLst/>
                        </a:rPr>
                        <a:t>24 г</a:t>
                      </a:r>
                      <a:r>
                        <a:rPr lang="ru-RU" sz="1600" dirty="0">
                          <a:effectLst/>
                        </a:rPr>
                        <a:t>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 gridSpan="3"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Темп роста,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580701"/>
                  </a:ext>
                </a:extLst>
              </a:tr>
              <a:tr h="541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2022г. к 2021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2023г. к 2022г.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2024г. к 2023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extLst>
                  <a:ext uri="{0D108BD9-81ED-4DB2-BD59-A6C34878D82A}">
                    <a16:rowId xmlns:a16="http://schemas.microsoft.com/office/drawing/2014/main" val="3151568484"/>
                  </a:ext>
                </a:extLst>
              </a:tr>
              <a:tr h="2131570"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effectLst/>
                        </a:rPr>
                        <a:t>Число разработанных передовых производственных технологий в сфере виртуального производства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56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71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54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65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126,79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76,06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120,37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extLst>
                  <a:ext uri="{0D108BD9-81ED-4DB2-BD59-A6C34878D82A}">
                    <a16:rowId xmlns:a16="http://schemas.microsoft.com/office/drawing/2014/main" val="4251322282"/>
                  </a:ext>
                </a:extLst>
              </a:tr>
              <a:tr h="508566"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Новые для России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51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66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129,41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75,76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120,00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extLst>
                  <a:ext uri="{0D108BD9-81ED-4DB2-BD59-A6C34878D82A}">
                    <a16:rowId xmlns:a16="http://schemas.microsoft.com/office/drawing/2014/main" val="2587253502"/>
                  </a:ext>
                </a:extLst>
              </a:tr>
              <a:tr h="508566"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П</a:t>
                      </a:r>
                      <a:r>
                        <a:rPr lang="en-US" sz="1600">
                          <a:effectLst/>
                        </a:rPr>
                        <a:t>ринципиально новые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r>
                        <a:rPr lang="en-US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r>
                        <a:rPr lang="en-US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r>
                        <a:rPr lang="en-US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100,00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80,00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125,00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extLst>
                  <a:ext uri="{0D108BD9-81ED-4DB2-BD59-A6C34878D82A}">
                    <a16:rowId xmlns:a16="http://schemas.microsoft.com/office/drawing/2014/main" val="19718100"/>
                  </a:ext>
                </a:extLst>
              </a:tr>
              <a:tr h="1049567"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С</a:t>
                      </a:r>
                      <a:r>
                        <a:rPr lang="ru-RU" sz="1600">
                          <a:effectLst/>
                        </a:rPr>
                        <a:t> </a:t>
                      </a:r>
                      <a:r>
                        <a:rPr lang="en-US" sz="1600">
                          <a:effectLst/>
                        </a:rPr>
                        <a:t>использованием запатентованных изобретений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111,11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40,00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effectLst/>
                        </a:rPr>
                        <a:t>166,67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9120" marR="59120" marT="0" marB="0" anchor="ctr"/>
                </a:tc>
                <a:extLst>
                  <a:ext uri="{0D108BD9-81ED-4DB2-BD59-A6C34878D82A}">
                    <a16:rowId xmlns:a16="http://schemas.microsoft.com/office/drawing/2014/main" val="42737400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FCC808-4953-FCD0-2E64-BF7DEAAAC497}"/>
              </a:ext>
            </a:extLst>
          </p:cNvPr>
          <p:cNvSpPr txBox="1"/>
          <p:nvPr/>
        </p:nvSpPr>
        <p:spPr>
          <a:xfrm>
            <a:off x="729628" y="921289"/>
            <a:ext cx="9857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1- Динамика разработанных передовых производственных технологий в сфере виртуального производства (2021–2024 гг.)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6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06A1-D02D-6CC7-81DB-D30E8AA9A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08F95B0-949A-E11E-3DA3-4CAC9E945377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30ECCC66-A35E-EBB4-49CB-68A4D56B7BAC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06052497-AF4E-1F3A-99BE-37E1A7F258C7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3E11F852-E99B-846E-F984-E7D83923049C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14E32466-D0ED-D0D0-2761-2DB9353C7EF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5D9B7D07-1E36-DBE6-CAE0-B7D90BA39A85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7197BA7B-81A2-8512-4FEA-4CE4B0B2C43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8638BD2-C7F1-3AC8-5137-AE2FC5862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EDCCA-505A-2BA2-6DB8-4232C4A481FB}"/>
              </a:ext>
            </a:extLst>
          </p:cNvPr>
          <p:cNvSpPr txBox="1"/>
          <p:nvPr/>
        </p:nvSpPr>
        <p:spPr>
          <a:xfrm>
            <a:off x="3710031" y="192282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Анализ рынка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C1F3CBB-1A00-5B4E-659C-881F4A2C4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364827"/>
              </p:ext>
            </p:extLst>
          </p:nvPr>
        </p:nvGraphicFramePr>
        <p:xfrm>
          <a:off x="453250" y="1168166"/>
          <a:ext cx="5083483" cy="493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29F4B84-01C0-6611-784F-E92DBB4684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242997"/>
              </p:ext>
            </p:extLst>
          </p:nvPr>
        </p:nvGraphicFramePr>
        <p:xfrm>
          <a:off x="5935571" y="1023366"/>
          <a:ext cx="5950731" cy="4811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40E67BE-2D1D-70A0-51DC-A9DC4F1F9A46}"/>
              </a:ext>
            </a:extLst>
          </p:cNvPr>
          <p:cNvSpPr txBox="1"/>
          <p:nvPr/>
        </p:nvSpPr>
        <p:spPr>
          <a:xfrm>
            <a:off x="-75502" y="5970290"/>
            <a:ext cx="5678091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Рисунок 1- Объём выручки российских компаний на рынке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VR</a:t>
            </a:r>
            <a:endParaRPr lang="ru-RU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BD2E1-169C-9167-9B11-307AC6CAE10D}"/>
              </a:ext>
            </a:extLst>
          </p:cNvPr>
          <p:cNvSpPr txBox="1"/>
          <p:nvPr/>
        </p:nvSpPr>
        <p:spPr>
          <a:xfrm>
            <a:off x="5935571" y="5554791"/>
            <a:ext cx="5686117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Рисунок 2- Число разработанных передовых производственных технологий при выполнении работ по государственному контракту</a:t>
            </a:r>
          </a:p>
        </p:txBody>
      </p:sp>
    </p:spTree>
    <p:extLst>
      <p:ext uri="{BB962C8B-B14F-4D97-AF65-F5344CB8AC3E}">
        <p14:creationId xmlns:p14="http://schemas.microsoft.com/office/powerpoint/2010/main" val="140678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373A6-FEA8-BB15-F3CD-F7B9587F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5A3140DA-7DFF-86C4-F9F1-4725B10E45B1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33F05174-47A2-002B-BE0C-EEB80FED9A40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32120F5A-30C9-D583-754C-B70B8B40E76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ABE6262F-F0A1-22A2-86E3-46386F0D8850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773592C3-A93B-E6B9-E24E-0447FA0B58A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A1897E75-8C6E-11F5-C36B-FB3D62D4600E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87DE9F81-C8A7-FF41-0637-1B98F94751A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BC94CBE-D406-3BE2-CFDF-162071618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4BF73-2890-EF7A-0B20-6ED22D1F35ED}"/>
              </a:ext>
            </a:extLst>
          </p:cNvPr>
          <p:cNvSpPr txBox="1"/>
          <p:nvPr/>
        </p:nvSpPr>
        <p:spPr>
          <a:xfrm>
            <a:off x="117447" y="12964"/>
            <a:ext cx="9169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стартап-проекта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7BA9B76C-6CA3-B76F-76BF-6718449C6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89494"/>
              </p:ext>
            </p:extLst>
          </p:nvPr>
        </p:nvGraphicFramePr>
        <p:xfrm>
          <a:off x="1314121" y="1822697"/>
          <a:ext cx="10108734" cy="4500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54367">
                  <a:extLst>
                    <a:ext uri="{9D8B030D-6E8A-4147-A177-3AD203B41FA5}">
                      <a16:colId xmlns:a16="http://schemas.microsoft.com/office/drawing/2014/main" val="3409270646"/>
                    </a:ext>
                  </a:extLst>
                </a:gridCol>
                <a:gridCol w="5054367">
                  <a:extLst>
                    <a:ext uri="{9D8B030D-6E8A-4147-A177-3AD203B41FA5}">
                      <a16:colId xmlns:a16="http://schemas.microsoft.com/office/drawing/2014/main" val="858327763"/>
                    </a:ext>
                  </a:extLst>
                </a:gridCol>
              </a:tblGrid>
              <a:tr h="20677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 err="1">
                          <a:effectLst/>
                        </a:rPr>
                        <a:t>Сильные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стороны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Слабые стороны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208230481"/>
                  </a:ext>
                </a:extLst>
              </a:tr>
              <a:tr h="161646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Уникальный иммерсивный продукт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Высокая вовлеченность пользователей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Гибкая техническая база (</a:t>
                      </a:r>
                      <a:r>
                        <a:rPr lang="en-US" sz="1400" dirty="0">
                          <a:effectLst/>
                        </a:rPr>
                        <a:t>Oculus Quest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en-US" sz="1400" dirty="0">
                          <a:effectLst/>
                        </a:rPr>
                        <a:t>HTC </a:t>
                      </a:r>
                      <a:r>
                        <a:rPr lang="en-US" sz="1400" dirty="0" err="1">
                          <a:effectLst/>
                        </a:rPr>
                        <a:t>Vive</a:t>
                      </a:r>
                      <a:r>
                        <a:rPr lang="ru-RU" sz="1400" dirty="0">
                          <a:effectLst/>
                        </a:rPr>
                        <a:t> и др.)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en-US" sz="1400" dirty="0" err="1">
                          <a:effectLst/>
                        </a:rPr>
                        <a:t>Потенциал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масштабирования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на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другие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рынки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Высокая стоимость первоначальных инвестиций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Необходима адаптация контента к стандартам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Ограниченная аудитория из-за доступа к </a:t>
                      </a:r>
                      <a:r>
                        <a:rPr lang="en-US" sz="1400" dirty="0">
                          <a:effectLst/>
                        </a:rPr>
                        <a:t>VR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Потребуется обучение пользователей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592694707"/>
                  </a:ext>
                </a:extLst>
              </a:tr>
              <a:tr h="20677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Возможности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Угрозы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1564047948"/>
                  </a:ext>
                </a:extLst>
              </a:tr>
              <a:tr h="232131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Рост интереса к </a:t>
                      </a:r>
                      <a:r>
                        <a:rPr lang="en-US" sz="1400">
                          <a:effectLst/>
                        </a:rPr>
                        <a:t>EdTech</a:t>
                      </a:r>
                      <a:r>
                        <a:rPr lang="ru-RU" sz="1400">
                          <a:effectLst/>
                        </a:rPr>
                        <a:t>-продуктам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Расширение ассортимента </a:t>
                      </a:r>
                      <a:r>
                        <a:rPr lang="en-US" sz="1400">
                          <a:effectLst/>
                        </a:rPr>
                        <a:t>VR</a:t>
                      </a:r>
                      <a:r>
                        <a:rPr lang="ru-RU" sz="1400">
                          <a:effectLst/>
                        </a:rPr>
                        <a:t>-сценариев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Разработка </a:t>
                      </a:r>
                      <a:r>
                        <a:rPr lang="en-US" sz="1400">
                          <a:effectLst/>
                        </a:rPr>
                        <a:t>AR</a:t>
                      </a:r>
                      <a:r>
                        <a:rPr lang="ru-RU" sz="1400">
                          <a:effectLst/>
                        </a:rPr>
                        <a:t>-компонентов и мобильных версий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Сотрудничество с музеями и университетами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Поддержка в виде грантов и венчурного капитала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Высокая конкуренция в сфере </a:t>
                      </a:r>
                      <a:r>
                        <a:rPr lang="en-US" sz="1400" dirty="0">
                          <a:effectLst/>
                        </a:rPr>
                        <a:t>EdTech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VR</a:t>
                      </a:r>
                      <a:r>
                        <a:rPr lang="ru-RU" sz="1400" dirty="0">
                          <a:effectLst/>
                        </a:rPr>
                        <a:t>-продуктов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Технические риски и совместимость оборудования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Юридические риски и лицензирование контента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Бюджеты образовательных учреждений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Экономическая и политическая нестабильность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737" marR="58737" marT="0" marB="0"/>
                </a:tc>
                <a:extLst>
                  <a:ext uri="{0D108BD9-81ED-4DB2-BD59-A6C34878D82A}">
                    <a16:rowId xmlns:a16="http://schemas.microsoft.com/office/drawing/2014/main" val="37496899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5B2042-2E70-FF10-B85B-E4DCCACE3332}"/>
              </a:ext>
            </a:extLst>
          </p:cNvPr>
          <p:cNvSpPr txBox="1"/>
          <p:nvPr/>
        </p:nvSpPr>
        <p:spPr>
          <a:xfrm>
            <a:off x="-141914" y="659295"/>
            <a:ext cx="6094602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Таблица 2-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SWOT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-анализ стартапа «Виртуальная память»</a:t>
            </a:r>
          </a:p>
        </p:txBody>
      </p:sp>
    </p:spTree>
    <p:extLst>
      <p:ext uri="{BB962C8B-B14F-4D97-AF65-F5344CB8AC3E}">
        <p14:creationId xmlns:p14="http://schemas.microsoft.com/office/powerpoint/2010/main" val="178172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F5074-E5D7-25D2-283C-290E1B1E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3C0A762A-61B7-BD9A-2F79-240A5B808D45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C24F543C-1FE0-F34A-CC5A-164799BB8551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D6913C7E-082F-BF45-B63B-2F2F90488F04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CC4C818-A7C2-6CD1-4A54-CE215FFF434F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42B3085F-B653-2570-E9F6-A6D04C770CEB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E74E4B30-CE9D-E544-A5D7-F0D072EC741D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B470F39-2BE4-B52D-2F37-A0077C9A61F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D1C6436-69FB-5509-3B23-056353A66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C8402-B16D-27BD-4F25-BCFCB2714157}"/>
              </a:ext>
            </a:extLst>
          </p:cNvPr>
          <p:cNvSpPr txBox="1"/>
          <p:nvPr/>
        </p:nvSpPr>
        <p:spPr>
          <a:xfrm>
            <a:off x="1342240" y="83181"/>
            <a:ext cx="7801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стартап-проекта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F82C69-A358-ED1F-7F76-3BCB9384D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31160"/>
              </p:ext>
            </p:extLst>
          </p:nvPr>
        </p:nvGraphicFramePr>
        <p:xfrm>
          <a:off x="692795" y="1882911"/>
          <a:ext cx="10515600" cy="48919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3634377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44428510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39105080"/>
                    </a:ext>
                  </a:extLst>
                </a:gridCol>
              </a:tblGrid>
              <a:tr h="45604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Характеристика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ИП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ООО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622383"/>
                  </a:ext>
                </a:extLst>
              </a:tr>
              <a:tr h="97407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Регистрация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Быстрая и простая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Более сложная, требует юридического адреса и устава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6088783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Ответственность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Всем личным имуществом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 пределах уставного капитала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6456114"/>
                  </a:ext>
                </a:extLst>
              </a:tr>
              <a:tr h="97407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Привлечение инвестиций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Ограничено (нет возможности продажи долей)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Возможность привлечения инвесторов через долевое участие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9974755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Бухгалтерский учёт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Упрощённая система, декларации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Полноценная бухгалтерия, отчётность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001128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Доверие партнёров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Ниже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Выше, юридический статус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9392061"/>
                  </a:ext>
                </a:extLst>
              </a:tr>
              <a:tr h="97407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Продажа бизнеса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Невозможна как единый актив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Возможна продажа долей или всего бизнеса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9447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C68DE8-F116-7E6E-FE43-8430F2B01FEF}"/>
              </a:ext>
            </a:extLst>
          </p:cNvPr>
          <p:cNvSpPr txBox="1"/>
          <p:nvPr/>
        </p:nvSpPr>
        <p:spPr>
          <a:xfrm>
            <a:off x="2150243" y="1311175"/>
            <a:ext cx="7424993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Сравнительная характеристика ИП и ООО для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VR-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31436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80A0-90B3-AA47-63EB-4A6494E9D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52805A0F-1601-E281-5683-5E012A51B602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CAE7FE8D-29C0-D87B-7CF4-1045C4BD3CB7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6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78D6280E-1474-2D4D-92D9-EF1AFD0248DA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361C852D-AD1B-3E79-250B-65BDE2C0CFF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F6765648-A6D9-C6A2-C62A-89CA225A0C45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2EE1662F-73EB-661C-3146-AD6F68B601D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AC48AEC-B2A4-CD88-F495-170F4830025A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959DB9B-325A-3F63-6A41-0DCF52C1D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DEFB99-D154-F067-C04C-01AF68D02B58}"/>
              </a:ext>
            </a:extLst>
          </p:cNvPr>
          <p:cNvSpPr txBox="1"/>
          <p:nvPr/>
        </p:nvSpPr>
        <p:spPr>
          <a:xfrm>
            <a:off x="3684864" y="17674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Описание продукта</a:t>
            </a:r>
          </a:p>
        </p:txBody>
      </p:sp>
      <p:pic>
        <p:nvPicPr>
          <p:cNvPr id="5" name="Рисунок 4" descr="Сформированное изображение">
            <a:extLst>
              <a:ext uri="{FF2B5EF4-FFF2-40B4-BE49-F238E27FC236}">
                <a16:creationId xmlns:a16="http://schemas.microsoft.com/office/drawing/2014/main" id="{DFEE21AF-5B5C-65DC-542A-3B40F6BE3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1" y="1578927"/>
            <a:ext cx="3700145" cy="370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формированное изображение">
            <a:extLst>
              <a:ext uri="{FF2B5EF4-FFF2-40B4-BE49-F238E27FC236}">
                <a16:creationId xmlns:a16="http://schemas.microsoft.com/office/drawing/2014/main" id="{16A7CFE9-3A8C-3C28-E689-8378D91B4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73" y="1578927"/>
            <a:ext cx="3700145" cy="370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формированное изображение">
            <a:extLst>
              <a:ext uri="{FF2B5EF4-FFF2-40B4-BE49-F238E27FC236}">
                <a16:creationId xmlns:a16="http://schemas.microsoft.com/office/drawing/2014/main" id="{D931E8E1-F3FF-7606-CAED-D5F23B5BC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34" y="1578927"/>
            <a:ext cx="3700145" cy="37001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30CFA4-4772-8E29-CD82-17F71C7D0485}"/>
              </a:ext>
            </a:extLst>
          </p:cNvPr>
          <p:cNvSpPr txBox="1"/>
          <p:nvPr/>
        </p:nvSpPr>
        <p:spPr>
          <a:xfrm>
            <a:off x="337657" y="5402402"/>
            <a:ext cx="3009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Рисунок3-Пример</a:t>
            </a:r>
            <a:r>
              <a:rPr lang="ru-RU" sz="1800" spc="-25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античности через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VR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-очки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D6591F-DE22-F61A-E8B3-07EAA2782808}"/>
              </a:ext>
            </a:extLst>
          </p:cNvPr>
          <p:cNvSpPr txBox="1"/>
          <p:nvPr/>
        </p:nvSpPr>
        <p:spPr>
          <a:xfrm>
            <a:off x="4175456" y="5405266"/>
            <a:ext cx="3841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Рисунок 5- Погружение в реформы Петра 1 на уроке истории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37E179-0C9F-FC5B-8D2E-8CFD1B738932}"/>
              </a:ext>
            </a:extLst>
          </p:cNvPr>
          <p:cNvSpPr txBox="1"/>
          <p:nvPr/>
        </p:nvSpPr>
        <p:spPr>
          <a:xfrm>
            <a:off x="8228434" y="5363061"/>
            <a:ext cx="2699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Рисунок 4- Пример</a:t>
            </a:r>
            <a:r>
              <a:rPr lang="ru-RU" sz="1800" spc="-25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эпохи феодализма через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VR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-очки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16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AFCCE-503A-DD6F-4F72-AA39930D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0DC23CA3-E114-6E2D-D9C7-2716B245F380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6B8C937B-BBE0-6A5F-0808-B9C247B0697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1BA72ECF-65CC-E5EA-19FE-9D0E10EE0FD3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596DFB89-C02A-F36A-A986-8E1B0CB01B6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DA99DC33-F301-F3FE-ACEE-35789DFE0417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5977E9CE-A188-C177-2DB0-006BDAED05A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688774-FE4C-B647-1366-C7D459E5943B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8B39A18-59AA-1F8E-AAD6-F3C9F6183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A6DA4-7094-7D92-3F0B-34C0E753F346}"/>
              </a:ext>
            </a:extLst>
          </p:cNvPr>
          <p:cNvSpPr txBox="1"/>
          <p:nvPr/>
        </p:nvSpPr>
        <p:spPr>
          <a:xfrm>
            <a:off x="3684864" y="17674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Описание продукта</a:t>
            </a:r>
          </a:p>
        </p:txBody>
      </p:sp>
      <p:pic>
        <p:nvPicPr>
          <p:cNvPr id="2" name="Рисунок 1" descr="Picture background">
            <a:extLst>
              <a:ext uri="{FF2B5EF4-FFF2-40B4-BE49-F238E27FC236}">
                <a16:creationId xmlns:a16="http://schemas.microsoft.com/office/drawing/2014/main" id="{558EC48B-E18E-F58E-376E-F3F62BC22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2" y="1727201"/>
            <a:ext cx="550164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569AEC8A-8E9A-3DCD-7C78-758CC69C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87" y="1727200"/>
            <a:ext cx="5287931" cy="340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0F5646-1CBA-5EA9-446B-E3E28AA3966A}"/>
              </a:ext>
            </a:extLst>
          </p:cNvPr>
          <p:cNvSpPr txBox="1"/>
          <p:nvPr/>
        </p:nvSpPr>
        <p:spPr>
          <a:xfrm>
            <a:off x="1285613" y="5226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Моделирование локации в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Unity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3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195163-1923-405E-DC6A-FF750837B09E}"/>
              </a:ext>
            </a:extLst>
          </p:cNvPr>
          <p:cNvSpPr txBox="1"/>
          <p:nvPr/>
        </p:nvSpPr>
        <p:spPr>
          <a:xfrm>
            <a:off x="7040461" y="5226233"/>
            <a:ext cx="460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Рисунок 7-Рендеринг текстур в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Unreal Engine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39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5520-3CD8-1EC4-2AC7-5D3821DD0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68CEDC99-6627-9D45-F610-2EFD7CB9235A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7DDC098A-EEB1-D002-8D12-531E88030F93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CE3A12FE-15B3-62D3-687A-B88B7091555C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ABDC48EC-3306-B403-4AC9-E0F679FF271C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5D183C4C-73EE-6768-DE94-C8C4B2F48303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39BC3939-3898-C1A1-716F-1A5F5E4A6228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11E7EAD5-A233-02F1-ACA0-937A0BF4C0BB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2549745-E453-C4B7-C30D-0599D43FB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57" y="0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94F10-5C3E-BA2D-6738-1E89A841C1B2}"/>
              </a:ext>
            </a:extLst>
          </p:cNvPr>
          <p:cNvSpPr txBox="1"/>
          <p:nvPr/>
        </p:nvSpPr>
        <p:spPr>
          <a:xfrm>
            <a:off x="3684864" y="17674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Описание продукта</a:t>
            </a:r>
          </a:p>
        </p:txBody>
      </p:sp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BD907D70-23DF-C079-565E-7E35B5C4F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354" y1="55000" x2="36250" y2="79844"/>
                        <a14:foregroundMark x1="70833" y1="58516" x2="61875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75" y="192282"/>
            <a:ext cx="3136289" cy="19645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8C766E7-96E5-AB51-24B7-E30196F70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33759"/>
              </p:ext>
            </p:extLst>
          </p:nvPr>
        </p:nvGraphicFramePr>
        <p:xfrm>
          <a:off x="138715" y="3149678"/>
          <a:ext cx="4928942" cy="36092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64471">
                  <a:extLst>
                    <a:ext uri="{9D8B030D-6E8A-4147-A177-3AD203B41FA5}">
                      <a16:colId xmlns:a16="http://schemas.microsoft.com/office/drawing/2014/main" val="1273728190"/>
                    </a:ext>
                  </a:extLst>
                </a:gridCol>
                <a:gridCol w="2464471">
                  <a:extLst>
                    <a:ext uri="{9D8B030D-6E8A-4147-A177-3AD203B41FA5}">
                      <a16:colId xmlns:a16="http://schemas.microsoft.com/office/drawing/2014/main" val="3406006839"/>
                    </a:ext>
                  </a:extLst>
                </a:gridCol>
              </a:tblGrid>
              <a:tr h="19786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Параметр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Характеристика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803416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Тип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VR-шлем (Standalone/Standalone с возможностью подключения к ПК)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8032909"/>
                  </a:ext>
                </a:extLst>
              </a:tr>
              <a:tr h="19786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Разрешение дисплеев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1832 x 1920 пикселей на глаз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9468097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Частота обновления экрана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60, 72, 90, 120 Гц (зависит от режима работы)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782113"/>
                  </a:ext>
                </a:extLst>
              </a:tr>
              <a:tr h="19786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Угол обзора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~100 градусов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021854"/>
                  </a:ext>
                </a:extLst>
              </a:tr>
              <a:tr h="19786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Процессор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ru-RU" sz="1400" dirty="0">
                          <a:effectLst/>
                        </a:rPr>
                        <a:t>Qualcomm </a:t>
                      </a:r>
                      <a:r>
                        <a:rPr lang="ru-RU" sz="1400" dirty="0" err="1">
                          <a:effectLst/>
                        </a:rPr>
                        <a:t>Snapdragon</a:t>
                      </a:r>
                      <a:r>
                        <a:rPr lang="ru-RU" sz="1400" dirty="0">
                          <a:effectLst/>
                        </a:rPr>
                        <a:t> XR2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6202730"/>
                  </a:ext>
                </a:extLst>
              </a:tr>
            </a:tbl>
          </a:graphicData>
        </a:graphic>
      </p:graphicFrame>
      <p:pic>
        <p:nvPicPr>
          <p:cNvPr id="7" name="Рисунок 6" descr="Picture background">
            <a:extLst>
              <a:ext uri="{FF2B5EF4-FFF2-40B4-BE49-F238E27FC236}">
                <a16:creationId xmlns:a16="http://schemas.microsoft.com/office/drawing/2014/main" id="{973FA792-DB48-578C-53A2-A5ACEE87D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86" y="720244"/>
            <a:ext cx="2900780" cy="18544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E2C7C1F-4743-E4BA-8FAB-514501F16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213564"/>
              </p:ext>
            </p:extLst>
          </p:nvPr>
        </p:nvGraphicFramePr>
        <p:xfrm>
          <a:off x="5936455" y="3149677"/>
          <a:ext cx="5486400" cy="36092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16735720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974982853"/>
                    </a:ext>
                  </a:extLst>
                </a:gridCol>
              </a:tblGrid>
              <a:tr h="38351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 err="1">
                          <a:effectLst/>
                        </a:rPr>
                        <a:t>Параметр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Характеристика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174621"/>
                  </a:ext>
                </a:extLst>
              </a:tr>
              <a:tr h="38351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Тип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Standalone VR-шлем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1143009"/>
                  </a:ext>
                </a:extLst>
              </a:tr>
              <a:tr h="819552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Разрешение дисплеев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2160 x 2160 пикселей на глаз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3217532"/>
                  </a:ext>
                </a:extLst>
              </a:tr>
              <a:tr h="819552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Частота обновления экрана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72, 90 Гц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148062"/>
                  </a:ext>
                </a:extLst>
              </a:tr>
              <a:tr h="38351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Угол обзора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~105 градусов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9439367"/>
                  </a:ext>
                </a:extLst>
              </a:tr>
              <a:tr h="819552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 err="1">
                          <a:effectLst/>
                        </a:rPr>
                        <a:t>Система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трекинга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Inside</a:t>
                      </a:r>
                      <a:r>
                        <a:rPr lang="ru-RU" sz="1400" dirty="0">
                          <a:effectLst/>
                        </a:rPr>
                        <a:t>-</a:t>
                      </a:r>
                      <a:r>
                        <a:rPr lang="en-US" sz="1400" dirty="0">
                          <a:effectLst/>
                        </a:rPr>
                        <a:t>out</a:t>
                      </a:r>
                      <a:r>
                        <a:rPr lang="ru-RU" sz="1400" dirty="0">
                          <a:effectLst/>
                        </a:rPr>
                        <a:t> (6</a:t>
                      </a:r>
                      <a:r>
                        <a:rPr lang="en-US" sz="1400" dirty="0" err="1">
                          <a:effectLst/>
                        </a:rPr>
                        <a:t>DoF</a:t>
                      </a:r>
                      <a:r>
                        <a:rPr lang="ru-RU" sz="1400" dirty="0">
                          <a:effectLst/>
                        </a:rPr>
                        <a:t>) с четырьмя камерами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44039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F92DB5B-462D-79D5-BD77-1C5D646EA12A}"/>
              </a:ext>
            </a:extLst>
          </p:cNvPr>
          <p:cNvSpPr txBox="1"/>
          <p:nvPr/>
        </p:nvSpPr>
        <p:spPr>
          <a:xfrm>
            <a:off x="863981" y="1941807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Рисунок 8-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Oculus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Quest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7E28B-6A55-C8C7-756A-E3527CE8F648}"/>
              </a:ext>
            </a:extLst>
          </p:cNvPr>
          <p:cNvSpPr txBox="1"/>
          <p:nvPr/>
        </p:nvSpPr>
        <p:spPr>
          <a:xfrm>
            <a:off x="8014386" y="2205366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Рисунок 9-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Pico 4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221EC-A5E0-E552-CC97-10F09C101AB2}"/>
              </a:ext>
            </a:extLst>
          </p:cNvPr>
          <p:cNvSpPr txBox="1"/>
          <p:nvPr/>
        </p:nvSpPr>
        <p:spPr>
          <a:xfrm>
            <a:off x="379007" y="2695207"/>
            <a:ext cx="706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4 –характеристики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Oculus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Quest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</a:rPr>
              <a:t> 2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C5B937-6B8C-44F1-1718-74A17051B343}"/>
              </a:ext>
            </a:extLst>
          </p:cNvPr>
          <p:cNvSpPr txBox="1"/>
          <p:nvPr/>
        </p:nvSpPr>
        <p:spPr>
          <a:xfrm>
            <a:off x="6096000" y="2732152"/>
            <a:ext cx="7054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Таблица 5 –характеристики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Pico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4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0174E-63FD-BFD4-D9D7-4FF582C05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C0909669-A316-109E-54AD-B78BE9DA9D80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1248CAB6-BD64-16A8-189B-BDC34213101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9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18833C93-1954-4B54-DF6B-256A02015B4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3DF3034B-E93A-5370-EFCD-A917D5892E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0DE45E48-A599-4DE3-F1FF-F2038A6D69A3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75C634B-9B8F-EBC8-B597-8DBC55B302A7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2F00E160-6FC0-ECA1-B2B9-0549CAC0806F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317A2AF-645D-9075-36F0-879D6705E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2C7A69-20D1-310C-DA7C-5169625A6757}"/>
              </a:ext>
            </a:extLst>
          </p:cNvPr>
          <p:cNvSpPr txBox="1"/>
          <p:nvPr/>
        </p:nvSpPr>
        <p:spPr>
          <a:xfrm>
            <a:off x="3313514" y="155981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Производственный план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B631EE-8D45-B958-32A2-0F769AAD2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2" y="1240346"/>
            <a:ext cx="9364398" cy="5002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32A3A-2C6E-1712-70FC-219585E04A9B}"/>
              </a:ext>
            </a:extLst>
          </p:cNvPr>
          <p:cNvSpPr txBox="1"/>
          <p:nvPr/>
        </p:nvSpPr>
        <p:spPr>
          <a:xfrm>
            <a:off x="3382860" y="6176324"/>
            <a:ext cx="7220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</a:rPr>
              <a:t>Рисунок 10</a:t>
            </a:r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–Календарно- производственный план проекта «Виртуальная память»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835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1370</Words>
  <Application>Microsoft Office PowerPoint</Application>
  <PresentationFormat>Широкоэкранный</PresentationFormat>
  <Paragraphs>568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Сергей Рябинин</cp:lastModifiedBy>
  <cp:revision>67</cp:revision>
  <dcterms:created xsi:type="dcterms:W3CDTF">2022-12-06T06:31:10Z</dcterms:created>
  <dcterms:modified xsi:type="dcterms:W3CDTF">2025-06-27T07:23:08Z</dcterms:modified>
</cp:coreProperties>
</file>