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3DADD4D-DF0A-49E0-87E2-689CEEC41763}">
  <a:tblStyle styleId="{73DADD4D-DF0A-49E0-87E2-689CEEC4176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62b282d378_4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62b282d378_4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c15090532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6c1509053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62b282d378_4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62b282d378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6b8d159ca0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6b8d159ca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62b282d378_4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62b282d378_4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2b282d378_4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62b282d378_4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6b8d159ca0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6b8d159ca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62b282d378_4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62b282d378_4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62b282d378_4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62b282d378_4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62b282d378_4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62b282d378_4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361f1e76be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361f1e76b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3611d0f65a_1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3611d0f65a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" name="Google Shape;25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" name="Google Shape;26;p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пись">
  <p:cSld name="Заголовок и подпись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1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с подписью">
  <p:cSld name="Цитата с подписью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1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арточка имени">
  <p:cSld name="Карточка имени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1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 карточки имени">
  <p:cSld name="Цитата карточки имени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4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стина или ложь">
  <p:cSld name="Истина или ложь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" name="Google Shape;42;p3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43" name="Google Shape;43;p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0" name="Google Shape;60;p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73" name="Google Shape;73;p8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4" name="Google Shape;74;p8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75" name="Google Shape;75;p8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6" name="Google Shape;76;p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0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1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g"/><Relationship Id="rId4" Type="http://schemas.openxmlformats.org/officeDocument/2006/relationships/image" Target="../media/image29.jpg"/><Relationship Id="rId5" Type="http://schemas.openxmlformats.org/officeDocument/2006/relationships/image" Target="../media/image34.jpg"/><Relationship Id="rId6" Type="http://schemas.openxmlformats.org/officeDocument/2006/relationships/image" Target="../media/image3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37.png"/><Relationship Id="rId5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5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Relationship Id="rId4" Type="http://schemas.openxmlformats.org/officeDocument/2006/relationships/image" Target="../media/image5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Relationship Id="rId4" Type="http://schemas.openxmlformats.org/officeDocument/2006/relationships/image" Target="../media/image1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.png"/><Relationship Id="rId5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Relationship Id="rId4" Type="http://schemas.openxmlformats.org/officeDocument/2006/relationships/image" Target="../media/image5.jpg"/><Relationship Id="rId5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1.jpg"/><Relationship Id="rId5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Relationship Id="rId5" Type="http://schemas.openxmlformats.org/officeDocument/2006/relationships/image" Target="../media/image20.png"/><Relationship Id="rId6" Type="http://schemas.openxmlformats.org/officeDocument/2006/relationships/image" Target="../media/image15.png"/><Relationship Id="rId7" Type="http://schemas.openxmlformats.org/officeDocument/2006/relationships/image" Target="../media/image22.jpg"/><Relationship Id="rId8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.png"/><Relationship Id="rId4" Type="http://schemas.openxmlformats.org/officeDocument/2006/relationships/image" Target="../media/image43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Relationship Id="rId7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>
            <p:ph type="ctrTitle"/>
          </p:nvPr>
        </p:nvSpPr>
        <p:spPr>
          <a:xfrm>
            <a:off x="1795432" y="1339715"/>
            <a:ext cx="7767000" cy="16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Проектное решение кафе на 75 мест с организацией работы чайной в городе Брянске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imes New Roman"/>
              <a:buNone/>
            </a:pPr>
            <a:r>
              <a:t/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18"/>
          <p:cNvSpPr txBox="1"/>
          <p:nvPr>
            <p:ph idx="1" type="subTitle"/>
          </p:nvPr>
        </p:nvSpPr>
        <p:spPr>
          <a:xfrm>
            <a:off x="7599285" y="4139609"/>
            <a:ext cx="4346896" cy="2509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ct val="79999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Выполнил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Обучающийся</a:t>
            </a: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Б.Ф. РЭУ им. Г.В.Плеханова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Романюк Савелий Александрович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Научный руководитель: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Кривоножко В.А.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/>
          </a:p>
        </p:txBody>
      </p:sp>
      <p:pic>
        <p:nvPicPr>
          <p:cNvPr id="145" name="Google Shape;145;p18"/>
          <p:cNvPicPr preferRelativeResize="0"/>
          <p:nvPr/>
        </p:nvPicPr>
        <p:blipFill rotWithShape="1">
          <a:blip r:embed="rId3">
            <a:alphaModFix/>
          </a:blip>
          <a:srcRect b="-10763" l="-15347" r="6189" t="1604"/>
          <a:stretch/>
        </p:blipFill>
        <p:spPr>
          <a:xfrm>
            <a:off x="1105425" y="2510750"/>
            <a:ext cx="4622875" cy="46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4375" y="-67900"/>
            <a:ext cx="1797625" cy="101190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/>
        </p:nvSpPr>
        <p:spPr>
          <a:xfrm>
            <a:off x="1105425" y="-157650"/>
            <a:ext cx="9147000" cy="25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МИНИСТЕРСТВО НАУКИ И ВЫСШЕГО ОБРАЗОВАНИЯ РОССИЙСКОЙ ФЕДЕРАЦИИ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БРЯНСКИЙ ФИЛИАЛ ФЕДЕРАЛЬНОГО ГОСУДАРСТВЕННОГО БЮДЖЕТНОГО ОБРАЗОВАТЕЛЬНОГО УЧРЕЖДЕНИЯ ВЫСШЕГО ОБРАЗОВАНИЯ «РОССИЙСКИЙ ЭКОНОМИЧЕСКИЙ УНИВЕРСИТЕТ 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ИМ. Г.В. ПЛЕХАНОВА»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технологии и управления на предприятиях общественного питания, менеджмента и торговли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Выпускная квалификационная работа в формате стартап по теме: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/>
          <p:nvPr>
            <p:ph type="title"/>
          </p:nvPr>
        </p:nvSpPr>
        <p:spPr>
          <a:xfrm>
            <a:off x="172934" y="514929"/>
            <a:ext cx="3854400" cy="1278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>
                <a:solidFill>
                  <a:srgbClr val="90C226"/>
                </a:solidFill>
                <a:latin typeface="Arial"/>
                <a:ea typeface="Arial"/>
                <a:cs typeface="Arial"/>
                <a:sym typeface="Arial"/>
              </a:rPr>
              <a:t>Организационная структура управления предприятия</a:t>
            </a:r>
            <a:endParaRPr sz="2500"/>
          </a:p>
        </p:txBody>
      </p:sp>
      <p:sp>
        <p:nvSpPr>
          <p:cNvPr id="224" name="Google Shape;224;p27"/>
          <p:cNvSpPr txBox="1"/>
          <p:nvPr>
            <p:ph idx="1" type="body"/>
          </p:nvPr>
        </p:nvSpPr>
        <p:spPr>
          <a:xfrm>
            <a:off x="4271175" y="5014824"/>
            <a:ext cx="4513500" cy="127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6808"/>
              <a:buFont typeface="Arial"/>
              <a:buNone/>
            </a:pPr>
            <a:r>
              <a:rPr lang="ru-RU" sz="235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Линейная структура управления кафе «Пара»</a:t>
            </a:r>
            <a:endParaRPr sz="235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27" title="2025-05-17_20-15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1900" y="242500"/>
            <a:ext cx="5492050" cy="466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1775" y="-67900"/>
            <a:ext cx="1850225" cy="103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/>
          <p:nvPr>
            <p:ph type="title"/>
          </p:nvPr>
        </p:nvSpPr>
        <p:spPr>
          <a:xfrm>
            <a:off x="299025" y="0"/>
            <a:ext cx="8440800" cy="604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/>
              <a:t>Производственная программа в кафе</a:t>
            </a:r>
            <a:endParaRPr sz="2700"/>
          </a:p>
        </p:txBody>
      </p:sp>
      <p:sp>
        <p:nvSpPr>
          <p:cNvPr id="232" name="Google Shape;232;p28"/>
          <p:cNvSpPr txBox="1"/>
          <p:nvPr>
            <p:ph idx="2" type="body"/>
          </p:nvPr>
        </p:nvSpPr>
        <p:spPr>
          <a:xfrm>
            <a:off x="628800" y="650200"/>
            <a:ext cx="9362400" cy="346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ru-RU" sz="6800">
                <a:latin typeface="Times New Roman"/>
                <a:ea typeface="Times New Roman"/>
                <a:cs typeface="Times New Roman"/>
                <a:sym typeface="Times New Roman"/>
              </a:rPr>
              <a:t>Режим работы с 10:00 до 22:00</a:t>
            </a:r>
            <a:endParaRPr sz="6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ru-RU" sz="6800">
                <a:latin typeface="Times New Roman"/>
                <a:ea typeface="Times New Roman"/>
                <a:cs typeface="Times New Roman"/>
                <a:sym typeface="Times New Roman"/>
              </a:rPr>
              <a:t>Общее количество гостей в кафе за один рабочий день – 617 человек, в чайной –336 человек.</a:t>
            </a:r>
            <a:endParaRPr sz="6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ru-RU" sz="6800">
                <a:latin typeface="Times New Roman"/>
                <a:ea typeface="Times New Roman"/>
                <a:cs typeface="Times New Roman"/>
                <a:sym typeface="Times New Roman"/>
              </a:rPr>
              <a:t>Общее количество блюд, выпускаемых за день --1542 блюда.</a:t>
            </a:r>
            <a:endParaRPr sz="6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ru-RU" sz="6800">
                <a:latin typeface="Times New Roman"/>
                <a:ea typeface="Times New Roman"/>
                <a:cs typeface="Times New Roman"/>
                <a:sym typeface="Times New Roman"/>
              </a:rPr>
              <a:t>В меню входят: фирменные блюда, супы, горячие блюда, холодные блюда и закуски, а так же сладкие блюда и фрукты.</a:t>
            </a:r>
            <a:endParaRPr sz="6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ru-RU" sz="6800">
                <a:latin typeface="Times New Roman"/>
                <a:ea typeface="Times New Roman"/>
                <a:cs typeface="Times New Roman"/>
                <a:sym typeface="Times New Roman"/>
              </a:rPr>
              <a:t>Фирменные и оригинальные блюда:</a:t>
            </a:r>
            <a:endParaRPr sz="6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6178">
                <a:latin typeface="Times New Roman"/>
                <a:ea typeface="Times New Roman"/>
                <a:cs typeface="Times New Roman"/>
                <a:sym typeface="Times New Roman"/>
              </a:rPr>
              <a:t>Рулет из корейки свинины с мандаринами на шпажке и ягодкой винограда;</a:t>
            </a:r>
            <a:endParaRPr sz="617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6078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Цыпленок, запеченный в красном вине с сухофруктами (айва, инжир, курага);</a:t>
            </a:r>
            <a:endParaRPr sz="6078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5928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Антрекот из говядины жареный на подушечке из картофельного пюре, подается с соус хрен.</a:t>
            </a:r>
            <a:endParaRPr sz="5928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5678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6878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3" name="Google Shape;2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4150" y="0"/>
            <a:ext cx="1847850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7425" y="2764500"/>
            <a:ext cx="3137726" cy="255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9025" y="4158500"/>
            <a:ext cx="2486101" cy="24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4675" y="4158500"/>
            <a:ext cx="2855925" cy="248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 txBox="1"/>
          <p:nvPr>
            <p:ph type="title"/>
          </p:nvPr>
        </p:nvSpPr>
        <p:spPr>
          <a:xfrm>
            <a:off x="134125" y="136625"/>
            <a:ext cx="3561600" cy="118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/>
              <a:t>Группы помещений в кафе</a:t>
            </a:r>
            <a:endParaRPr sz="2500"/>
          </a:p>
        </p:txBody>
      </p:sp>
      <p:sp>
        <p:nvSpPr>
          <p:cNvPr id="242" name="Google Shape;242;p29"/>
          <p:cNvSpPr txBox="1"/>
          <p:nvPr>
            <p:ph idx="1" type="body"/>
          </p:nvPr>
        </p:nvSpPr>
        <p:spPr>
          <a:xfrm>
            <a:off x="4212750" y="5160476"/>
            <a:ext cx="4513500" cy="118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ru-RU" sz="200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 включает в свой состав шесть групп помещений.</a:t>
            </a:r>
            <a:endParaRPr sz="200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ru-RU" sz="200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Взаимосвязь помещений кафе с организацией работы чайной</a:t>
            </a:r>
            <a:endParaRPr sz="200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150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450"/>
          </a:p>
        </p:txBody>
      </p:sp>
      <p:pic>
        <p:nvPicPr>
          <p:cNvPr id="243" name="Google Shape;243;p29" title="2025-05-17_20-09-4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3425" y="514925"/>
            <a:ext cx="5772150" cy="452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8950" y="-67900"/>
            <a:ext cx="1971250" cy="110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0" title="2025-06-30_20-14-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200" y="0"/>
            <a:ext cx="5774400" cy="4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0" title="2025-06-30_20-15-4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3800" y="4397200"/>
            <a:ext cx="5851301" cy="2530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0"/>
          <p:cNvSpPr txBox="1"/>
          <p:nvPr/>
        </p:nvSpPr>
        <p:spPr>
          <a:xfrm>
            <a:off x="8351825" y="2526900"/>
            <a:ext cx="3181800" cy="18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44500" lvl="0" marL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700">
                <a:solidFill>
                  <a:schemeClr val="dk1"/>
                </a:solidFill>
              </a:rPr>
              <a:t>Общая площадь здания с учетом коридоров увеличивается на 20-30% и составит:</a:t>
            </a:r>
            <a:endParaRPr sz="1700">
              <a:solidFill>
                <a:schemeClr val="dk1"/>
              </a:solidFill>
            </a:endParaRPr>
          </a:p>
          <a:p>
            <a:pPr indent="44450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700">
                <a:solidFill>
                  <a:schemeClr val="dk1"/>
                </a:solidFill>
              </a:rPr>
              <a:t>F</a:t>
            </a:r>
            <a:r>
              <a:rPr baseline="-25000" lang="ru-RU" sz="1700">
                <a:solidFill>
                  <a:schemeClr val="dk1"/>
                </a:solidFill>
              </a:rPr>
              <a:t>общ</a:t>
            </a:r>
            <a:r>
              <a:rPr lang="ru-RU" sz="1700">
                <a:solidFill>
                  <a:schemeClr val="dk1"/>
                </a:solidFill>
              </a:rPr>
              <a:t> = 534,5 × 1,3 = 695,0 м</a:t>
            </a:r>
            <a:r>
              <a:rPr baseline="30000" lang="ru-RU" sz="1700">
                <a:solidFill>
                  <a:schemeClr val="dk1"/>
                </a:solidFill>
              </a:rPr>
              <a:t>2</a:t>
            </a:r>
            <a:endParaRPr baseline="30000" sz="17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700">
                <a:solidFill>
                  <a:schemeClr val="dk1"/>
                </a:solidFill>
              </a:rPr>
              <a:t>Общая площадь проектируемого кафе на 75 мест с организацией работы чайной в городе Брянске составит – 695,0 м</a:t>
            </a:r>
            <a:r>
              <a:rPr baseline="30000" lang="ru-RU" sz="1700">
                <a:solidFill>
                  <a:schemeClr val="dk1"/>
                </a:solidFill>
              </a:rPr>
              <a:t>2</a:t>
            </a:r>
            <a:r>
              <a:rPr lang="ru-RU" sz="1700">
                <a:solidFill>
                  <a:schemeClr val="dk1"/>
                </a:solidFill>
              </a:rPr>
              <a:t>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2" name="Google Shape;252;p30"/>
          <p:cNvSpPr txBox="1"/>
          <p:nvPr/>
        </p:nvSpPr>
        <p:spPr>
          <a:xfrm>
            <a:off x="7692225" y="1405850"/>
            <a:ext cx="35502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Расчет общей площади проектируемого кафе</a:t>
            </a:r>
            <a:endParaRPr sz="2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3" name="Google Shape;25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08300" y="-151100"/>
            <a:ext cx="2033100" cy="11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/>
          <p:nvPr>
            <p:ph type="title"/>
          </p:nvPr>
        </p:nvSpPr>
        <p:spPr>
          <a:xfrm>
            <a:off x="1356325" y="386500"/>
            <a:ext cx="8596800" cy="64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/>
              <a:t>Схема технологических потоков в кафе</a:t>
            </a:r>
            <a:endParaRPr sz="2500"/>
          </a:p>
        </p:txBody>
      </p:sp>
      <p:pic>
        <p:nvPicPr>
          <p:cNvPr id="259" name="Google Shape;259;p31" title="2025-06-30_13-21-3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175" y="1028200"/>
            <a:ext cx="8331851" cy="462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 title="2025-06-30_13-22-2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7575" y="4303950"/>
            <a:ext cx="3684799" cy="20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76175" y="-63800"/>
            <a:ext cx="2015825" cy="113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2" title="2025-06-30_19-37-5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33" title="2025-06-30_19-42-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/>
          <p:nvPr>
            <p:ph type="title"/>
          </p:nvPr>
        </p:nvSpPr>
        <p:spPr>
          <a:xfrm>
            <a:off x="163200" y="262649"/>
            <a:ext cx="3854400" cy="1602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50"/>
              <a:t>Ф</a:t>
            </a:r>
            <a:r>
              <a:rPr lang="ru-RU" sz="2750"/>
              <a:t>ирменное блюдо: “Сибас-фламбе с виски, грушей и болгарским перцем”</a:t>
            </a:r>
            <a:endParaRPr sz="2750"/>
          </a:p>
        </p:txBody>
      </p:sp>
      <p:graphicFrame>
        <p:nvGraphicFramePr>
          <p:cNvPr id="278" name="Google Shape;278;p34"/>
          <p:cNvGraphicFramePr/>
          <p:nvPr/>
        </p:nvGraphicFramePr>
        <p:xfrm>
          <a:off x="2974275" y="5848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{73DADD4D-DF0A-49E0-87E2-689CEEC41763}</a:tableStyleId>
              </a:tblPr>
              <a:tblGrid>
                <a:gridCol w="1647825"/>
                <a:gridCol w="1724025"/>
                <a:gridCol w="1419225"/>
                <a:gridCol w="1952625"/>
              </a:tblGrid>
              <a:tr h="129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Белки, г</a:t>
                      </a:r>
                      <a:endParaRPr sz="1200"/>
                    </a:p>
                  </a:txBody>
                  <a:tcPr marT="91425" marB="91425" marR="68400" marL="684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Жиры, г</a:t>
                      </a:r>
                      <a:endParaRPr sz="1200"/>
                    </a:p>
                  </a:txBody>
                  <a:tcPr marT="91425" marB="91425" marR="68400" marL="684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Углеводы, г</a:t>
                      </a:r>
                      <a:endParaRPr sz="1200"/>
                    </a:p>
                  </a:txBody>
                  <a:tcPr marT="91425" marB="91425" marR="68400" marL="684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Энергетическая ценность Ккал/кДж</a:t>
                      </a:r>
                      <a:endParaRPr sz="1200"/>
                    </a:p>
                  </a:txBody>
                  <a:tcPr marT="91425" marB="91425" marR="68400" marL="684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35,1</a:t>
                      </a:r>
                      <a:endParaRPr sz="1200"/>
                    </a:p>
                  </a:txBody>
                  <a:tcPr marT="91425" marB="91425" marR="68400" marL="684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19,0</a:t>
                      </a:r>
                      <a:endParaRPr sz="1200"/>
                    </a:p>
                  </a:txBody>
                  <a:tcPr marT="91425" marB="91425" marR="68400" marL="684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28,0</a:t>
                      </a:r>
                      <a:endParaRPr sz="1200"/>
                    </a:p>
                  </a:txBody>
                  <a:tcPr marT="91425" marB="91425" marR="68400" marL="684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423,4</a:t>
                      </a:r>
                      <a:endParaRPr sz="1200"/>
                    </a:p>
                  </a:txBody>
                  <a:tcPr marT="91425" marB="91425" marR="68400" marL="684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9" name="Google Shape;279;p34"/>
          <p:cNvSpPr txBox="1"/>
          <p:nvPr/>
        </p:nvSpPr>
        <p:spPr>
          <a:xfrm>
            <a:off x="4846125" y="4704575"/>
            <a:ext cx="3000000" cy="15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/>
              <a:t>Пищевая и энергетическая ценность блюда на 300/15/3 г </a:t>
            </a:r>
            <a:endParaRPr sz="1600"/>
          </a:p>
        </p:txBody>
      </p:sp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1800" y="-44400"/>
            <a:ext cx="1860200" cy="104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2650" y="87300"/>
            <a:ext cx="5028775" cy="50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/>
          <p:nvPr>
            <p:ph type="title"/>
          </p:nvPr>
        </p:nvSpPr>
        <p:spPr>
          <a:xfrm>
            <a:off x="396025" y="261900"/>
            <a:ext cx="7965600" cy="623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/>
              <a:t>Технологическая схема блюда</a:t>
            </a:r>
            <a:endParaRPr sz="2500"/>
          </a:p>
        </p:txBody>
      </p:sp>
      <p:pic>
        <p:nvPicPr>
          <p:cNvPr id="287" name="Google Shape;287;p35" title="2025-06-30_13-28-5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100" y="885600"/>
            <a:ext cx="9114075" cy="54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64514" y="0"/>
            <a:ext cx="1727485" cy="96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6" title="2025-06-30_13-40-4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8600" y="0"/>
            <a:ext cx="5357599" cy="379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 title="2025-06-30_19-58-2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992075" cy="463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6" title="2025-06-30_20-01-5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2075" y="3625050"/>
            <a:ext cx="5234125" cy="288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7075" y="-58200"/>
            <a:ext cx="1774925" cy="9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 txBox="1"/>
          <p:nvPr/>
        </p:nvSpPr>
        <p:spPr>
          <a:xfrm>
            <a:off x="892425" y="358900"/>
            <a:ext cx="8545800" cy="6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2200">
                <a:solidFill>
                  <a:schemeClr val="accent1"/>
                </a:solidFill>
              </a:rPr>
              <a:t>Целью выпускной квалификационной работы в формате стартап является:</a:t>
            </a:r>
            <a:endParaRPr b="1" sz="22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chemeClr val="dk1"/>
                </a:solidFill>
              </a:rPr>
              <a:t>проектирование кафе на 75 мест с организацией работы чайной в городе Брянске.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2200">
                <a:solidFill>
                  <a:schemeClr val="accent1"/>
                </a:solidFill>
              </a:rPr>
              <a:t>Уникальность гибридного стартап-проекта, объединяющего кафе и чайную под одной крышей заключается:</a:t>
            </a:r>
            <a:endParaRPr b="1" sz="22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2200">
                <a:solidFill>
                  <a:schemeClr val="dk1"/>
                </a:solidFill>
              </a:rPr>
              <a:t>-</a:t>
            </a:r>
            <a:r>
              <a:rPr lang="ru-RU" sz="1900">
                <a:solidFill>
                  <a:schemeClr val="dk1"/>
                </a:solidFill>
              </a:rPr>
              <a:t> в слиянии культур и впечатлений, связанных с двумя популярными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напитками – чаем и кофе;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- в разнообразном меню, так как помимо различных вариантов чая и кофе,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меню включает широкий ассортимент холодных блюд и закусок, горячих блюд, а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также сладких блюд и десертов;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- в разработанной программе лояльности в виде персонализированных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предложений и образовательных возможностей, в частности, проведения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семинаров, дегустаций и мастер-классов о происхождениях, методах обработки и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900">
                <a:solidFill>
                  <a:schemeClr val="dk1"/>
                </a:solidFill>
              </a:rPr>
              <a:t>вкусовых характеристиках чая и кофе.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2653"/>
            <a:ext cx="12268939" cy="689065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 txBox="1"/>
          <p:nvPr>
            <p:ph type="title"/>
          </p:nvPr>
        </p:nvSpPr>
        <p:spPr>
          <a:xfrm>
            <a:off x="118041" y="2491666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ru-RU"/>
              <a:t>Спасибо за внимание 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/>
          <p:nvPr>
            <p:ph type="title"/>
          </p:nvPr>
        </p:nvSpPr>
        <p:spPr>
          <a:xfrm>
            <a:off x="3194471" y="1178504"/>
            <a:ext cx="38544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</a:pPr>
            <a:r>
              <a:rPr lang="ru-RU" sz="2500"/>
              <a:t>Месторасположение и конкуренты</a:t>
            </a:r>
            <a:endParaRPr sz="2500"/>
          </a:p>
        </p:txBody>
      </p:sp>
      <p:sp>
        <p:nvSpPr>
          <p:cNvPr id="159" name="Google Shape;159;p20"/>
          <p:cNvSpPr txBox="1"/>
          <p:nvPr>
            <p:ph idx="2" type="body"/>
          </p:nvPr>
        </p:nvSpPr>
        <p:spPr>
          <a:xfrm>
            <a:off x="3194484" y="2883769"/>
            <a:ext cx="3854400" cy="25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Для размещения кафе будет выбрано место на территории старого аэропорта по адресу: город Брянск, ул. Советская, д. 120</a:t>
            </a:r>
            <a:endParaRPr sz="2000"/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575" y="1326466"/>
            <a:ext cx="2630999" cy="356076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1" name="Google Shape;161;p20"/>
          <p:cNvSpPr/>
          <p:nvPr/>
        </p:nvSpPr>
        <p:spPr>
          <a:xfrm>
            <a:off x="62950" y="3773463"/>
            <a:ext cx="776100" cy="611100"/>
          </a:xfrm>
          <a:prstGeom prst="mathMultiply">
            <a:avLst>
              <a:gd fmla="val 23520" name="adj1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2" name="Google Shape;162;p20" title="2025-05-17_19-18-4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587" y="1741775"/>
            <a:ext cx="4639714" cy="28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27650" y="-58200"/>
            <a:ext cx="1764350" cy="99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>
            <p:ph type="title"/>
          </p:nvPr>
        </p:nvSpPr>
        <p:spPr>
          <a:xfrm>
            <a:off x="677334" y="383079"/>
            <a:ext cx="38544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</a:pPr>
            <a:r>
              <a:rPr lang="ru-RU" sz="2500"/>
              <a:t>Концепция предприятия</a:t>
            </a:r>
            <a:endParaRPr sz="2500"/>
          </a:p>
        </p:txBody>
      </p:sp>
      <p:pic>
        <p:nvPicPr>
          <p:cNvPr id="169" name="Google Shape;169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4013" y="1593640"/>
            <a:ext cx="4513200" cy="33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>
            <p:ph idx="2" type="body"/>
          </p:nvPr>
        </p:nvSpPr>
        <p:spPr>
          <a:xfrm>
            <a:off x="677334" y="1923444"/>
            <a:ext cx="3854400" cy="25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Кафе и чайная – концепция нескольких форматов, расположится под одной вывеской «Пара».</a:t>
            </a:r>
            <a:endParaRPr sz="2000"/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9450" y="-77600"/>
            <a:ext cx="1822550" cy="10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/>
          <p:nvPr>
            <p:ph type="title"/>
          </p:nvPr>
        </p:nvSpPr>
        <p:spPr>
          <a:xfrm>
            <a:off x="389233" y="272424"/>
            <a:ext cx="38544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</a:pPr>
            <a:r>
              <a:rPr lang="ru-RU" sz="2500"/>
              <a:t>Оформление </a:t>
            </a:r>
            <a:endParaRPr sz="2500"/>
          </a:p>
        </p:txBody>
      </p:sp>
      <p:sp>
        <p:nvSpPr>
          <p:cNvPr id="177" name="Google Shape;177;p22"/>
          <p:cNvSpPr txBox="1"/>
          <p:nvPr>
            <p:ph idx="2" type="body"/>
          </p:nvPr>
        </p:nvSpPr>
        <p:spPr>
          <a:xfrm>
            <a:off x="340805" y="809152"/>
            <a:ext cx="3854400" cy="25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ru-RU" sz="200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Зал обслуживания кафе и помещение чайной будет представлять собой очень светлое пространство, в котором использованы только натуральные материалы и оттенки. </a:t>
            </a:r>
            <a:r>
              <a:rPr lang="ru-RU" sz="200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Интерьер чайной будет оформлен в русском стиле.</a:t>
            </a:r>
            <a:endParaRPr sz="200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450" y="1314438"/>
            <a:ext cx="4748625" cy="35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9825" y="3354825"/>
            <a:ext cx="4748625" cy="32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93650" y="-58200"/>
            <a:ext cx="1798350" cy="100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/>
          <p:nvPr>
            <p:ph type="title"/>
          </p:nvPr>
        </p:nvSpPr>
        <p:spPr>
          <a:xfrm>
            <a:off x="118041" y="511080"/>
            <a:ext cx="3854528" cy="5965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</a:pPr>
            <a:r>
              <a:rPr lang="ru-RU" sz="2500"/>
              <a:t>Форма сотрудников </a:t>
            </a:r>
            <a:endParaRPr sz="2500"/>
          </a:p>
        </p:txBody>
      </p:sp>
      <p:pic>
        <p:nvPicPr>
          <p:cNvPr id="186" name="Google Shape;186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3934" y="511069"/>
            <a:ext cx="3763200" cy="36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700" y="2707375"/>
            <a:ext cx="3675325" cy="367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47050" y="-58200"/>
            <a:ext cx="1744950" cy="97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/>
          <p:nvPr>
            <p:ph type="title"/>
          </p:nvPr>
        </p:nvSpPr>
        <p:spPr>
          <a:xfrm>
            <a:off x="508658" y="397772"/>
            <a:ext cx="3854528" cy="7208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</a:pPr>
            <a:r>
              <a:rPr lang="ru-RU" sz="2500"/>
              <a:t>Дополнительные услуги</a:t>
            </a:r>
            <a:endParaRPr sz="2500"/>
          </a:p>
        </p:txBody>
      </p:sp>
      <p:pic>
        <p:nvPicPr>
          <p:cNvPr id="194" name="Google Shape;194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9818" y="397772"/>
            <a:ext cx="3432600" cy="192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 txBox="1"/>
          <p:nvPr>
            <p:ph idx="2" type="body"/>
          </p:nvPr>
        </p:nvSpPr>
        <p:spPr>
          <a:xfrm>
            <a:off x="-1" y="1225120"/>
            <a:ext cx="3854529" cy="49421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450215" lvl="0" marL="0" rtl="0" algn="just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- доставка</a:t>
            </a:r>
            <a:endParaRPr/>
          </a:p>
          <a:p>
            <a:pPr indent="450215" lvl="0" marL="0" rtl="0" algn="just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- самовывоз заказа</a:t>
            </a:r>
            <a:endParaRPr/>
          </a:p>
          <a:p>
            <a:pPr indent="450215" lvl="0" marL="0" rtl="0" algn="just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- кейтеринг.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0215" lvl="0" marL="0" rtl="0" algn="just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- выездной кофе-брейк.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        - мобильное приложение.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       - скидка в день рождение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       - скидка выходного дня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       - подарочный сертификат: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       - ассорти чайных пакетиков-саше в подарок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       - чайная подписка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       - мастер-классы по завариванию чая</a:t>
            </a:r>
            <a:endParaRPr/>
          </a:p>
          <a:p>
            <a:pPr indent="-214630" lvl="0" marL="285750" rtl="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</a:pPr>
            <a:r>
              <a:t/>
            </a:r>
            <a:endParaRPr/>
          </a:p>
        </p:txBody>
      </p:sp>
      <p:pic>
        <p:nvPicPr>
          <p:cNvPr id="196" name="Google Shape;19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7682" y="1225135"/>
            <a:ext cx="3994954" cy="26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25176" y="2434229"/>
            <a:ext cx="3055710" cy="192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48217" y="4414918"/>
            <a:ext cx="3432669" cy="225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97550" y="4007575"/>
            <a:ext cx="3229200" cy="26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85850" y="-89325"/>
            <a:ext cx="1706150" cy="95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/>
          <p:nvPr>
            <p:ph type="title"/>
          </p:nvPr>
        </p:nvSpPr>
        <p:spPr>
          <a:xfrm>
            <a:off x="77600" y="252225"/>
            <a:ext cx="3854400" cy="16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</a:pPr>
            <a:r>
              <a:rPr lang="ru-RU" sz="2500"/>
              <a:t>Мероприятия, направленные на продвижение продукции и услуг</a:t>
            </a:r>
            <a:endParaRPr sz="2500"/>
          </a:p>
        </p:txBody>
      </p:sp>
      <p:pic>
        <p:nvPicPr>
          <p:cNvPr id="206" name="Google Shape;20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025" y="2257838"/>
            <a:ext cx="3710885" cy="371088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t/>
            </a:r>
            <a:endParaRPr/>
          </a:p>
        </p:txBody>
      </p:sp>
      <p:pic>
        <p:nvPicPr>
          <p:cNvPr id="208" name="Google Shape;20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6624" y="4000739"/>
            <a:ext cx="4285886" cy="285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78799" y="-67900"/>
            <a:ext cx="3972418" cy="3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88264" y="3765508"/>
            <a:ext cx="3080400" cy="30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1125" y="135750"/>
            <a:ext cx="3366076" cy="336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/>
          <p:nvPr>
            <p:ph type="title"/>
          </p:nvPr>
        </p:nvSpPr>
        <p:spPr>
          <a:xfrm>
            <a:off x="126100" y="307427"/>
            <a:ext cx="3854400" cy="672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/>
              <a:t>Поставщики</a:t>
            </a:r>
            <a:endParaRPr sz="2500"/>
          </a:p>
        </p:txBody>
      </p:sp>
      <p:pic>
        <p:nvPicPr>
          <p:cNvPr id="217" name="Google Shape;217;p26" title="2025-06-30_19-46-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7425" y="785700"/>
            <a:ext cx="7431525" cy="53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4500" y="-67900"/>
            <a:ext cx="1867500" cy="10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