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8" r:id="rId4"/>
    <p:sldId id="260" r:id="rId5"/>
    <p:sldId id="259" r:id="rId6"/>
    <p:sldId id="262" r:id="rId7"/>
    <p:sldId id="261" r:id="rId8"/>
    <p:sldId id="263" r:id="rId9"/>
    <p:sldId id="265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15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4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556" y="48"/>
      </p:cViewPr>
      <p:guideLst>
        <p:guide orient="horz" pos="4815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21812-4E2A-4BA4-BB7C-E519890E37D3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76DA6C3-FD32-4D5E-984E-0EF0E04E8B85}">
      <dgm:prSet phldrT="[Текст]" custT="1"/>
      <dgm:spPr/>
      <dgm:t>
        <a:bodyPr/>
        <a:lstStyle/>
        <a:p>
          <a:r>
            <a:rPr lang="en-US" sz="3200" dirty="0"/>
            <a:t>TAM</a:t>
          </a:r>
        </a:p>
        <a:p>
          <a:r>
            <a:rPr lang="en-US" sz="1800" dirty="0"/>
            <a:t>606,697 </a:t>
          </a:r>
          <a:r>
            <a:rPr lang="ru-RU" sz="1800" dirty="0" smtClean="0"/>
            <a:t>компаний МСБ</a:t>
          </a:r>
          <a:endParaRPr lang="ru-RU" sz="1800" dirty="0"/>
        </a:p>
      </dgm:t>
    </dgm:pt>
    <dgm:pt modelId="{F456F58D-7FC4-4B78-9739-0540F1E6A536}" type="parTrans" cxnId="{4E8DBCCB-BA5B-4124-9528-520BCA5BDDD1}">
      <dgm:prSet/>
      <dgm:spPr/>
      <dgm:t>
        <a:bodyPr/>
        <a:lstStyle/>
        <a:p>
          <a:endParaRPr lang="ru-RU"/>
        </a:p>
      </dgm:t>
    </dgm:pt>
    <dgm:pt modelId="{31FE0FF2-AFAE-403E-B0ED-3B2DCCE2EF42}" type="sibTrans" cxnId="{4E8DBCCB-BA5B-4124-9528-520BCA5BDDD1}">
      <dgm:prSet/>
      <dgm:spPr/>
      <dgm:t>
        <a:bodyPr/>
        <a:lstStyle/>
        <a:p>
          <a:endParaRPr lang="ru-RU"/>
        </a:p>
      </dgm:t>
    </dgm:pt>
    <dgm:pt modelId="{946532F0-783F-40EA-A9BC-52EEE2ED0A02}">
      <dgm:prSet phldrT="[Текст]" custT="1"/>
      <dgm:spPr/>
      <dgm:t>
        <a:bodyPr/>
        <a:lstStyle/>
        <a:p>
          <a:r>
            <a:rPr lang="en-US" sz="2400" dirty="0"/>
            <a:t>SAM</a:t>
          </a:r>
        </a:p>
        <a:p>
          <a:r>
            <a:rPr lang="en-US" sz="1400" dirty="0"/>
            <a:t>60,670 </a:t>
          </a:r>
          <a:r>
            <a:rPr lang="ru-RU" sz="1400" dirty="0" smtClean="0"/>
            <a:t>компаний МСБ с 10% рентабельностью</a:t>
          </a:r>
          <a:endParaRPr lang="ru-RU" sz="1400" dirty="0"/>
        </a:p>
      </dgm:t>
    </dgm:pt>
    <dgm:pt modelId="{657B0480-6E35-4F3C-A1F1-E881635FD587}" type="parTrans" cxnId="{6A97121A-E1EA-4502-A707-65A0DA3E0C11}">
      <dgm:prSet/>
      <dgm:spPr/>
      <dgm:t>
        <a:bodyPr/>
        <a:lstStyle/>
        <a:p>
          <a:endParaRPr lang="ru-RU"/>
        </a:p>
      </dgm:t>
    </dgm:pt>
    <dgm:pt modelId="{DEF6434E-A713-44AA-870B-6045009B371C}" type="sibTrans" cxnId="{6A97121A-E1EA-4502-A707-65A0DA3E0C11}">
      <dgm:prSet/>
      <dgm:spPr/>
      <dgm:t>
        <a:bodyPr/>
        <a:lstStyle/>
        <a:p>
          <a:endParaRPr lang="ru-RU"/>
        </a:p>
      </dgm:t>
    </dgm:pt>
    <dgm:pt modelId="{B06766EC-1A0D-407E-8DF8-6BE510F2ECE0}">
      <dgm:prSet phldrT="[Текст]"/>
      <dgm:spPr/>
      <dgm:t>
        <a:bodyPr/>
        <a:lstStyle/>
        <a:p>
          <a:r>
            <a:rPr lang="en-US" dirty="0"/>
            <a:t>SOM</a:t>
          </a:r>
        </a:p>
        <a:p>
          <a:r>
            <a:rPr lang="en-US" dirty="0"/>
            <a:t>213 </a:t>
          </a:r>
          <a:r>
            <a:rPr lang="ru-RU" dirty="0" smtClean="0"/>
            <a:t>проектов в ближайшие</a:t>
          </a:r>
          <a:r>
            <a:rPr lang="en-US" dirty="0" smtClean="0"/>
            <a:t> </a:t>
          </a:r>
          <a:r>
            <a:rPr lang="en-US" dirty="0"/>
            <a:t>5 </a:t>
          </a:r>
          <a:r>
            <a:rPr lang="ru-RU" dirty="0" smtClean="0"/>
            <a:t>лет</a:t>
          </a:r>
          <a:endParaRPr lang="en-US" dirty="0"/>
        </a:p>
        <a:p>
          <a:endParaRPr lang="ru-RU" dirty="0"/>
        </a:p>
      </dgm:t>
    </dgm:pt>
    <dgm:pt modelId="{B4A49135-B31A-47CA-A0C1-318CAAC6B0BE}" type="parTrans" cxnId="{6837075C-0873-47F1-8B2E-CEACA0445ADF}">
      <dgm:prSet/>
      <dgm:spPr/>
      <dgm:t>
        <a:bodyPr/>
        <a:lstStyle/>
        <a:p>
          <a:endParaRPr lang="ru-RU"/>
        </a:p>
      </dgm:t>
    </dgm:pt>
    <dgm:pt modelId="{DDC2305F-D0E5-4DD8-BBD0-53CDEF9127C5}" type="sibTrans" cxnId="{6837075C-0873-47F1-8B2E-CEACA0445ADF}">
      <dgm:prSet/>
      <dgm:spPr/>
      <dgm:t>
        <a:bodyPr/>
        <a:lstStyle/>
        <a:p>
          <a:endParaRPr lang="ru-RU"/>
        </a:p>
      </dgm:t>
    </dgm:pt>
    <dgm:pt modelId="{21EE7DC9-9A20-407E-A00D-EED516DA29A6}" type="pres">
      <dgm:prSet presAssocID="{FCB21812-4E2A-4BA4-BB7C-E519890E37D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F714A4-B439-4898-A04E-CA53385828D5}" type="pres">
      <dgm:prSet presAssocID="{FCB21812-4E2A-4BA4-BB7C-E519890E37D3}" presName="comp1" presStyleCnt="0"/>
      <dgm:spPr/>
    </dgm:pt>
    <dgm:pt modelId="{E46E311C-E0B5-4631-A096-D8DA96A58999}" type="pres">
      <dgm:prSet presAssocID="{FCB21812-4E2A-4BA4-BB7C-E519890E37D3}" presName="circle1" presStyleLbl="node1" presStyleIdx="0" presStyleCnt="3"/>
      <dgm:spPr/>
      <dgm:t>
        <a:bodyPr/>
        <a:lstStyle/>
        <a:p>
          <a:endParaRPr lang="en-US"/>
        </a:p>
      </dgm:t>
    </dgm:pt>
    <dgm:pt modelId="{87EE0E5A-7192-4F76-AFF0-2770246C34FE}" type="pres">
      <dgm:prSet presAssocID="{FCB21812-4E2A-4BA4-BB7C-E519890E37D3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48A9E-94E3-479A-B861-E1271A4EDFE8}" type="pres">
      <dgm:prSet presAssocID="{FCB21812-4E2A-4BA4-BB7C-E519890E37D3}" presName="comp2" presStyleCnt="0"/>
      <dgm:spPr/>
    </dgm:pt>
    <dgm:pt modelId="{90BB25CA-95B2-4D22-9730-C3DCF1FB1861}" type="pres">
      <dgm:prSet presAssocID="{FCB21812-4E2A-4BA4-BB7C-E519890E37D3}" presName="circle2" presStyleLbl="node1" presStyleIdx="1" presStyleCnt="3"/>
      <dgm:spPr/>
      <dgm:t>
        <a:bodyPr/>
        <a:lstStyle/>
        <a:p>
          <a:endParaRPr lang="en-US"/>
        </a:p>
      </dgm:t>
    </dgm:pt>
    <dgm:pt modelId="{BB017143-5F54-4B46-AA09-E93614D70FBF}" type="pres">
      <dgm:prSet presAssocID="{FCB21812-4E2A-4BA4-BB7C-E519890E37D3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BE1FC-0AAB-4218-A319-82B9665B5F18}" type="pres">
      <dgm:prSet presAssocID="{FCB21812-4E2A-4BA4-BB7C-E519890E37D3}" presName="comp3" presStyleCnt="0"/>
      <dgm:spPr/>
    </dgm:pt>
    <dgm:pt modelId="{96B9026F-E2B1-4BF9-9FB0-002B32B7B461}" type="pres">
      <dgm:prSet presAssocID="{FCB21812-4E2A-4BA4-BB7C-E519890E37D3}" presName="circle3" presStyleLbl="node1" presStyleIdx="2" presStyleCnt="3"/>
      <dgm:spPr/>
      <dgm:t>
        <a:bodyPr/>
        <a:lstStyle/>
        <a:p>
          <a:endParaRPr lang="en-US"/>
        </a:p>
      </dgm:t>
    </dgm:pt>
    <dgm:pt modelId="{6A0760B8-E8C8-4516-B53B-DC7768983D39}" type="pres">
      <dgm:prSet presAssocID="{FCB21812-4E2A-4BA4-BB7C-E519890E37D3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97121A-E1EA-4502-A707-65A0DA3E0C11}" srcId="{FCB21812-4E2A-4BA4-BB7C-E519890E37D3}" destId="{946532F0-783F-40EA-A9BC-52EEE2ED0A02}" srcOrd="1" destOrd="0" parTransId="{657B0480-6E35-4F3C-A1F1-E881635FD587}" sibTransId="{DEF6434E-A713-44AA-870B-6045009B371C}"/>
    <dgm:cxn modelId="{6837075C-0873-47F1-8B2E-CEACA0445ADF}" srcId="{FCB21812-4E2A-4BA4-BB7C-E519890E37D3}" destId="{B06766EC-1A0D-407E-8DF8-6BE510F2ECE0}" srcOrd="2" destOrd="0" parTransId="{B4A49135-B31A-47CA-A0C1-318CAAC6B0BE}" sibTransId="{DDC2305F-D0E5-4DD8-BBD0-53CDEF9127C5}"/>
    <dgm:cxn modelId="{1512161C-5C26-44EE-BF0C-775DB2497119}" type="presOf" srcId="{B06766EC-1A0D-407E-8DF8-6BE510F2ECE0}" destId="{6A0760B8-E8C8-4516-B53B-DC7768983D39}" srcOrd="1" destOrd="0" presId="urn:microsoft.com/office/officeart/2005/8/layout/venn2"/>
    <dgm:cxn modelId="{2079EC67-778A-47C2-AF73-9367E3C6F06C}" type="presOf" srcId="{FCB21812-4E2A-4BA4-BB7C-E519890E37D3}" destId="{21EE7DC9-9A20-407E-A00D-EED516DA29A6}" srcOrd="0" destOrd="0" presId="urn:microsoft.com/office/officeart/2005/8/layout/venn2"/>
    <dgm:cxn modelId="{98F4982B-BCC0-4D19-AC88-1E723CEE94E8}" type="presOf" srcId="{946532F0-783F-40EA-A9BC-52EEE2ED0A02}" destId="{BB017143-5F54-4B46-AA09-E93614D70FBF}" srcOrd="1" destOrd="0" presId="urn:microsoft.com/office/officeart/2005/8/layout/venn2"/>
    <dgm:cxn modelId="{875086F6-5378-40A3-A56F-1CE14A08DA74}" type="presOf" srcId="{B06766EC-1A0D-407E-8DF8-6BE510F2ECE0}" destId="{96B9026F-E2B1-4BF9-9FB0-002B32B7B461}" srcOrd="0" destOrd="0" presId="urn:microsoft.com/office/officeart/2005/8/layout/venn2"/>
    <dgm:cxn modelId="{BBD5C6CB-F6B1-4941-9C5A-43BFD6CC9041}" type="presOf" srcId="{F76DA6C3-FD32-4D5E-984E-0EF0E04E8B85}" destId="{87EE0E5A-7192-4F76-AFF0-2770246C34FE}" srcOrd="1" destOrd="0" presId="urn:microsoft.com/office/officeart/2005/8/layout/venn2"/>
    <dgm:cxn modelId="{7807CED4-CFC5-4515-8E8E-9ABFFFF19008}" type="presOf" srcId="{946532F0-783F-40EA-A9BC-52EEE2ED0A02}" destId="{90BB25CA-95B2-4D22-9730-C3DCF1FB1861}" srcOrd="0" destOrd="0" presId="urn:microsoft.com/office/officeart/2005/8/layout/venn2"/>
    <dgm:cxn modelId="{3532F801-9B58-4017-8307-D957DA480189}" type="presOf" srcId="{F76DA6C3-FD32-4D5E-984E-0EF0E04E8B85}" destId="{E46E311C-E0B5-4631-A096-D8DA96A58999}" srcOrd="0" destOrd="0" presId="urn:microsoft.com/office/officeart/2005/8/layout/venn2"/>
    <dgm:cxn modelId="{4E8DBCCB-BA5B-4124-9528-520BCA5BDDD1}" srcId="{FCB21812-4E2A-4BA4-BB7C-E519890E37D3}" destId="{F76DA6C3-FD32-4D5E-984E-0EF0E04E8B85}" srcOrd="0" destOrd="0" parTransId="{F456F58D-7FC4-4B78-9739-0540F1E6A536}" sibTransId="{31FE0FF2-AFAE-403E-B0ED-3B2DCCE2EF42}"/>
    <dgm:cxn modelId="{76F08889-5A33-4F25-A6EB-D97124E62C2A}" type="presParOf" srcId="{21EE7DC9-9A20-407E-A00D-EED516DA29A6}" destId="{92F714A4-B439-4898-A04E-CA53385828D5}" srcOrd="0" destOrd="0" presId="urn:microsoft.com/office/officeart/2005/8/layout/venn2"/>
    <dgm:cxn modelId="{A8460A66-4EA5-4199-B7DD-2CA981E2A3C6}" type="presParOf" srcId="{92F714A4-B439-4898-A04E-CA53385828D5}" destId="{E46E311C-E0B5-4631-A096-D8DA96A58999}" srcOrd="0" destOrd="0" presId="urn:microsoft.com/office/officeart/2005/8/layout/venn2"/>
    <dgm:cxn modelId="{48D0B1EA-E150-4B48-AF50-3D8241564458}" type="presParOf" srcId="{92F714A4-B439-4898-A04E-CA53385828D5}" destId="{87EE0E5A-7192-4F76-AFF0-2770246C34FE}" srcOrd="1" destOrd="0" presId="urn:microsoft.com/office/officeart/2005/8/layout/venn2"/>
    <dgm:cxn modelId="{6EB9C5D7-C8DA-42D2-996F-58FDDE396574}" type="presParOf" srcId="{21EE7DC9-9A20-407E-A00D-EED516DA29A6}" destId="{F1648A9E-94E3-479A-B861-E1271A4EDFE8}" srcOrd="1" destOrd="0" presId="urn:microsoft.com/office/officeart/2005/8/layout/venn2"/>
    <dgm:cxn modelId="{315823FD-87B3-471E-8F5A-7BD1C3CED950}" type="presParOf" srcId="{F1648A9E-94E3-479A-B861-E1271A4EDFE8}" destId="{90BB25CA-95B2-4D22-9730-C3DCF1FB1861}" srcOrd="0" destOrd="0" presId="urn:microsoft.com/office/officeart/2005/8/layout/venn2"/>
    <dgm:cxn modelId="{63B695A1-FBBF-4A70-85C7-2D24F3F4FD75}" type="presParOf" srcId="{F1648A9E-94E3-479A-B861-E1271A4EDFE8}" destId="{BB017143-5F54-4B46-AA09-E93614D70FBF}" srcOrd="1" destOrd="0" presId="urn:microsoft.com/office/officeart/2005/8/layout/venn2"/>
    <dgm:cxn modelId="{4D5508F8-E2DA-4E6E-879E-397A0A04AD7D}" type="presParOf" srcId="{21EE7DC9-9A20-407E-A00D-EED516DA29A6}" destId="{E34BE1FC-0AAB-4218-A319-82B9665B5F18}" srcOrd="2" destOrd="0" presId="urn:microsoft.com/office/officeart/2005/8/layout/venn2"/>
    <dgm:cxn modelId="{344471DD-81E6-4FDD-9736-174436D343FF}" type="presParOf" srcId="{E34BE1FC-0AAB-4218-A319-82B9665B5F18}" destId="{96B9026F-E2B1-4BF9-9FB0-002B32B7B461}" srcOrd="0" destOrd="0" presId="urn:microsoft.com/office/officeart/2005/8/layout/venn2"/>
    <dgm:cxn modelId="{660B22EB-67A6-4306-A25C-C0C602434EEB}" type="presParOf" srcId="{E34BE1FC-0AAB-4218-A319-82B9665B5F18}" destId="{6A0760B8-E8C8-4516-B53B-DC7768983D3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63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9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8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dashumilina@gmail.com" TargetMode="External"/><Relationship Id="rId4" Type="http://schemas.openxmlformats.org/officeDocument/2006/relationships/hyperlink" Target="mailto:micomanda@gmail.com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6" name="Text 1"/>
          <p:cNvSpPr/>
          <p:nvPr/>
        </p:nvSpPr>
        <p:spPr>
          <a:xfrm>
            <a:off x="2113357" y="2566003"/>
            <a:ext cx="10403684" cy="19515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ru-RU" sz="4400" b="1" dirty="0" err="1" smtClean="0">
                <a:solidFill>
                  <a:srgbClr val="C6BFEE"/>
                </a:solidFill>
                <a:latin typeface="Montserrat" pitchFamily="2" charset="0"/>
                <a:ea typeface="Prompt" pitchFamily="34" charset="-122"/>
                <a:cs typeface="Arial" panose="020B0604020202020204" pitchFamily="34" charset="0"/>
              </a:rPr>
              <a:t>Краудинвестинговая</a:t>
            </a:r>
            <a:r>
              <a:rPr lang="ru-RU" sz="4400" b="1" dirty="0" smtClean="0">
                <a:solidFill>
                  <a:srgbClr val="C6BFEE"/>
                </a:solidFill>
                <a:latin typeface="Montserrat" pitchFamily="2" charset="0"/>
                <a:ea typeface="Prompt" pitchFamily="34" charset="-122"/>
                <a:cs typeface="Arial" panose="020B0604020202020204" pitchFamily="34" charset="0"/>
              </a:rPr>
              <a:t> платформа </a:t>
            </a:r>
          </a:p>
          <a:p>
            <a:pPr marL="0" indent="0" algn="ctr">
              <a:lnSpc>
                <a:spcPts val="4500"/>
              </a:lnSpc>
              <a:buNone/>
            </a:pPr>
            <a:endParaRPr lang="ru-RU" sz="4400" b="1" dirty="0">
              <a:solidFill>
                <a:srgbClr val="C6BFEE"/>
              </a:solidFill>
              <a:latin typeface="Montserrat" pitchFamily="2" charset="0"/>
              <a:ea typeface="Prompt" pitchFamily="34" charset="-122"/>
              <a:cs typeface="Arial" panose="020B0604020202020204" pitchFamily="34" charset="0"/>
            </a:endParaRPr>
          </a:p>
          <a:p>
            <a:pPr marL="0" indent="0" algn="ctr">
              <a:lnSpc>
                <a:spcPts val="4500"/>
              </a:lnSpc>
              <a:buNone/>
            </a:pPr>
            <a:r>
              <a:rPr lang="ru-RU" sz="5400" b="1" dirty="0" smtClean="0">
                <a:solidFill>
                  <a:srgbClr val="C6BFEE"/>
                </a:solidFill>
                <a:latin typeface="Montserrat" pitchFamily="2" charset="0"/>
                <a:ea typeface="Prompt" pitchFamily="34" charset="-122"/>
                <a:cs typeface="Arial" panose="020B0604020202020204" pitchFamily="34" charset="0"/>
              </a:rPr>
              <a:t>«</a:t>
            </a:r>
            <a:r>
              <a:rPr lang="en-US" sz="5400" b="1" dirty="0" err="1" smtClean="0">
                <a:solidFill>
                  <a:srgbClr val="C6BFEE"/>
                </a:solidFill>
                <a:latin typeface="Montserrat" pitchFamily="2" charset="0"/>
                <a:ea typeface="Prompt" pitchFamily="34" charset="-122"/>
                <a:cs typeface="Arial" panose="020B0604020202020204" pitchFamily="34" charset="0"/>
              </a:rPr>
              <a:t>PlanB</a:t>
            </a:r>
            <a:r>
              <a:rPr lang="ru-RU" sz="5400" b="1" dirty="0" smtClean="0">
                <a:solidFill>
                  <a:srgbClr val="C6BFEE"/>
                </a:solidFill>
                <a:latin typeface="Montserrat" pitchFamily="2" charset="0"/>
                <a:ea typeface="Prompt" pitchFamily="34" charset="-122"/>
                <a:cs typeface="Arial" panose="020B0604020202020204" pitchFamily="34" charset="0"/>
              </a:rPr>
              <a:t>»</a:t>
            </a:r>
            <a:endParaRPr lang="en-US" sz="5400" b="1" dirty="0"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7" name="Text 2"/>
          <p:cNvSpPr/>
          <p:nvPr/>
        </p:nvSpPr>
        <p:spPr>
          <a:xfrm>
            <a:off x="7805057" y="5205546"/>
            <a:ext cx="6021714" cy="15380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3110"/>
              </a:lnSpc>
              <a:buNone/>
            </a:pPr>
            <a:r>
              <a:rPr lang="ru-RU" sz="2400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</a:rPr>
              <a:t>Горчаков Владислав Александрович </a:t>
            </a:r>
            <a:endParaRPr lang="en-US" sz="2400" dirty="0">
              <a:solidFill>
                <a:srgbClr val="DAD8E9"/>
              </a:solidFill>
              <a:latin typeface="Phenomena" pitchFamily="2" charset="0"/>
              <a:ea typeface="Mukta" pitchFamily="34" charset="-122"/>
            </a:endParaRPr>
          </a:p>
          <a:p>
            <a:pPr marL="0" indent="0" algn="r">
              <a:lnSpc>
                <a:spcPts val="3110"/>
              </a:lnSpc>
              <a:buNone/>
            </a:pPr>
            <a:r>
              <a:rPr lang="ru-RU" sz="2400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</a:rPr>
              <a:t>Шумилина Дарья Дмитриевна</a:t>
            </a:r>
            <a:endParaRPr lang="ru-RU" sz="2400" dirty="0">
              <a:solidFill>
                <a:srgbClr val="DAD8E9"/>
              </a:solidFill>
              <a:latin typeface="Phenomena" pitchFamily="2" charset="0"/>
              <a:ea typeface="Mukta" pitchFamily="34" charset="-122"/>
            </a:endParaRPr>
          </a:p>
          <a:p>
            <a:pPr algn="r">
              <a:lnSpc>
                <a:spcPts val="3110"/>
              </a:lnSpc>
            </a:pPr>
            <a:r>
              <a:rPr lang="ru-RU" sz="2400" dirty="0">
                <a:solidFill>
                  <a:srgbClr val="DAD8E9"/>
                </a:solidFill>
                <a:latin typeface="Phenomena" pitchFamily="2" charset="0"/>
                <a:ea typeface="Mukta" pitchFamily="34" charset="-122"/>
              </a:rPr>
              <a:t>15.24Д-МКФ01а/22м</a:t>
            </a:r>
            <a:endParaRPr lang="en-US" sz="2400" dirty="0">
              <a:solidFill>
                <a:srgbClr val="DAD8E9"/>
              </a:solidFill>
              <a:latin typeface="Phenomena" pitchFamily="2" charset="0"/>
              <a:ea typeface="Mukta" pitchFamily="34" charset="-122"/>
            </a:endParaRPr>
          </a:p>
        </p:txBody>
      </p:sp>
      <p:sp>
        <p:nvSpPr>
          <p:cNvPr id="11" name="place and date">
            <a:extLst>
              <a:ext uri="{FF2B5EF4-FFF2-40B4-BE49-F238E27FC236}">
                <a16:creationId xmlns:a16="http://schemas.microsoft.com/office/drawing/2014/main" xmlns="" id="{90A61B22-65BA-2E07-1B91-3BA5F5223051}"/>
              </a:ext>
            </a:extLst>
          </p:cNvPr>
          <p:cNvSpPr txBox="1"/>
          <p:nvPr/>
        </p:nvSpPr>
        <p:spPr>
          <a:xfrm>
            <a:off x="6298737" y="7326694"/>
            <a:ext cx="2032929" cy="460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110"/>
              </a:lnSpc>
            </a:pPr>
            <a:r>
              <a:rPr lang="ru-RU" sz="2400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</a:rPr>
              <a:t>Москва, 2024</a:t>
            </a:r>
            <a:endParaRPr lang="ru-RU" sz="2400" dirty="0">
              <a:solidFill>
                <a:srgbClr val="DAD8E9"/>
              </a:solidFill>
              <a:latin typeface="Phenomena" pitchFamily="2" charset="0"/>
              <a:ea typeface="Mukta" pitchFamily="34" charset="-122"/>
            </a:endParaRPr>
          </a:p>
        </p:txBody>
      </p:sp>
      <p:pic>
        <p:nvPicPr>
          <p:cNvPr id="12" name="Рисунок 11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E83160C-1F96-5779-6D15-3DE652505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519" y="6847764"/>
            <a:ext cx="1960052" cy="110279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472099B-6F83-1C76-3155-CA7070174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19" y="169864"/>
            <a:ext cx="1676634" cy="167663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AE8F8DE-2845-57E4-6EE7-38606EC23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572" y="6999057"/>
            <a:ext cx="1457528" cy="8002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5" name="Text 1"/>
          <p:cNvSpPr/>
          <p:nvPr/>
        </p:nvSpPr>
        <p:spPr>
          <a:xfrm>
            <a:off x="864037" y="1360170"/>
            <a:ext cx="5721787" cy="6858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just">
              <a:lnSpc>
                <a:spcPts val="5400"/>
              </a:lnSpc>
              <a:buNone/>
            </a:pPr>
            <a:r>
              <a:rPr lang="ru-RU" sz="4320" dirty="0" smtClean="0">
                <a:solidFill>
                  <a:srgbClr val="C6BFEE"/>
                </a:solidFill>
                <a:latin typeface="Phenomena" pitchFamily="2" charset="0"/>
              </a:rPr>
              <a:t>Проблема на рынке</a:t>
            </a:r>
            <a:endParaRPr lang="en-US" sz="4320" dirty="0">
              <a:latin typeface="Phenomena" pitchFamily="2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864037" y="2461222"/>
            <a:ext cx="4647982" cy="4407664"/>
          </a:xfrm>
          <a:prstGeom prst="roundRect">
            <a:avLst>
              <a:gd name="adj" fmla="val 3715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4"/>
          <p:cNvSpPr/>
          <p:nvPr/>
        </p:nvSpPr>
        <p:spPr>
          <a:xfrm>
            <a:off x="1126092" y="2532631"/>
            <a:ext cx="3974903" cy="7379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just">
              <a:lnSpc>
                <a:spcPts val="2700"/>
              </a:lnSpc>
              <a:buNone/>
            </a:pPr>
            <a:r>
              <a:rPr lang="ru-RU" sz="2160" b="1" dirty="0" smtClean="0">
                <a:solidFill>
                  <a:srgbClr val="DAD8E9"/>
                </a:solidFill>
                <a:latin typeface="Phenomena" pitchFamily="2" charset="0"/>
                <a:ea typeface="Prompt" pitchFamily="34" charset="-122"/>
                <a:cs typeface="Prompt" pitchFamily="34" charset="-120"/>
              </a:rPr>
              <a:t>Ситуация на рынке </a:t>
            </a:r>
          </a:p>
          <a:p>
            <a:pPr marL="0" indent="0" algn="just">
              <a:lnSpc>
                <a:spcPts val="2700"/>
              </a:lnSpc>
              <a:buNone/>
            </a:pPr>
            <a:r>
              <a:rPr lang="ru-RU" sz="2160" b="1" dirty="0" smtClean="0">
                <a:solidFill>
                  <a:srgbClr val="DAD8E9"/>
                </a:solidFill>
                <a:latin typeface="Phenomena" pitchFamily="2" charset="0"/>
                <a:ea typeface="Prompt" pitchFamily="34" charset="-122"/>
                <a:cs typeface="Prompt" pitchFamily="34" charset="-120"/>
              </a:rPr>
              <a:t>малого бизнеса и </a:t>
            </a:r>
            <a:r>
              <a:rPr lang="ru-RU" sz="2160" b="1" dirty="0" err="1" smtClean="0">
                <a:solidFill>
                  <a:srgbClr val="DAD8E9"/>
                </a:solidFill>
                <a:latin typeface="Phenomena" pitchFamily="2" charset="0"/>
                <a:ea typeface="Prompt" pitchFamily="34" charset="-122"/>
                <a:cs typeface="Prompt" pitchFamily="34" charset="-120"/>
              </a:rPr>
              <a:t>стартапов</a:t>
            </a:r>
            <a:r>
              <a:rPr lang="ru-RU" sz="2160" b="1" dirty="0">
                <a:solidFill>
                  <a:srgbClr val="DAD8E9"/>
                </a:solidFill>
                <a:latin typeface="Phenomena" pitchFamily="2" charset="0"/>
                <a:ea typeface="Prompt" pitchFamily="34" charset="-122"/>
                <a:cs typeface="Prompt" pitchFamily="34" charset="-120"/>
              </a:rPr>
              <a:t>:</a:t>
            </a:r>
            <a:endParaRPr lang="en-US" sz="2160" b="1" dirty="0">
              <a:latin typeface="Phenomena" pitchFamily="2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126093" y="3214293"/>
            <a:ext cx="3974902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just">
              <a:lnSpc>
                <a:spcPts val="3110"/>
              </a:lnSpc>
              <a:buFontTx/>
              <a:buChar char="-"/>
            </a:pPr>
            <a:r>
              <a:rPr lang="ru-RU" sz="1944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Долговое финансирование становится </a:t>
            </a:r>
            <a:r>
              <a:rPr lang="ru-RU" sz="1944" dirty="0" err="1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труднодостуным</a:t>
            </a:r>
            <a:r>
              <a:rPr lang="ru-RU" sz="1944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 из-за высоких ставок по кредитам</a:t>
            </a:r>
            <a:endParaRPr lang="en-US" sz="1944" dirty="0">
              <a:solidFill>
                <a:srgbClr val="DAD8E9"/>
              </a:solidFill>
              <a:latin typeface="Phenomena" pitchFamily="2" charset="0"/>
              <a:ea typeface="Mukta" pitchFamily="34" charset="-122"/>
              <a:cs typeface="Mukta" pitchFamily="34" charset="-120"/>
            </a:endParaRPr>
          </a:p>
          <a:p>
            <a:pPr marL="342900" indent="-342900" algn="just">
              <a:lnSpc>
                <a:spcPts val="3110"/>
              </a:lnSpc>
              <a:buFontTx/>
              <a:buChar char="-"/>
            </a:pPr>
            <a:r>
              <a:rPr lang="ru-RU" sz="1944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Выход на </a:t>
            </a:r>
            <a:r>
              <a:rPr lang="en-US" sz="1944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IPO</a:t>
            </a:r>
            <a:r>
              <a:rPr lang="ru-RU" sz="1944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 через биржу</a:t>
            </a:r>
            <a:r>
              <a:rPr lang="en-US" sz="1944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 </a:t>
            </a:r>
            <a:r>
              <a:rPr lang="ru-RU" sz="1944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слишком требователен</a:t>
            </a:r>
          </a:p>
          <a:p>
            <a:pPr marL="342900" indent="-342900" algn="just">
              <a:lnSpc>
                <a:spcPts val="3110"/>
              </a:lnSpc>
              <a:buFontTx/>
              <a:buChar char="-"/>
            </a:pPr>
            <a:r>
              <a:rPr lang="ru-RU" sz="1944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При этом у населения активно растет интерес к инвестированию</a:t>
            </a:r>
            <a:endParaRPr lang="en-US" sz="1944" dirty="0">
              <a:solidFill>
                <a:srgbClr val="DAD8E9"/>
              </a:solidFill>
              <a:latin typeface="Phenomena" pitchFamily="2" charset="0"/>
              <a:ea typeface="Mukta" pitchFamily="34" charset="-122"/>
              <a:cs typeface="Mukta" pitchFamily="34" charset="-120"/>
            </a:endParaRPr>
          </a:p>
          <a:p>
            <a:pPr marL="342900" indent="-342900" algn="just">
              <a:lnSpc>
                <a:spcPts val="3110"/>
              </a:lnSpc>
              <a:buFontTx/>
              <a:buChar char="-"/>
            </a:pPr>
            <a:endParaRPr lang="en-US" sz="1944" dirty="0">
              <a:solidFill>
                <a:srgbClr val="DAD8E9"/>
              </a:solidFill>
              <a:latin typeface="Phenomena" pitchFamily="2" charset="0"/>
              <a:cs typeface="Mukta" pitchFamily="34" charset="-12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9005292" y="2461222"/>
            <a:ext cx="4499015" cy="3319092"/>
          </a:xfrm>
          <a:prstGeom prst="roundRect">
            <a:avLst>
              <a:gd name="adj" fmla="val 3715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 7"/>
          <p:cNvSpPr/>
          <p:nvPr/>
        </p:nvSpPr>
        <p:spPr>
          <a:xfrm>
            <a:off x="9267348" y="2663739"/>
            <a:ext cx="2743200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just">
              <a:lnSpc>
                <a:spcPts val="2700"/>
              </a:lnSpc>
              <a:buNone/>
            </a:pPr>
            <a:r>
              <a:rPr lang="ru-RU" sz="2160" b="1" dirty="0" smtClean="0">
                <a:solidFill>
                  <a:srgbClr val="DAD8E9"/>
                </a:solidFill>
                <a:latin typeface="Phenomena" pitchFamily="2" charset="0"/>
                <a:ea typeface="Prompt" pitchFamily="34" charset="-122"/>
                <a:cs typeface="Prompt" pitchFamily="34" charset="-120"/>
              </a:rPr>
              <a:t>Решение</a:t>
            </a:r>
            <a:endParaRPr lang="en-US" sz="2160" b="1" dirty="0">
              <a:latin typeface="Phenomena" pitchFamily="2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9267348" y="3209156"/>
            <a:ext cx="3974902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3110"/>
              </a:lnSpc>
              <a:buNone/>
            </a:pPr>
            <a:r>
              <a:rPr lang="en-US" sz="1944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Pre-IPO </a:t>
            </a:r>
            <a:r>
              <a:rPr lang="ru-RU" sz="1944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сделки и в частности </a:t>
            </a:r>
            <a:r>
              <a:rPr lang="ru-RU" sz="1944" dirty="0" err="1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Краудинвестирование</a:t>
            </a:r>
            <a:r>
              <a:rPr lang="ru-RU" sz="1944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 через</a:t>
            </a:r>
          </a:p>
          <a:p>
            <a:pPr marL="0" indent="0" algn="just">
              <a:lnSpc>
                <a:spcPts val="3110"/>
              </a:lnSpc>
              <a:buNone/>
            </a:pPr>
            <a:endParaRPr lang="en-US" sz="1944" dirty="0">
              <a:solidFill>
                <a:srgbClr val="DAD8E9"/>
              </a:solidFill>
              <a:latin typeface="Phenomena" pitchFamily="2" charset="0"/>
              <a:ea typeface="Mukta" pitchFamily="34" charset="-122"/>
              <a:cs typeface="Mukta" pitchFamily="34" charset="-120"/>
            </a:endParaRPr>
          </a:p>
          <a:p>
            <a:pPr marL="0" indent="0" algn="ctr">
              <a:lnSpc>
                <a:spcPts val="3110"/>
              </a:lnSpc>
              <a:buNone/>
            </a:pPr>
            <a:r>
              <a:rPr lang="en-US" sz="2800" b="1" i="1" dirty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“</a:t>
            </a:r>
            <a:r>
              <a:rPr lang="en-US" sz="3600" b="1" i="1" dirty="0" err="1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PlanB</a:t>
            </a:r>
            <a:r>
              <a:rPr lang="en-US" sz="3600" b="1" i="1" dirty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”</a:t>
            </a:r>
            <a:endParaRPr lang="en-US" sz="3600" b="1" i="1" dirty="0">
              <a:latin typeface="Phenomena" pitchFamily="2" charset="0"/>
            </a:endParaRPr>
          </a:p>
        </p:txBody>
      </p:sp>
      <p:pic>
        <p:nvPicPr>
          <p:cNvPr id="14" name="Рисунок 1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7DA8569-A34F-AA0B-4346-C7E66D869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088" y="283552"/>
            <a:ext cx="1960052" cy="1102798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CADFD779-60D3-0203-F849-95DD4A9BB2C4}"/>
              </a:ext>
            </a:extLst>
          </p:cNvPr>
          <p:cNvSpPr/>
          <p:nvPr/>
        </p:nvSpPr>
        <p:spPr>
          <a:xfrm>
            <a:off x="5774076" y="3606229"/>
            <a:ext cx="2650733" cy="8733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3FCB6C0-B604-CD7D-8599-4851310D8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184" y="430399"/>
            <a:ext cx="1457528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8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029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2026444" y="599003"/>
            <a:ext cx="4840843" cy="6050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65"/>
              </a:lnSpc>
              <a:buNone/>
            </a:pPr>
            <a:r>
              <a:rPr lang="ru-RU" sz="3812" dirty="0" smtClean="0">
                <a:solidFill>
                  <a:srgbClr val="C6BFEE"/>
                </a:solidFill>
                <a:latin typeface="Phenomena" pitchFamily="2" charset="0"/>
                <a:ea typeface="Prompt" pitchFamily="34" charset="-122"/>
                <a:cs typeface="Prompt" pitchFamily="34" charset="-120"/>
              </a:rPr>
              <a:t>Процесс </a:t>
            </a:r>
            <a:r>
              <a:rPr lang="ru-RU" sz="3812" dirty="0" err="1" smtClean="0">
                <a:solidFill>
                  <a:srgbClr val="C6BFEE"/>
                </a:solidFill>
                <a:latin typeface="Phenomena" pitchFamily="2" charset="0"/>
                <a:ea typeface="Prompt" pitchFamily="34" charset="-122"/>
                <a:cs typeface="Prompt" pitchFamily="34" charset="-120"/>
              </a:rPr>
              <a:t>Краудинвестирования</a:t>
            </a:r>
            <a:endParaRPr lang="en-US" sz="3812" dirty="0">
              <a:latin typeface="Phenomena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26444" y="1639729"/>
            <a:ext cx="10577393" cy="6972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44"/>
              </a:lnSpc>
            </a:pPr>
            <a:r>
              <a:rPr lang="ru-RU" sz="2000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«</a:t>
            </a:r>
            <a:r>
              <a:rPr lang="ru-RU" sz="2000" dirty="0" err="1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PlanB</a:t>
            </a:r>
            <a:r>
              <a:rPr lang="ru-RU" sz="2000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» </a:t>
            </a:r>
            <a:r>
              <a:rPr lang="ru-RU" sz="2000" dirty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призван облегчить процесс инвестирования с помощью удобной </a:t>
            </a:r>
            <a:r>
              <a:rPr lang="ru-RU" sz="2000" b="1" dirty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онлайн-платформы</a:t>
            </a:r>
            <a:r>
              <a:rPr lang="ru-RU" sz="2000" dirty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. </a:t>
            </a:r>
            <a:endParaRPr lang="en-US" sz="2000" dirty="0">
              <a:latin typeface="Phenomena" pitchFamily="2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293412" y="2581989"/>
            <a:ext cx="43458" cy="5050036"/>
          </a:xfrm>
          <a:prstGeom prst="roundRect">
            <a:avLst>
              <a:gd name="adj" fmla="val 225572"/>
            </a:avLst>
          </a:prstGeom>
          <a:solidFill>
            <a:srgbClr val="6D4562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7" name="Shape 4"/>
          <p:cNvSpPr/>
          <p:nvPr/>
        </p:nvSpPr>
        <p:spPr>
          <a:xfrm>
            <a:off x="6307693" y="3050322"/>
            <a:ext cx="762357" cy="43458"/>
          </a:xfrm>
          <a:prstGeom prst="roundRect">
            <a:avLst>
              <a:gd name="adj" fmla="val 225572"/>
            </a:avLst>
          </a:prstGeom>
          <a:solidFill>
            <a:srgbClr val="6D4562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8" name="Shape 5"/>
          <p:cNvSpPr/>
          <p:nvPr/>
        </p:nvSpPr>
        <p:spPr>
          <a:xfrm>
            <a:off x="7070050" y="2827020"/>
            <a:ext cx="490061" cy="490061"/>
          </a:xfrm>
          <a:prstGeom prst="roundRect">
            <a:avLst>
              <a:gd name="adj" fmla="val 20003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 6"/>
          <p:cNvSpPr/>
          <p:nvPr/>
        </p:nvSpPr>
        <p:spPr>
          <a:xfrm>
            <a:off x="7260669" y="2907130"/>
            <a:ext cx="108704" cy="2905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87"/>
              </a:lnSpc>
              <a:buNone/>
            </a:pPr>
            <a:r>
              <a:rPr lang="en-US" sz="2287" dirty="0">
                <a:solidFill>
                  <a:srgbClr val="DAD8E9"/>
                </a:solidFill>
                <a:latin typeface="Phenomena" pitchFamily="2" charset="0"/>
                <a:ea typeface="Prompt" pitchFamily="34" charset="-122"/>
                <a:cs typeface="Prompt" pitchFamily="34" charset="-120"/>
              </a:rPr>
              <a:t>1</a:t>
            </a:r>
            <a:endParaRPr lang="en-US" sz="2287" dirty="0">
              <a:latin typeface="Phenomena" pitchFamily="2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696533" y="2868579"/>
            <a:ext cx="2420422" cy="302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382"/>
              </a:lnSpc>
              <a:buNone/>
            </a:pPr>
            <a:r>
              <a:rPr lang="ru-RU" sz="1906" dirty="0" smtClean="0">
                <a:solidFill>
                  <a:srgbClr val="DAD8E9"/>
                </a:solidFill>
                <a:latin typeface="Phenomena" pitchFamily="2" charset="0"/>
                <a:ea typeface="Prompt" pitchFamily="34" charset="-122"/>
                <a:cs typeface="Prompt" pitchFamily="34" charset="-120"/>
              </a:rPr>
              <a:t>Регистрация</a:t>
            </a:r>
            <a:endParaRPr lang="en-US" sz="1906" dirty="0">
              <a:latin typeface="Phenomena" pitchFamily="2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026444" y="3203408"/>
            <a:ext cx="4090511" cy="10458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44"/>
              </a:lnSpc>
              <a:buNone/>
            </a:pPr>
            <a:r>
              <a:rPr lang="ru-RU" sz="1715" u="sng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Инвесторы и Компании</a:t>
            </a:r>
            <a:r>
              <a:rPr lang="en-US" sz="1715" dirty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/>
            </a:r>
            <a:br>
              <a:rPr lang="en-US" sz="1715" dirty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</a:br>
            <a:r>
              <a:rPr lang="ru-RU" sz="1715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регистрируются и создают профили</a:t>
            </a:r>
            <a:endParaRPr lang="en-US" sz="1715" dirty="0">
              <a:latin typeface="Phenomena" pitchFamily="2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7560112" y="4139386"/>
            <a:ext cx="762357" cy="43458"/>
          </a:xfrm>
          <a:prstGeom prst="roundRect">
            <a:avLst>
              <a:gd name="adj" fmla="val 225572"/>
            </a:avLst>
          </a:prstGeom>
          <a:solidFill>
            <a:srgbClr val="6D4562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3" name="Shape 10"/>
          <p:cNvSpPr/>
          <p:nvPr/>
        </p:nvSpPr>
        <p:spPr>
          <a:xfrm>
            <a:off x="7070050" y="3916085"/>
            <a:ext cx="490061" cy="490061"/>
          </a:xfrm>
          <a:prstGeom prst="roundRect">
            <a:avLst>
              <a:gd name="adj" fmla="val 20003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 11"/>
          <p:cNvSpPr/>
          <p:nvPr/>
        </p:nvSpPr>
        <p:spPr>
          <a:xfrm>
            <a:off x="7230070" y="3986363"/>
            <a:ext cx="169902" cy="2905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87"/>
              </a:lnSpc>
              <a:buNone/>
            </a:pPr>
            <a:r>
              <a:rPr lang="en-US" sz="2287" dirty="0">
                <a:solidFill>
                  <a:srgbClr val="DAD8E9"/>
                </a:solidFill>
                <a:latin typeface="Phenomena" pitchFamily="2" charset="0"/>
                <a:ea typeface="Prompt" pitchFamily="34" charset="-122"/>
                <a:cs typeface="Prompt" pitchFamily="34" charset="-120"/>
              </a:rPr>
              <a:t>2</a:t>
            </a:r>
            <a:endParaRPr lang="en-US" sz="2287" dirty="0">
              <a:latin typeface="Phenomena" pitchFamily="2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513207" y="3987142"/>
            <a:ext cx="2722007" cy="302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2"/>
              </a:lnSpc>
              <a:buNone/>
            </a:pPr>
            <a:r>
              <a:rPr lang="ru-RU" sz="1906" dirty="0" smtClean="0">
                <a:solidFill>
                  <a:srgbClr val="DAD8E9"/>
                </a:solidFill>
                <a:latin typeface="Phenomena" pitchFamily="2" charset="0"/>
                <a:ea typeface="Prompt" pitchFamily="34" charset="-122"/>
              </a:rPr>
              <a:t>Размещение Проекта</a:t>
            </a:r>
            <a:endParaRPr lang="en-US" sz="1906" dirty="0">
              <a:latin typeface="Phenomena" pitchFamily="2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8513206" y="4321972"/>
            <a:ext cx="5179933" cy="10458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44"/>
              </a:lnSpc>
              <a:buNone/>
            </a:pPr>
            <a:r>
              <a:rPr lang="ru-RU" sz="1715" u="sng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Предприниматели</a:t>
            </a:r>
            <a:endParaRPr lang="en-US" sz="1715" u="sng" dirty="0">
              <a:solidFill>
                <a:srgbClr val="DAD8E9"/>
              </a:solidFill>
              <a:latin typeface="Phenomena" pitchFamily="2" charset="0"/>
              <a:ea typeface="Mukta" pitchFamily="34" charset="-122"/>
              <a:cs typeface="Mukta" pitchFamily="34" charset="-120"/>
            </a:endParaRPr>
          </a:p>
          <a:p>
            <a:pPr>
              <a:lnSpc>
                <a:spcPts val="2744"/>
              </a:lnSpc>
            </a:pPr>
            <a:r>
              <a:rPr lang="ru-RU" sz="1715" dirty="0">
                <a:solidFill>
                  <a:srgbClr val="DAD8E9"/>
                </a:solidFill>
                <a:latin typeface="Phenomena" pitchFamily="2" charset="0"/>
                <a:cs typeface="Mukta" pitchFamily="34" charset="-120"/>
              </a:rPr>
              <a:t>в</a:t>
            </a:r>
            <a:r>
              <a:rPr lang="ru-RU" sz="1715" dirty="0" smtClean="0">
                <a:solidFill>
                  <a:srgbClr val="DAD8E9"/>
                </a:solidFill>
                <a:latin typeface="Phenomena" pitchFamily="2" charset="0"/>
                <a:cs typeface="Mukta" pitchFamily="34" charset="-120"/>
              </a:rPr>
              <a:t>ыставляют свои проекты</a:t>
            </a:r>
            <a:r>
              <a:rPr lang="en-US" sz="1715" dirty="0" smtClean="0">
                <a:solidFill>
                  <a:srgbClr val="DAD8E9"/>
                </a:solidFill>
                <a:latin typeface="Phenomena" pitchFamily="2" charset="0"/>
                <a:cs typeface="Mukta" pitchFamily="34" charset="-120"/>
              </a:rPr>
              <a:t>, </a:t>
            </a:r>
            <a:r>
              <a:rPr lang="ru-RU" sz="1715" dirty="0" smtClean="0">
                <a:solidFill>
                  <a:srgbClr val="DAD8E9"/>
                </a:solidFill>
                <a:latin typeface="Phenomena" pitchFamily="2" charset="0"/>
                <a:cs typeface="Mukta" pitchFamily="34" charset="-120"/>
              </a:rPr>
              <a:t>предоставляя подробную информацию, финансовые прогнозы </a:t>
            </a:r>
            <a:r>
              <a:rPr lang="ru-RU" sz="1715" dirty="0">
                <a:solidFill>
                  <a:srgbClr val="DAD8E9"/>
                </a:solidFill>
                <a:latin typeface="Phenomena" pitchFamily="2" charset="0"/>
                <a:cs typeface="Mukta" pitchFamily="34" charset="-120"/>
              </a:rPr>
              <a:t>и предложение </a:t>
            </a:r>
            <a:r>
              <a:rPr lang="ru-RU" sz="1715" dirty="0" smtClean="0">
                <a:solidFill>
                  <a:srgbClr val="DAD8E9"/>
                </a:solidFill>
                <a:latin typeface="Phenomena" pitchFamily="2" charset="0"/>
                <a:cs typeface="Mukta" pitchFamily="34" charset="-120"/>
              </a:rPr>
              <a:t>своих акций</a:t>
            </a:r>
            <a:endParaRPr lang="en-US" sz="1715" dirty="0">
              <a:solidFill>
                <a:srgbClr val="DAD8E9"/>
              </a:solidFill>
              <a:latin typeface="Phenomena" pitchFamily="2" charset="0"/>
              <a:cs typeface="Mukta" pitchFamily="34" charset="-12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307693" y="5205472"/>
            <a:ext cx="762357" cy="43458"/>
          </a:xfrm>
          <a:prstGeom prst="roundRect">
            <a:avLst>
              <a:gd name="adj" fmla="val 225572"/>
            </a:avLst>
          </a:prstGeom>
          <a:solidFill>
            <a:srgbClr val="6D4562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8" name="Shape 15"/>
          <p:cNvSpPr/>
          <p:nvPr/>
        </p:nvSpPr>
        <p:spPr>
          <a:xfrm>
            <a:off x="7070050" y="4982170"/>
            <a:ext cx="490061" cy="490061"/>
          </a:xfrm>
          <a:prstGeom prst="roundRect">
            <a:avLst>
              <a:gd name="adj" fmla="val 20003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9" name="Text 16"/>
          <p:cNvSpPr/>
          <p:nvPr/>
        </p:nvSpPr>
        <p:spPr>
          <a:xfrm>
            <a:off x="7230785" y="5052449"/>
            <a:ext cx="168473" cy="2905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87"/>
              </a:lnSpc>
              <a:buNone/>
            </a:pPr>
            <a:r>
              <a:rPr lang="en-US" sz="2287" dirty="0">
                <a:solidFill>
                  <a:srgbClr val="DAD8E9"/>
                </a:solidFill>
                <a:latin typeface="Phenomena" pitchFamily="2" charset="0"/>
                <a:ea typeface="Prompt" pitchFamily="34" charset="-122"/>
                <a:cs typeface="Prompt" pitchFamily="34" charset="-120"/>
              </a:rPr>
              <a:t>3</a:t>
            </a:r>
            <a:endParaRPr lang="en-US" sz="2287" dirty="0">
              <a:latin typeface="Phenomena" pitchFamily="2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3696533" y="5023729"/>
            <a:ext cx="2420422" cy="302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382"/>
              </a:lnSpc>
              <a:buNone/>
            </a:pPr>
            <a:r>
              <a:rPr lang="ru-RU" sz="1906" dirty="0" smtClean="0">
                <a:solidFill>
                  <a:srgbClr val="DAD8E9"/>
                </a:solidFill>
                <a:latin typeface="Phenomena" pitchFamily="2" charset="0"/>
                <a:ea typeface="Prompt" pitchFamily="34" charset="-122"/>
                <a:cs typeface="Prompt" pitchFamily="34" charset="-120"/>
              </a:rPr>
              <a:t>Инвестирование</a:t>
            </a:r>
            <a:endParaRPr lang="en-US" sz="1906" dirty="0">
              <a:latin typeface="Phenomena" pitchFamily="2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1502230" y="5358558"/>
            <a:ext cx="4614726" cy="10458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44"/>
              </a:lnSpc>
              <a:buNone/>
            </a:pPr>
            <a:r>
              <a:rPr lang="ru-RU" sz="1715" u="sng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Инвесторы</a:t>
            </a:r>
            <a:endParaRPr lang="en-US" sz="1715" dirty="0">
              <a:solidFill>
                <a:srgbClr val="DAD8E9"/>
              </a:solidFill>
              <a:latin typeface="Phenomena" pitchFamily="2" charset="0"/>
              <a:ea typeface="Mukta" pitchFamily="34" charset="-122"/>
              <a:cs typeface="Mukta" pitchFamily="34" charset="-120"/>
            </a:endParaRPr>
          </a:p>
          <a:p>
            <a:pPr marL="0" indent="0" algn="r">
              <a:lnSpc>
                <a:spcPts val="2744"/>
              </a:lnSpc>
              <a:buNone/>
            </a:pPr>
            <a:r>
              <a:rPr lang="en-US" sz="1715" dirty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 </a:t>
            </a:r>
            <a:r>
              <a:rPr lang="ru-RU" sz="1715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оценивают потенциал проектов и принимают решение об инвестировании</a:t>
            </a:r>
            <a:endParaRPr lang="en-US" sz="1715" dirty="0">
              <a:latin typeface="Phenomena" pitchFamily="2" charset="0"/>
            </a:endParaRPr>
          </a:p>
        </p:txBody>
      </p:sp>
      <p:sp>
        <p:nvSpPr>
          <p:cNvPr id="22" name="Shape 19"/>
          <p:cNvSpPr/>
          <p:nvPr/>
        </p:nvSpPr>
        <p:spPr>
          <a:xfrm>
            <a:off x="7560112" y="6271677"/>
            <a:ext cx="762357" cy="43458"/>
          </a:xfrm>
          <a:prstGeom prst="roundRect">
            <a:avLst>
              <a:gd name="adj" fmla="val 225572"/>
            </a:avLst>
          </a:prstGeom>
          <a:solidFill>
            <a:srgbClr val="6D4562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23" name="Shape 20"/>
          <p:cNvSpPr/>
          <p:nvPr/>
        </p:nvSpPr>
        <p:spPr>
          <a:xfrm>
            <a:off x="7070050" y="6048375"/>
            <a:ext cx="490061" cy="490061"/>
          </a:xfrm>
          <a:prstGeom prst="roundRect">
            <a:avLst>
              <a:gd name="adj" fmla="val 20003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24" name="Text 21"/>
          <p:cNvSpPr/>
          <p:nvPr/>
        </p:nvSpPr>
        <p:spPr>
          <a:xfrm>
            <a:off x="7226618" y="6118653"/>
            <a:ext cx="176927" cy="2905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87"/>
              </a:lnSpc>
              <a:buNone/>
            </a:pPr>
            <a:r>
              <a:rPr lang="en-US" sz="2287" dirty="0">
                <a:solidFill>
                  <a:srgbClr val="DAD8E9"/>
                </a:solidFill>
                <a:latin typeface="Phenomena" pitchFamily="2" charset="0"/>
                <a:ea typeface="Prompt" pitchFamily="34" charset="-122"/>
                <a:cs typeface="Prompt" pitchFamily="34" charset="-120"/>
              </a:rPr>
              <a:t>4</a:t>
            </a:r>
            <a:endParaRPr lang="en-US" sz="2287" dirty="0">
              <a:latin typeface="Phenomena" pitchFamily="2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8513207" y="6109598"/>
            <a:ext cx="2420422" cy="302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82"/>
              </a:lnSpc>
              <a:buNone/>
            </a:pPr>
            <a:r>
              <a:rPr lang="ru-RU" sz="1906" dirty="0" smtClean="0">
                <a:solidFill>
                  <a:srgbClr val="DAD8E9"/>
                </a:solidFill>
                <a:latin typeface="Phenomena" pitchFamily="2" charset="0"/>
                <a:ea typeface="Prompt" pitchFamily="34" charset="-122"/>
                <a:cs typeface="Prompt" pitchFamily="34" charset="-120"/>
              </a:rPr>
              <a:t>Мониторинг проектов</a:t>
            </a:r>
            <a:endParaRPr lang="en-US" sz="1906" dirty="0">
              <a:latin typeface="Phenomena" pitchFamily="2" charset="0"/>
            </a:endParaRPr>
          </a:p>
        </p:txBody>
      </p:sp>
      <p:sp>
        <p:nvSpPr>
          <p:cNvPr id="26" name="Text 23"/>
          <p:cNvSpPr/>
          <p:nvPr/>
        </p:nvSpPr>
        <p:spPr>
          <a:xfrm>
            <a:off x="8513207" y="6444426"/>
            <a:ext cx="4090630" cy="10458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44"/>
              </a:lnSpc>
            </a:pPr>
            <a:r>
              <a:rPr lang="ru-RU" sz="1715" u="sng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Инвесторы</a:t>
            </a:r>
            <a:endParaRPr lang="en-US" sz="1715" dirty="0">
              <a:solidFill>
                <a:srgbClr val="DAD8E9"/>
              </a:solidFill>
              <a:latin typeface="Phenomena" pitchFamily="2" charset="0"/>
              <a:ea typeface="Mukta" pitchFamily="34" charset="-122"/>
              <a:cs typeface="Mukta" pitchFamily="34" charset="-120"/>
            </a:endParaRPr>
          </a:p>
          <a:p>
            <a:pPr marL="0" indent="0" algn="l">
              <a:lnSpc>
                <a:spcPts val="2744"/>
              </a:lnSpc>
              <a:buNone/>
            </a:pPr>
            <a:r>
              <a:rPr lang="ru-RU" sz="1715" dirty="0" smtClean="0">
                <a:solidFill>
                  <a:srgbClr val="DAD8E9"/>
                </a:solidFill>
                <a:latin typeface="Phenomena" pitchFamily="2" charset="0"/>
                <a:ea typeface="Mukta" pitchFamily="34" charset="-122"/>
                <a:cs typeface="Mukta" pitchFamily="34" charset="-120"/>
              </a:rPr>
              <a:t>Следят за развитием проекта и получают доход в зависимости от успешности реализации</a:t>
            </a:r>
            <a:endParaRPr lang="en-US" sz="1715" dirty="0">
              <a:latin typeface="Phenomena" pitchFamily="2" charset="0"/>
            </a:endParaRPr>
          </a:p>
        </p:txBody>
      </p:sp>
      <p:pic>
        <p:nvPicPr>
          <p:cNvPr id="28" name="Рисунок 27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5EA2489-A66B-8625-0C52-FD492340E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088" y="283552"/>
            <a:ext cx="1960052" cy="110279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5357785-DBF2-324A-89ED-B23657C59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184" y="430399"/>
            <a:ext cx="1457528" cy="8002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50959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1321356" y="1671638"/>
            <a:ext cx="5692259" cy="6858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ru-RU" sz="432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Преимущества</a:t>
            </a:r>
            <a:r>
              <a:rPr lang="en-US" sz="432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 </a:t>
            </a:r>
            <a:r>
              <a:rPr lang="en-US" sz="432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PlanB</a:t>
            </a:r>
            <a:endParaRPr lang="en-US" sz="4320" dirty="0"/>
          </a:p>
        </p:txBody>
      </p:sp>
      <p:pic>
        <p:nvPicPr>
          <p:cNvPr id="11" name="Рисунок 10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55963D1-0C9F-C2AB-761A-FD3E4755D7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088" y="283552"/>
            <a:ext cx="1960052" cy="1102798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E6171CB9-84CB-BF4D-6362-DED041315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373364"/>
              </p:ext>
            </p:extLst>
          </p:nvPr>
        </p:nvGraphicFramePr>
        <p:xfrm>
          <a:off x="1530849" y="2688772"/>
          <a:ext cx="12315779" cy="427187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470762">
                  <a:extLst>
                    <a:ext uri="{9D8B030D-6E8A-4147-A177-3AD203B41FA5}">
                      <a16:colId xmlns:a16="http://schemas.microsoft.com/office/drawing/2014/main" xmlns="" val="3389576909"/>
                    </a:ext>
                  </a:extLst>
                </a:gridCol>
                <a:gridCol w="1971028">
                  <a:extLst>
                    <a:ext uri="{9D8B030D-6E8A-4147-A177-3AD203B41FA5}">
                      <a16:colId xmlns:a16="http://schemas.microsoft.com/office/drawing/2014/main" xmlns="" val="3113013253"/>
                    </a:ext>
                  </a:extLst>
                </a:gridCol>
                <a:gridCol w="1656761">
                  <a:extLst>
                    <a:ext uri="{9D8B030D-6E8A-4147-A177-3AD203B41FA5}">
                      <a16:colId xmlns:a16="http://schemas.microsoft.com/office/drawing/2014/main" xmlns="" val="9066963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464618946"/>
                    </a:ext>
                  </a:extLst>
                </a:gridCol>
                <a:gridCol w="1791408">
                  <a:extLst>
                    <a:ext uri="{9D8B030D-6E8A-4147-A177-3AD203B41FA5}">
                      <a16:colId xmlns:a16="http://schemas.microsoft.com/office/drawing/2014/main" xmlns="" val="2324906820"/>
                    </a:ext>
                  </a:extLst>
                </a:gridCol>
                <a:gridCol w="1798510">
                  <a:extLst>
                    <a:ext uri="{9D8B030D-6E8A-4147-A177-3AD203B41FA5}">
                      <a16:colId xmlns:a16="http://schemas.microsoft.com/office/drawing/2014/main" xmlns="" val="2261172763"/>
                    </a:ext>
                  </a:extLst>
                </a:gridCol>
                <a:gridCol w="1798510">
                  <a:extLst>
                    <a:ext uri="{9D8B030D-6E8A-4147-A177-3AD203B41FA5}">
                      <a16:colId xmlns:a16="http://schemas.microsoft.com/office/drawing/2014/main" xmlns="" val="1674966890"/>
                    </a:ext>
                  </a:extLst>
                </a:gridCol>
              </a:tblGrid>
              <a:tr h="19389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44" kern="1200" dirty="0" smtClean="0">
                          <a:solidFill>
                            <a:srgbClr val="DAD8E9"/>
                          </a:solidFill>
                        </a:rPr>
                        <a:t>Удобный инструмент</a:t>
                      </a:r>
                      <a:r>
                        <a:rPr lang="ru-RU" sz="1944" kern="1200" baseline="0" dirty="0" smtClean="0">
                          <a:solidFill>
                            <a:srgbClr val="DAD8E9"/>
                          </a:solidFill>
                        </a:rPr>
                        <a:t> </a:t>
                      </a:r>
                      <a:r>
                        <a:rPr lang="ru-RU" sz="1944" kern="1200" baseline="0" dirty="0" err="1" smtClean="0">
                          <a:solidFill>
                            <a:srgbClr val="DAD8E9"/>
                          </a:solidFill>
                        </a:rPr>
                        <a:t>краудинветсирования</a:t>
                      </a:r>
                      <a:endParaRPr lang="ru-RU" sz="1944" kern="1200" dirty="0">
                        <a:solidFill>
                          <a:srgbClr val="DAD8E9"/>
                        </a:solidFill>
                        <a:ea typeface="Mukta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944" b="1" kern="1200" dirty="0" smtClean="0">
                          <a:solidFill>
                            <a:srgbClr val="DAD8E9"/>
                          </a:solidFill>
                          <a:latin typeface="+mn-lt"/>
                          <a:ea typeface="+mn-ea"/>
                          <a:cs typeface="+mn-cs"/>
                        </a:rPr>
                        <a:t>Партнерство с брокерами</a:t>
                      </a:r>
                      <a:endParaRPr lang="ru-RU" sz="1944" b="1" kern="1200" dirty="0">
                        <a:solidFill>
                          <a:srgbClr val="DAD8E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44" b="1" kern="1200" dirty="0" smtClean="0">
                          <a:solidFill>
                            <a:srgbClr val="DAD8E9"/>
                          </a:solidFill>
                          <a:latin typeface="+mn-lt"/>
                          <a:ea typeface="+mn-ea"/>
                          <a:cs typeface="+mn-cs"/>
                        </a:rPr>
                        <a:t>Партнерство</a:t>
                      </a:r>
                      <a:r>
                        <a:rPr lang="ru-RU" sz="1944" b="1" kern="1200" baseline="0" dirty="0" smtClean="0">
                          <a:solidFill>
                            <a:srgbClr val="DAD8E9"/>
                          </a:solidFill>
                          <a:latin typeface="+mn-lt"/>
                          <a:ea typeface="+mn-ea"/>
                          <a:cs typeface="+mn-cs"/>
                        </a:rPr>
                        <a:t> с венчурными клубами</a:t>
                      </a:r>
                      <a:endParaRPr lang="ru-RU" sz="1944" b="1" kern="1200" dirty="0">
                        <a:solidFill>
                          <a:srgbClr val="DAD8E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944" b="1" kern="1200" dirty="0">
                        <a:solidFill>
                          <a:srgbClr val="DAD8E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944" b="1" kern="1200" dirty="0" smtClean="0">
                          <a:solidFill>
                            <a:srgbClr val="DAD8E9"/>
                          </a:solidFill>
                          <a:latin typeface="+mn-lt"/>
                          <a:ea typeface="+mn-ea"/>
                          <a:cs typeface="+mn-cs"/>
                        </a:rPr>
                        <a:t>Доступный размер минимальных вложений</a:t>
                      </a:r>
                      <a:endParaRPr lang="ru-RU" sz="1944" b="1" kern="1200" dirty="0">
                        <a:solidFill>
                          <a:srgbClr val="DAD8E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944" b="1" kern="1200" dirty="0" smtClean="0">
                          <a:solidFill>
                            <a:srgbClr val="DAD8E9"/>
                          </a:solidFill>
                          <a:latin typeface="+mn-lt"/>
                          <a:ea typeface="+mn-ea"/>
                          <a:cs typeface="+mn-cs"/>
                        </a:rPr>
                        <a:t>Современная </a:t>
                      </a:r>
                      <a:r>
                        <a:rPr lang="ru-RU" sz="1944" b="1" kern="1200" dirty="0" err="1" smtClean="0">
                          <a:solidFill>
                            <a:srgbClr val="DAD8E9"/>
                          </a:solidFill>
                          <a:latin typeface="+mn-lt"/>
                          <a:ea typeface="+mn-ea"/>
                          <a:cs typeface="+mn-cs"/>
                        </a:rPr>
                        <a:t>скоринговая</a:t>
                      </a:r>
                      <a:r>
                        <a:rPr lang="ru-RU" sz="1944" b="1" kern="1200" dirty="0" smtClean="0">
                          <a:solidFill>
                            <a:srgbClr val="DAD8E9"/>
                          </a:solidFill>
                          <a:latin typeface="+mn-lt"/>
                          <a:ea typeface="+mn-ea"/>
                          <a:cs typeface="+mn-cs"/>
                        </a:rPr>
                        <a:t> система для проектов</a:t>
                      </a:r>
                      <a:endParaRPr lang="ru-RU" sz="1944" b="1" kern="1200" dirty="0">
                        <a:solidFill>
                          <a:srgbClr val="DAD8E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Размер комиссии платформы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0896085"/>
                  </a:ext>
                </a:extLst>
              </a:tr>
              <a:tr h="771951">
                <a:tc>
                  <a:txBody>
                    <a:bodyPr/>
                    <a:lstStyle/>
                    <a:p>
                      <a:r>
                        <a:rPr lang="en-US" dirty="0"/>
                        <a:t>Rounds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4-5%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2466636"/>
                  </a:ext>
                </a:extLst>
              </a:tr>
              <a:tr h="789037">
                <a:tc>
                  <a:txBody>
                    <a:bodyPr/>
                    <a:lstStyle/>
                    <a:p>
                      <a:r>
                        <a:rPr lang="en-US" dirty="0"/>
                        <a:t>Brainbox.vc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√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6776621"/>
                  </a:ext>
                </a:extLst>
              </a:tr>
              <a:tr h="771951">
                <a:tc>
                  <a:txBody>
                    <a:bodyPr/>
                    <a:lstStyle/>
                    <a:p>
                      <a:r>
                        <a:rPr lang="en-US" dirty="0" err="1"/>
                        <a:t>PlanB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1-2%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293498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593418-E57A-1A3F-C691-6A40D4A1E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184" y="430399"/>
            <a:ext cx="1457528" cy="8002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5" name="Text 1"/>
          <p:cNvSpPr/>
          <p:nvPr/>
        </p:nvSpPr>
        <p:spPr>
          <a:xfrm>
            <a:off x="1497896" y="868465"/>
            <a:ext cx="5486400" cy="6858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ru-RU" sz="4320" dirty="0" smtClean="0">
                <a:solidFill>
                  <a:srgbClr val="C6BFEE"/>
                </a:solidFill>
                <a:latin typeface="Phenomena" pitchFamily="2" charset="0"/>
                <a:ea typeface="Prompt" pitchFamily="34" charset="-122"/>
                <a:cs typeface="Prompt" pitchFamily="34" charset="-120"/>
              </a:rPr>
              <a:t>Размеры целевого рынка</a:t>
            </a:r>
            <a:endParaRPr lang="en-US" sz="4320" dirty="0">
              <a:latin typeface="Phenomena" pitchFamily="2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737735" y="4393049"/>
            <a:ext cx="123111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2"/>
              </a:lnSpc>
              <a:buNone/>
            </a:pPr>
            <a:endParaRPr lang="en-US" sz="2592" dirty="0"/>
          </a:p>
        </p:txBody>
      </p:sp>
      <p:sp>
        <p:nvSpPr>
          <p:cNvPr id="12" name="Text 8"/>
          <p:cNvSpPr/>
          <p:nvPr/>
        </p:nvSpPr>
        <p:spPr>
          <a:xfrm>
            <a:off x="9448919" y="4393049"/>
            <a:ext cx="192524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2"/>
              </a:lnSpc>
              <a:buNone/>
            </a:pPr>
            <a:endParaRPr lang="en-US" sz="2592" dirty="0"/>
          </a:p>
        </p:txBody>
      </p:sp>
      <p:pic>
        <p:nvPicPr>
          <p:cNvPr id="16" name="Рисунок 15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BB44385-FE09-2ED3-F4FC-47CD752D1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088" y="283552"/>
            <a:ext cx="1960052" cy="1102798"/>
          </a:xfrm>
          <a:prstGeom prst="rect">
            <a:avLst/>
          </a:prstGeom>
        </p:spPr>
      </p:pic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xmlns="" id="{21390575-746D-D0B1-AB52-AA841242B2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671728"/>
              </p:ext>
            </p:extLst>
          </p:nvPr>
        </p:nvGraphicFramePr>
        <p:xfrm>
          <a:off x="2054831" y="1920653"/>
          <a:ext cx="8483029" cy="5603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010CE70-2F5F-C927-2543-3D4C8C1C61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10184" y="430399"/>
            <a:ext cx="1457528" cy="8002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  <p:txBody>
          <a:bodyPr/>
          <a:lstStyle/>
          <a:p>
            <a:r>
              <a:rPr lang="en-US" smtClean="0"/>
              <a:t>Our project plans to actively expand and develop throughout the forecasting period</a:t>
            </a:r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1321356" y="758190"/>
            <a:ext cx="5486400" cy="6858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ru-RU" sz="432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Планы развития платформы</a:t>
            </a:r>
            <a:endParaRPr lang="en-US" sz="4320" dirty="0"/>
          </a:p>
        </p:txBody>
      </p:sp>
      <p:sp>
        <p:nvSpPr>
          <p:cNvPr id="5" name="Text 2"/>
          <p:cNvSpPr/>
          <p:nvPr/>
        </p:nvSpPr>
        <p:spPr>
          <a:xfrm>
            <a:off x="1321356" y="1937742"/>
            <a:ext cx="11987689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110"/>
              </a:lnSpc>
            </a:pPr>
            <a:r>
              <a:rPr lang="ru-RU" sz="1944" i="1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Наш проект планирует активно расширяться и развиваться в течение всего прогнозного периода</a:t>
            </a:r>
            <a:endParaRPr lang="en-US" sz="1944" i="1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356" y="3005495"/>
            <a:ext cx="2996922" cy="98750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68172" y="4363283"/>
            <a:ext cx="2503289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60" b="1" dirty="0" smtClean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2024</a:t>
            </a:r>
            <a:endParaRPr lang="en-US" sz="2160" b="1" dirty="0"/>
          </a:p>
        </p:txBody>
      </p:sp>
      <p:sp>
        <p:nvSpPr>
          <p:cNvPr id="8" name="Text 4"/>
          <p:cNvSpPr/>
          <p:nvPr/>
        </p:nvSpPr>
        <p:spPr>
          <a:xfrm>
            <a:off x="1568172" y="4854297"/>
            <a:ext cx="2750106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110"/>
              </a:lnSpc>
            </a:pPr>
            <a:r>
              <a:rPr lang="ru-RU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Разработка и запуск MVP, установление ключевых партнерских отношений</a:t>
            </a:r>
            <a:endParaRPr lang="en-US" sz="1944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278" y="3005495"/>
            <a:ext cx="2996922" cy="98750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565094" y="4363283"/>
            <a:ext cx="2503289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60" b="1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2025</a:t>
            </a:r>
            <a:endParaRPr lang="en-US" sz="2160" b="1" dirty="0"/>
          </a:p>
        </p:txBody>
      </p:sp>
      <p:sp>
        <p:nvSpPr>
          <p:cNvPr id="11" name="Text 6"/>
          <p:cNvSpPr/>
          <p:nvPr/>
        </p:nvSpPr>
        <p:spPr>
          <a:xfrm>
            <a:off x="4565094" y="4854297"/>
            <a:ext cx="2750106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110"/>
              </a:lnSpc>
            </a:pPr>
            <a:r>
              <a:rPr lang="ru-RU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Масштабирование платформы, </a:t>
            </a:r>
            <a:r>
              <a:rPr lang="ru-RU" sz="1944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внедрение других  ИИ инструментов для </a:t>
            </a:r>
            <a:r>
              <a:rPr lang="ru-RU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инвестиционного анализа.</a:t>
            </a:r>
            <a:endParaRPr lang="en-US" sz="1944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3005495"/>
            <a:ext cx="2996922" cy="98750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562017" y="4363283"/>
            <a:ext cx="2503289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60" b="1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2026</a:t>
            </a:r>
            <a:endParaRPr lang="en-US" sz="2160" b="1" dirty="0"/>
          </a:p>
        </p:txBody>
      </p:sp>
      <p:sp>
        <p:nvSpPr>
          <p:cNvPr id="14" name="Text 8"/>
          <p:cNvSpPr/>
          <p:nvPr/>
        </p:nvSpPr>
        <p:spPr>
          <a:xfrm>
            <a:off x="7562017" y="4854297"/>
            <a:ext cx="2503289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110"/>
              </a:lnSpc>
            </a:pPr>
            <a:r>
              <a:rPr lang="ru-RU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Расширение спектра услуг, включая торговлю на вторичном рынке</a:t>
            </a:r>
            <a:r>
              <a:rPr lang="en-US" sz="1944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.</a:t>
            </a:r>
            <a:endParaRPr lang="en-US" sz="1944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2122" y="3005495"/>
            <a:ext cx="2996922" cy="987504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0558939" y="4363283"/>
            <a:ext cx="2503289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60" b="1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2027-2028</a:t>
            </a:r>
            <a:endParaRPr lang="en-US" sz="2160" b="1" dirty="0"/>
          </a:p>
        </p:txBody>
      </p:sp>
      <p:sp>
        <p:nvSpPr>
          <p:cNvPr id="17" name="Text 10"/>
          <p:cNvSpPr/>
          <p:nvPr/>
        </p:nvSpPr>
        <p:spPr>
          <a:xfrm>
            <a:off x="10558939" y="4854297"/>
            <a:ext cx="2503289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110"/>
              </a:lnSpc>
            </a:pPr>
            <a:r>
              <a:rPr lang="ru-RU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Выход на новые рынки и интеграция цифровых финансовых активов (ЦФА).</a:t>
            </a:r>
            <a:endParaRPr lang="en-US" sz="1944" dirty="0"/>
          </a:p>
        </p:txBody>
      </p:sp>
      <p:pic>
        <p:nvPicPr>
          <p:cNvPr id="19" name="Рисунок 18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9B0D5D3-BEAA-D119-761A-AD9D1433C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088" y="283552"/>
            <a:ext cx="1960052" cy="110279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69BB52D-9E70-926A-CD8B-4AF1EE053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10184" y="430399"/>
            <a:ext cx="1457528" cy="8002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36427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1336596" y="1719388"/>
            <a:ext cx="5996583" cy="6858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ru-RU" sz="432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Финансовые показатели</a:t>
            </a:r>
            <a:endParaRPr lang="en-US" sz="4320" dirty="0"/>
          </a:p>
        </p:txBody>
      </p:sp>
      <p:sp>
        <p:nvSpPr>
          <p:cNvPr id="5" name="Text 2"/>
          <p:cNvSpPr/>
          <p:nvPr/>
        </p:nvSpPr>
        <p:spPr>
          <a:xfrm>
            <a:off x="1339334" y="2598336"/>
            <a:ext cx="11987689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110"/>
              </a:lnSpc>
            </a:pPr>
            <a:r>
              <a:rPr lang="ru-RU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Основным источником дохода является комиссия в размере </a:t>
            </a:r>
            <a:r>
              <a:rPr lang="ru-RU" sz="280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1-2%</a:t>
            </a:r>
            <a:r>
              <a:rPr lang="ru-RU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 от капитала, привлеченного через нашу платформу как инвесторами, так и инициаторами проектов.</a:t>
            </a:r>
            <a:endParaRPr lang="en-US" sz="1944" dirty="0"/>
          </a:p>
        </p:txBody>
      </p:sp>
      <p:sp>
        <p:nvSpPr>
          <p:cNvPr id="6" name="Shape 3"/>
          <p:cNvSpPr/>
          <p:nvPr/>
        </p:nvSpPr>
        <p:spPr>
          <a:xfrm>
            <a:off x="1307308" y="3921304"/>
            <a:ext cx="11987689" cy="3622496"/>
          </a:xfrm>
          <a:prstGeom prst="roundRect">
            <a:avLst>
              <a:gd name="adj" fmla="val 7696"/>
            </a:avLst>
          </a:prstGeom>
          <a:noFill/>
          <a:ln w="1524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7" name="Shape 4"/>
          <p:cNvSpPr/>
          <p:nvPr/>
        </p:nvSpPr>
        <p:spPr>
          <a:xfrm>
            <a:off x="1335403" y="4078373"/>
            <a:ext cx="11957209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8" name="Text 5"/>
          <p:cNvSpPr/>
          <p:nvPr/>
        </p:nvSpPr>
        <p:spPr>
          <a:xfrm>
            <a:off x="1583412" y="4198297"/>
            <a:ext cx="548116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400" i="1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NPV</a:t>
            </a:r>
            <a:r>
              <a:rPr lang="ru-RU" sz="2400" i="1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 проекта</a:t>
            </a:r>
            <a:endParaRPr lang="en-US" sz="2400" i="1" dirty="0"/>
          </a:p>
        </p:txBody>
      </p:sp>
      <p:sp>
        <p:nvSpPr>
          <p:cNvPr id="9" name="Text 6"/>
          <p:cNvSpPr/>
          <p:nvPr/>
        </p:nvSpPr>
        <p:spPr>
          <a:xfrm>
            <a:off x="7565826" y="4189085"/>
            <a:ext cx="548116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ru-RU" sz="2400" b="1" i="1" dirty="0" smtClean="0">
                <a:solidFill>
                  <a:srgbClr val="DAD8E9"/>
                </a:solidFill>
                <a:ea typeface="Mukta" pitchFamily="34" charset="-122"/>
              </a:rPr>
              <a:t>16 миллионов рублей</a:t>
            </a:r>
            <a:r>
              <a:rPr lang="ru-RU" sz="1944" dirty="0" smtClean="0">
                <a:solidFill>
                  <a:srgbClr val="DAD8E9"/>
                </a:solidFill>
                <a:ea typeface="Mukta" pitchFamily="34" charset="-122"/>
              </a:rPr>
              <a:t> </a:t>
            </a:r>
            <a:endParaRPr lang="en-US" sz="1944" dirty="0"/>
          </a:p>
        </p:txBody>
      </p:sp>
      <p:sp>
        <p:nvSpPr>
          <p:cNvPr id="10" name="Shape 7"/>
          <p:cNvSpPr/>
          <p:nvPr/>
        </p:nvSpPr>
        <p:spPr>
          <a:xfrm>
            <a:off x="1336596" y="5238393"/>
            <a:ext cx="11957209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1" name="Text 8"/>
          <p:cNvSpPr/>
          <p:nvPr/>
        </p:nvSpPr>
        <p:spPr>
          <a:xfrm>
            <a:off x="1583411" y="4991617"/>
            <a:ext cx="548116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ru-RU" sz="2400" i="1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Внутренняя ставка доходности</a:t>
            </a:r>
            <a:endParaRPr lang="en-US" sz="2400" i="1" dirty="0"/>
          </a:p>
        </p:txBody>
      </p:sp>
      <p:sp>
        <p:nvSpPr>
          <p:cNvPr id="12" name="Text 9"/>
          <p:cNvSpPr/>
          <p:nvPr/>
        </p:nvSpPr>
        <p:spPr>
          <a:xfrm>
            <a:off x="7565825" y="4972859"/>
            <a:ext cx="548116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400" b="1" i="1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44%</a:t>
            </a:r>
            <a:endParaRPr lang="en-US" sz="2400" b="1" i="1" dirty="0"/>
          </a:p>
        </p:txBody>
      </p:sp>
      <p:pic>
        <p:nvPicPr>
          <p:cNvPr id="14" name="Рисунок 1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EA9A2BA-AE47-6357-9F92-EEBB021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088" y="283552"/>
            <a:ext cx="1960052" cy="1102798"/>
          </a:xfrm>
          <a:prstGeom prst="rect">
            <a:avLst/>
          </a:prstGeom>
        </p:spPr>
      </p:pic>
      <p:sp>
        <p:nvSpPr>
          <p:cNvPr id="15" name="Shape 4">
            <a:extLst>
              <a:ext uri="{FF2B5EF4-FFF2-40B4-BE49-F238E27FC236}">
                <a16:creationId xmlns:a16="http://schemas.microsoft.com/office/drawing/2014/main" xmlns="" id="{8B19D14F-C600-CD85-5D97-885E8980EE5F}"/>
              </a:ext>
            </a:extLst>
          </p:cNvPr>
          <p:cNvSpPr/>
          <p:nvPr/>
        </p:nvSpPr>
        <p:spPr>
          <a:xfrm>
            <a:off x="1307308" y="6569340"/>
            <a:ext cx="11957209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6" name="Shape 4">
            <a:extLst>
              <a:ext uri="{FF2B5EF4-FFF2-40B4-BE49-F238E27FC236}">
                <a16:creationId xmlns:a16="http://schemas.microsoft.com/office/drawing/2014/main" xmlns="" id="{B4807654-6C21-E7E3-E017-AEED985C4CEE}"/>
              </a:ext>
            </a:extLst>
          </p:cNvPr>
          <p:cNvSpPr/>
          <p:nvPr/>
        </p:nvSpPr>
        <p:spPr>
          <a:xfrm>
            <a:off x="1321356" y="5662305"/>
            <a:ext cx="11957209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0B1ADDB-5393-1274-5785-C48728A39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184" y="430399"/>
            <a:ext cx="1457528" cy="800212"/>
          </a:xfrm>
          <a:prstGeom prst="rect">
            <a:avLst/>
          </a:prstGeom>
        </p:spPr>
      </p:pic>
      <p:sp>
        <p:nvSpPr>
          <p:cNvPr id="17" name="Text 5"/>
          <p:cNvSpPr/>
          <p:nvPr/>
        </p:nvSpPr>
        <p:spPr>
          <a:xfrm>
            <a:off x="1583411" y="5796637"/>
            <a:ext cx="548116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ru-RU" sz="2400" i="1" dirty="0" smtClean="0">
                <a:solidFill>
                  <a:srgbClr val="DAD8E9"/>
                </a:solidFill>
                <a:ea typeface="Mukta" pitchFamily="34" charset="-122"/>
              </a:rPr>
              <a:t>Доходность от инвестиций</a:t>
            </a:r>
            <a:endParaRPr lang="en-US" sz="2400" i="1" dirty="0"/>
          </a:p>
        </p:txBody>
      </p:sp>
      <p:sp>
        <p:nvSpPr>
          <p:cNvPr id="18" name="Text 6"/>
          <p:cNvSpPr/>
          <p:nvPr/>
        </p:nvSpPr>
        <p:spPr>
          <a:xfrm>
            <a:off x="7565825" y="5787425"/>
            <a:ext cx="548116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ru-RU" sz="2400" b="1" i="1" dirty="0" smtClean="0">
                <a:solidFill>
                  <a:srgbClr val="DAD8E9"/>
                </a:solidFill>
                <a:ea typeface="Mukta" pitchFamily="34" charset="-122"/>
              </a:rPr>
              <a:t>35%</a:t>
            </a:r>
            <a:endParaRPr lang="en-US" sz="2400" b="1" i="1" dirty="0"/>
          </a:p>
        </p:txBody>
      </p:sp>
      <p:sp>
        <p:nvSpPr>
          <p:cNvPr id="19" name="Text 5"/>
          <p:cNvSpPr/>
          <p:nvPr/>
        </p:nvSpPr>
        <p:spPr>
          <a:xfrm>
            <a:off x="1583411" y="6624800"/>
            <a:ext cx="548116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ru-RU" sz="2400" i="1" dirty="0" smtClean="0">
                <a:solidFill>
                  <a:srgbClr val="DAD8E9"/>
                </a:solidFill>
                <a:ea typeface="Mukta" pitchFamily="34" charset="-122"/>
              </a:rPr>
              <a:t>Безубыточность</a:t>
            </a:r>
            <a:endParaRPr lang="en-US" sz="2400" i="1" dirty="0"/>
          </a:p>
        </p:txBody>
      </p:sp>
      <p:sp>
        <p:nvSpPr>
          <p:cNvPr id="20" name="Text 6"/>
          <p:cNvSpPr/>
          <p:nvPr/>
        </p:nvSpPr>
        <p:spPr>
          <a:xfrm>
            <a:off x="7565825" y="6615588"/>
            <a:ext cx="548116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ru-RU" sz="2400" b="1" i="1" dirty="0" smtClean="0">
                <a:solidFill>
                  <a:srgbClr val="DAD8E9"/>
                </a:solidFill>
                <a:ea typeface="Mukta" pitchFamily="34" charset="-122"/>
              </a:rPr>
              <a:t>24 месяца</a:t>
            </a:r>
            <a:endParaRPr lang="en-US" sz="24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1321356" y="1918573"/>
            <a:ext cx="8527137" cy="6858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ru-RU" sz="4320" dirty="0" smtClean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Инвестиционное предложение</a:t>
            </a:r>
            <a:endParaRPr lang="en-US" sz="4320" dirty="0"/>
          </a:p>
        </p:txBody>
      </p:sp>
      <p:sp>
        <p:nvSpPr>
          <p:cNvPr id="5" name="Text 2"/>
          <p:cNvSpPr/>
          <p:nvPr/>
        </p:nvSpPr>
        <p:spPr>
          <a:xfrm>
            <a:off x="1321357" y="3098125"/>
            <a:ext cx="11792478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110"/>
              </a:lnSpc>
            </a:pPr>
            <a:r>
              <a:rPr lang="ru-RU" sz="240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Мы планируем привлечь финансирование через венчурный капитал в размере </a:t>
            </a:r>
            <a:r>
              <a:rPr lang="ru-RU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20</a:t>
            </a:r>
            <a:r>
              <a:rPr lang="ru-RU" sz="240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 </a:t>
            </a:r>
            <a:r>
              <a:rPr lang="ru-RU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000 000 </a:t>
            </a:r>
            <a:r>
              <a:rPr lang="ru-RU" sz="240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рублей </a:t>
            </a:r>
            <a:r>
              <a:rPr lang="ru-RU" sz="240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на стадии </a:t>
            </a:r>
            <a:r>
              <a:rPr lang="ru-RU" sz="2400" dirty="0" err="1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preSeed</a:t>
            </a:r>
            <a:r>
              <a:rPr lang="ru-RU" sz="240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 с инвестиционным предложением в размере </a:t>
            </a:r>
            <a:r>
              <a:rPr lang="ru-RU" sz="32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20% </a:t>
            </a:r>
            <a:r>
              <a:rPr lang="ru-RU" sz="240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от доли </a:t>
            </a:r>
            <a:r>
              <a:rPr lang="ru-RU" sz="240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инвестора</a:t>
            </a:r>
            <a:r>
              <a:rPr lang="en-US" sz="240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.</a:t>
            </a:r>
            <a:endParaRPr lang="en-US" sz="24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322" y="1987153"/>
            <a:ext cx="617220" cy="61722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321356" y="5520928"/>
            <a:ext cx="5808702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10"/>
              </a:lnSpc>
              <a:buNone/>
            </a:pPr>
            <a:endParaRPr lang="en-US" sz="1944" dirty="0"/>
          </a:p>
        </p:txBody>
      </p:sp>
      <p:sp>
        <p:nvSpPr>
          <p:cNvPr id="10" name="Text 5"/>
          <p:cNvSpPr/>
          <p:nvPr/>
        </p:nvSpPr>
        <p:spPr>
          <a:xfrm>
            <a:off x="1416206" y="5948867"/>
            <a:ext cx="9964283" cy="14035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ru-RU" sz="2000" dirty="0" smtClean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Дополнительно ожидаем поддержку грантами от научных центров (</a:t>
            </a:r>
            <a:r>
              <a:rPr lang="en-US" sz="2000" dirty="0" err="1" smtClean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Skolkovo</a:t>
            </a:r>
            <a:r>
              <a:rPr lang="ru-RU" sz="2000" dirty="0" smtClean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) 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ru-RU" sz="2000" dirty="0" smtClean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и финансирование </a:t>
            </a:r>
            <a:r>
              <a:rPr lang="ru-RU" sz="2000" dirty="0" smtClean="0">
                <a:solidFill>
                  <a:srgbClr val="DAD8E9"/>
                </a:solidFill>
                <a:ea typeface="Prompt" pitchFamily="34" charset="-122"/>
              </a:rPr>
              <a:t>от венчурных клубов (Синдикат, </a:t>
            </a:r>
            <a:r>
              <a:rPr lang="ru-RU" sz="2000" dirty="0" err="1" smtClean="0">
                <a:solidFill>
                  <a:srgbClr val="DAD8E9"/>
                </a:solidFill>
                <a:ea typeface="Prompt" pitchFamily="34" charset="-122"/>
              </a:rPr>
              <a:t>Финам</a:t>
            </a:r>
            <a:r>
              <a:rPr lang="ru-RU" sz="2000" dirty="0" smtClean="0">
                <a:solidFill>
                  <a:srgbClr val="DAD8E9"/>
                </a:solidFill>
                <a:ea typeface="Prompt" pitchFamily="34" charset="-122"/>
              </a:rPr>
              <a:t>) после представления </a:t>
            </a:r>
            <a:r>
              <a:rPr lang="en-US" sz="2000" dirty="0" smtClean="0">
                <a:solidFill>
                  <a:srgbClr val="DAD8E9"/>
                </a:solidFill>
                <a:ea typeface="Prompt" pitchFamily="34" charset="-122"/>
              </a:rPr>
              <a:t>MVP</a:t>
            </a:r>
            <a:endParaRPr lang="en-US" sz="2000" dirty="0"/>
          </a:p>
        </p:txBody>
      </p:sp>
      <p:sp>
        <p:nvSpPr>
          <p:cNvPr id="11" name="Text 6"/>
          <p:cNvSpPr/>
          <p:nvPr/>
        </p:nvSpPr>
        <p:spPr>
          <a:xfrm>
            <a:off x="1315844" y="4848503"/>
            <a:ext cx="11998712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ru-RU" sz="240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Первые дивиденды через </a:t>
            </a:r>
            <a:r>
              <a:rPr lang="ru-RU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3</a:t>
            </a:r>
            <a:r>
              <a:rPr lang="ru-RU" sz="2400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 года, с первого года после выхода на безубыточность</a:t>
            </a:r>
            <a:r>
              <a:rPr lang="en-US" sz="240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.</a:t>
            </a:r>
            <a:endParaRPr lang="ru-RU" sz="2400" dirty="0" smtClean="0">
              <a:solidFill>
                <a:srgbClr val="DAD8E9"/>
              </a:solidFill>
              <a:latin typeface="Mukta" pitchFamily="34" charset="0"/>
              <a:ea typeface="Mukta" pitchFamily="34" charset="-122"/>
              <a:cs typeface="Mukta" pitchFamily="34" charset="-120"/>
            </a:endParaRPr>
          </a:p>
          <a:p>
            <a:pPr marL="0" indent="0" algn="l">
              <a:lnSpc>
                <a:spcPts val="3110"/>
              </a:lnSpc>
              <a:buNone/>
            </a:pPr>
            <a:endParaRPr lang="ru-RU" sz="2800" dirty="0" smtClean="0"/>
          </a:p>
          <a:p>
            <a:pPr marL="0" indent="0" algn="l">
              <a:lnSpc>
                <a:spcPts val="3110"/>
              </a:lnSpc>
              <a:buNone/>
            </a:pPr>
            <a:endParaRPr lang="en-US" sz="2800" dirty="0"/>
          </a:p>
        </p:txBody>
      </p:sp>
      <p:pic>
        <p:nvPicPr>
          <p:cNvPr id="13" name="Рисунок 12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2CF9382-2AEF-113E-75AF-EE38D1CFE2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088" y="283552"/>
            <a:ext cx="1960052" cy="11027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63EC48E-99FE-8564-F393-D63DC6A643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184" y="430399"/>
            <a:ext cx="1457528" cy="8002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  <p:txBody>
          <a:bodyPr/>
          <a:lstStyle/>
          <a:p>
            <a:r>
              <a:rPr lang="en-US" dirty="0"/>
              <a:t>fa</a:t>
            </a:r>
            <a:endParaRPr lang="ru-RU" dirty="0"/>
          </a:p>
        </p:txBody>
      </p:sp>
      <p:sp>
        <p:nvSpPr>
          <p:cNvPr id="4" name="Text 1"/>
          <p:cNvSpPr/>
          <p:nvPr/>
        </p:nvSpPr>
        <p:spPr>
          <a:xfrm>
            <a:off x="4438437" y="1656587"/>
            <a:ext cx="5996583" cy="6858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ru-RU" sz="4320" dirty="0" smtClean="0">
                <a:solidFill>
                  <a:srgbClr val="C6BFEE"/>
                </a:solidFill>
                <a:ea typeface="Prompt" pitchFamily="34" charset="-122"/>
              </a:rPr>
              <a:t>Помогите бизнесу реализовать свой </a:t>
            </a:r>
            <a:r>
              <a:rPr lang="en-US" sz="4320" dirty="0" err="1" smtClean="0">
                <a:solidFill>
                  <a:srgbClr val="C6BFEE"/>
                </a:solidFill>
                <a:ea typeface="Prompt" pitchFamily="34" charset="-122"/>
              </a:rPr>
              <a:t>PlanB</a:t>
            </a:r>
            <a:r>
              <a:rPr lang="ru-RU" sz="4320" dirty="0" smtClean="0">
                <a:solidFill>
                  <a:srgbClr val="C6BFEE"/>
                </a:solidFill>
                <a:ea typeface="Prompt" pitchFamily="34" charset="-122"/>
              </a:rPr>
              <a:t> </a:t>
            </a:r>
          </a:p>
          <a:p>
            <a:pPr marL="0" indent="0">
              <a:lnSpc>
                <a:spcPts val="5400"/>
              </a:lnSpc>
              <a:buNone/>
            </a:pPr>
            <a:r>
              <a:rPr lang="ru-RU" sz="4320" dirty="0" smtClean="0">
                <a:solidFill>
                  <a:srgbClr val="C6BFEE"/>
                </a:solidFill>
                <a:ea typeface="Prompt" pitchFamily="34" charset="-122"/>
              </a:rPr>
              <a:t>в финансировании</a:t>
            </a:r>
            <a:endParaRPr lang="en-US" sz="4320" dirty="0"/>
          </a:p>
        </p:txBody>
      </p:sp>
      <p:sp>
        <p:nvSpPr>
          <p:cNvPr id="5" name="Text 2"/>
          <p:cNvSpPr/>
          <p:nvPr/>
        </p:nvSpPr>
        <p:spPr>
          <a:xfrm>
            <a:off x="4438437" y="3206229"/>
            <a:ext cx="5591174" cy="2603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>
              <a:lnSpc>
                <a:spcPts val="3110"/>
              </a:lnSpc>
            </a:pPr>
            <a:r>
              <a:rPr lang="ru-RU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Благодаря нашим передовым </a:t>
            </a:r>
            <a:r>
              <a:rPr lang="ru-RU" sz="1944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технологическим инструментам и </a:t>
            </a:r>
            <a:r>
              <a:rPr lang="ru-RU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стратегическим </a:t>
            </a:r>
            <a:r>
              <a:rPr lang="ru-RU" sz="1944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партнерствам, мы рассчитываем, что </a:t>
            </a:r>
            <a:r>
              <a:rPr lang="en-US" sz="1944" dirty="0" err="1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PlanB</a:t>
            </a:r>
            <a:r>
              <a:rPr lang="ru-RU" sz="1944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 сможет произвести </a:t>
            </a:r>
            <a:r>
              <a:rPr lang="ru-RU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революцию в инвестиционном процессе как для </a:t>
            </a:r>
            <a:r>
              <a:rPr lang="ru-RU" sz="1944" dirty="0" err="1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стартапов</a:t>
            </a:r>
            <a:r>
              <a:rPr lang="ru-RU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, так и для инвесторов.</a:t>
            </a:r>
            <a:endParaRPr lang="en-US" sz="1944" dirty="0"/>
          </a:p>
        </p:txBody>
      </p:sp>
      <p:sp>
        <p:nvSpPr>
          <p:cNvPr id="10" name="Shape 7"/>
          <p:cNvSpPr/>
          <p:nvPr/>
        </p:nvSpPr>
        <p:spPr>
          <a:xfrm>
            <a:off x="4438437" y="6121256"/>
            <a:ext cx="7257093" cy="122547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r>
              <a:rPr lang="ru-RU" sz="1944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Контакты</a:t>
            </a:r>
            <a:r>
              <a:rPr lang="en-US" sz="1944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: </a:t>
            </a:r>
            <a:endParaRPr lang="en-US" sz="1944" dirty="0">
              <a:solidFill>
                <a:srgbClr val="DAD8E9"/>
              </a:solidFill>
              <a:latin typeface="Mukta" pitchFamily="34" charset="0"/>
              <a:ea typeface="Mukta" pitchFamily="34" charset="-122"/>
            </a:endParaRPr>
          </a:p>
          <a:p>
            <a:r>
              <a:rPr lang="ru-RU" sz="1944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Горчаков Владислав</a:t>
            </a:r>
            <a:r>
              <a:rPr lang="en-US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	</a:t>
            </a:r>
            <a:r>
              <a:rPr lang="en-US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hlinkClick r:id="rId4"/>
              </a:rPr>
              <a:t>micomanda@gmail.com</a:t>
            </a:r>
            <a:endParaRPr lang="en-US" sz="1944" dirty="0">
              <a:solidFill>
                <a:srgbClr val="DAD8E9"/>
              </a:solidFill>
              <a:latin typeface="Mukta" pitchFamily="34" charset="0"/>
              <a:ea typeface="Mukta" pitchFamily="34" charset="-122"/>
            </a:endParaRPr>
          </a:p>
          <a:p>
            <a:r>
              <a:rPr lang="ru-RU" sz="1944" dirty="0" smtClean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Шумилина Дарья</a:t>
            </a:r>
            <a:r>
              <a:rPr lang="en-US" dirty="0"/>
              <a:t>	</a:t>
            </a:r>
            <a:r>
              <a:rPr lang="en-US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hlinkClick r:id="rId5"/>
              </a:rPr>
              <a:t>dashumiina@gmail.com</a:t>
            </a:r>
            <a:r>
              <a:rPr lang="en-US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</a:rPr>
              <a:t>   </a:t>
            </a:r>
          </a:p>
          <a:p>
            <a:endParaRPr lang="ru-RU" dirty="0"/>
          </a:p>
        </p:txBody>
      </p:sp>
      <p:pic>
        <p:nvPicPr>
          <p:cNvPr id="14" name="Рисунок 13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EA9A2BA-AE47-6357-9F92-EEBB0211BE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088" y="283552"/>
            <a:ext cx="1960052" cy="110279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311" y="0"/>
            <a:ext cx="3657600" cy="8229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20D8E9F-18A1-1BA2-EEEF-0E3D03D32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9221" y="2875845"/>
            <a:ext cx="2381569" cy="23815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4B79A8C-B508-E795-65C2-8940116F49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22100" y="5543189"/>
            <a:ext cx="2192488" cy="12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0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424</Words>
  <Application>Microsoft Office PowerPoint</Application>
  <PresentationFormat>Произвольный</PresentationFormat>
  <Paragraphs>105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Montserrat</vt:lpstr>
      <vt:lpstr>Mukta</vt:lpstr>
      <vt:lpstr>Phenomena</vt:lpstr>
      <vt:lpstr>Prompt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Vladislav</cp:lastModifiedBy>
  <cp:revision>32</cp:revision>
  <dcterms:created xsi:type="dcterms:W3CDTF">2024-06-26T22:04:56Z</dcterms:created>
  <dcterms:modified xsi:type="dcterms:W3CDTF">2024-06-28T13:18:23Z</dcterms:modified>
</cp:coreProperties>
</file>