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1" autoAdjust="0"/>
    <p:restoredTop sz="94660"/>
  </p:normalViewPr>
  <p:slideViewPr>
    <p:cSldViewPr snapToGrid="0">
      <p:cViewPr varScale="1">
        <p:scale>
          <a:sx n="174" d="100"/>
          <a:sy n="174" d="100"/>
        </p:scale>
        <p:origin x="101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E93AB-7BD8-4A80-866D-BB287681AAEB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938F744-325B-4E37-9C57-DB2601A9468D}">
      <dgm:prSet/>
      <dgm:spPr/>
      <dgm:t>
        <a:bodyPr/>
        <a:lstStyle/>
        <a:p>
          <a:r>
            <a:rPr lang="ru-RU"/>
            <a:t>+120% рост запросов "скины для MacBook" за 2024–2025 (Яндекс.Wordstat)</a:t>
          </a:r>
          <a:endParaRPr lang="en-US"/>
        </a:p>
      </dgm:t>
    </dgm:pt>
    <dgm:pt modelId="{6FA0C42C-C8D5-4287-9B9F-DDDCEAC430DD}" type="parTrans" cxnId="{40BBB59F-3B1E-4483-943D-C8243AE75B3C}">
      <dgm:prSet/>
      <dgm:spPr/>
      <dgm:t>
        <a:bodyPr/>
        <a:lstStyle/>
        <a:p>
          <a:endParaRPr lang="en-US"/>
        </a:p>
      </dgm:t>
    </dgm:pt>
    <dgm:pt modelId="{E5706282-8143-4D11-8820-1BD9901B562E}" type="sibTrans" cxnId="{40BBB59F-3B1E-4483-943D-C8243AE75B3C}">
      <dgm:prSet/>
      <dgm:spPr/>
      <dgm:t>
        <a:bodyPr/>
        <a:lstStyle/>
        <a:p>
          <a:endParaRPr lang="en-US"/>
        </a:p>
      </dgm:t>
    </dgm:pt>
    <dgm:pt modelId="{201D169E-41A0-400E-B8B4-47B821FB2BAA}">
      <dgm:prSet/>
      <dgm:spPr/>
      <dgm:t>
        <a:bodyPr/>
        <a:lstStyle/>
        <a:p>
          <a:r>
            <a:rPr lang="ru-RU"/>
            <a:t>68% владельцев премиум-устройств хотят защиту без кейса (опрос vc.ru, 2025)</a:t>
          </a:r>
          <a:endParaRPr lang="en-US"/>
        </a:p>
      </dgm:t>
    </dgm:pt>
    <dgm:pt modelId="{F43AA4B3-31BD-46C1-93F4-73F6DA629574}" type="parTrans" cxnId="{4B39816F-17D3-4728-A17D-598C356E31F1}">
      <dgm:prSet/>
      <dgm:spPr/>
      <dgm:t>
        <a:bodyPr/>
        <a:lstStyle/>
        <a:p>
          <a:endParaRPr lang="en-US"/>
        </a:p>
      </dgm:t>
    </dgm:pt>
    <dgm:pt modelId="{73419E59-B4F7-4C50-99BE-0839A2395A27}" type="sibTrans" cxnId="{4B39816F-17D3-4728-A17D-598C356E31F1}">
      <dgm:prSet/>
      <dgm:spPr/>
      <dgm:t>
        <a:bodyPr/>
        <a:lstStyle/>
        <a:p>
          <a:endParaRPr lang="en-US"/>
        </a:p>
      </dgm:t>
    </dgm:pt>
    <dgm:pt modelId="{69F5C97A-9457-4A13-855B-FDA83E27FC82}" type="pres">
      <dgm:prSet presAssocID="{B61E93AB-7BD8-4A80-866D-BB287681AA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B54337-5242-4B79-B54F-B3FF3EFF2DB4}" type="pres">
      <dgm:prSet presAssocID="{2938F744-325B-4E37-9C57-DB2601A9468D}" presName="hierRoot1" presStyleCnt="0">
        <dgm:presLayoutVars>
          <dgm:hierBranch val="init"/>
        </dgm:presLayoutVars>
      </dgm:prSet>
      <dgm:spPr/>
    </dgm:pt>
    <dgm:pt modelId="{2509E3F1-7D07-4D03-A1DC-DDF14F27075B}" type="pres">
      <dgm:prSet presAssocID="{2938F744-325B-4E37-9C57-DB2601A9468D}" presName="rootComposite1" presStyleCnt="0"/>
      <dgm:spPr/>
    </dgm:pt>
    <dgm:pt modelId="{397E8F45-BE36-4E59-9C34-D6E6F7070F6C}" type="pres">
      <dgm:prSet presAssocID="{2938F744-325B-4E37-9C57-DB2601A9468D}" presName="rootText1" presStyleLbl="node0" presStyleIdx="0" presStyleCnt="2">
        <dgm:presLayoutVars>
          <dgm:chPref val="3"/>
        </dgm:presLayoutVars>
      </dgm:prSet>
      <dgm:spPr/>
    </dgm:pt>
    <dgm:pt modelId="{55A65122-FD09-47AC-872B-ADC8C8C50201}" type="pres">
      <dgm:prSet presAssocID="{2938F744-325B-4E37-9C57-DB2601A9468D}" presName="rootConnector1" presStyleLbl="node1" presStyleIdx="0" presStyleCnt="0"/>
      <dgm:spPr/>
    </dgm:pt>
    <dgm:pt modelId="{41B20008-4B15-45F4-8D43-8CCA493D440C}" type="pres">
      <dgm:prSet presAssocID="{2938F744-325B-4E37-9C57-DB2601A9468D}" presName="hierChild2" presStyleCnt="0"/>
      <dgm:spPr/>
    </dgm:pt>
    <dgm:pt modelId="{4B84C872-1E22-4FC9-867D-90FF4A304F1A}" type="pres">
      <dgm:prSet presAssocID="{2938F744-325B-4E37-9C57-DB2601A9468D}" presName="hierChild3" presStyleCnt="0"/>
      <dgm:spPr/>
    </dgm:pt>
    <dgm:pt modelId="{AC452691-859A-47FF-87C0-0CE863D0781D}" type="pres">
      <dgm:prSet presAssocID="{201D169E-41A0-400E-B8B4-47B821FB2BAA}" presName="hierRoot1" presStyleCnt="0">
        <dgm:presLayoutVars>
          <dgm:hierBranch val="init"/>
        </dgm:presLayoutVars>
      </dgm:prSet>
      <dgm:spPr/>
    </dgm:pt>
    <dgm:pt modelId="{A0C95DEF-9685-4DD1-A534-2A98F016E212}" type="pres">
      <dgm:prSet presAssocID="{201D169E-41A0-400E-B8B4-47B821FB2BAA}" presName="rootComposite1" presStyleCnt="0"/>
      <dgm:spPr/>
    </dgm:pt>
    <dgm:pt modelId="{DED6A667-45C9-43B1-BDFA-0D5C0DA5499F}" type="pres">
      <dgm:prSet presAssocID="{201D169E-41A0-400E-B8B4-47B821FB2BAA}" presName="rootText1" presStyleLbl="node0" presStyleIdx="1" presStyleCnt="2">
        <dgm:presLayoutVars>
          <dgm:chPref val="3"/>
        </dgm:presLayoutVars>
      </dgm:prSet>
      <dgm:spPr/>
    </dgm:pt>
    <dgm:pt modelId="{32975440-1391-497C-AFC5-B129FC6A5D40}" type="pres">
      <dgm:prSet presAssocID="{201D169E-41A0-400E-B8B4-47B821FB2BAA}" presName="rootConnector1" presStyleLbl="node1" presStyleIdx="0" presStyleCnt="0"/>
      <dgm:spPr/>
    </dgm:pt>
    <dgm:pt modelId="{6C1E6192-C431-43BF-B50B-0AFB5009DE0D}" type="pres">
      <dgm:prSet presAssocID="{201D169E-41A0-400E-B8B4-47B821FB2BAA}" presName="hierChild2" presStyleCnt="0"/>
      <dgm:spPr/>
    </dgm:pt>
    <dgm:pt modelId="{97D79724-94F1-4F02-AF02-C5340AF65581}" type="pres">
      <dgm:prSet presAssocID="{201D169E-41A0-400E-B8B4-47B821FB2BAA}" presName="hierChild3" presStyleCnt="0"/>
      <dgm:spPr/>
    </dgm:pt>
  </dgm:ptLst>
  <dgm:cxnLst>
    <dgm:cxn modelId="{1BB60163-545D-4564-9AB8-DDF03594088D}" type="presOf" srcId="{B61E93AB-7BD8-4A80-866D-BB287681AAEB}" destId="{69F5C97A-9457-4A13-855B-FDA83E27FC82}" srcOrd="0" destOrd="0" presId="urn:microsoft.com/office/officeart/2005/8/layout/orgChart1"/>
    <dgm:cxn modelId="{4B39816F-17D3-4728-A17D-598C356E31F1}" srcId="{B61E93AB-7BD8-4A80-866D-BB287681AAEB}" destId="{201D169E-41A0-400E-B8B4-47B821FB2BAA}" srcOrd="1" destOrd="0" parTransId="{F43AA4B3-31BD-46C1-93F4-73F6DA629574}" sibTransId="{73419E59-B4F7-4C50-99BE-0839A2395A27}"/>
    <dgm:cxn modelId="{700A745A-42B0-464A-889C-CE93CC806561}" type="presOf" srcId="{201D169E-41A0-400E-B8B4-47B821FB2BAA}" destId="{32975440-1391-497C-AFC5-B129FC6A5D40}" srcOrd="1" destOrd="0" presId="urn:microsoft.com/office/officeart/2005/8/layout/orgChart1"/>
    <dgm:cxn modelId="{ACDA097D-CFA7-442D-8783-D4CB7E4AD334}" type="presOf" srcId="{2938F744-325B-4E37-9C57-DB2601A9468D}" destId="{55A65122-FD09-47AC-872B-ADC8C8C50201}" srcOrd="1" destOrd="0" presId="urn:microsoft.com/office/officeart/2005/8/layout/orgChart1"/>
    <dgm:cxn modelId="{40BBB59F-3B1E-4483-943D-C8243AE75B3C}" srcId="{B61E93AB-7BD8-4A80-866D-BB287681AAEB}" destId="{2938F744-325B-4E37-9C57-DB2601A9468D}" srcOrd="0" destOrd="0" parTransId="{6FA0C42C-C8D5-4287-9B9F-DDDCEAC430DD}" sibTransId="{E5706282-8143-4D11-8820-1BD9901B562E}"/>
    <dgm:cxn modelId="{30F260E4-2424-436E-A025-C608DF0261F3}" type="presOf" srcId="{2938F744-325B-4E37-9C57-DB2601A9468D}" destId="{397E8F45-BE36-4E59-9C34-D6E6F7070F6C}" srcOrd="0" destOrd="0" presId="urn:microsoft.com/office/officeart/2005/8/layout/orgChart1"/>
    <dgm:cxn modelId="{19B2E2E6-8320-465F-B338-F8130228F08B}" type="presOf" srcId="{201D169E-41A0-400E-B8B4-47B821FB2BAA}" destId="{DED6A667-45C9-43B1-BDFA-0D5C0DA5499F}" srcOrd="0" destOrd="0" presId="urn:microsoft.com/office/officeart/2005/8/layout/orgChart1"/>
    <dgm:cxn modelId="{07089D84-9AE1-4499-B229-D44C4558D985}" type="presParOf" srcId="{69F5C97A-9457-4A13-855B-FDA83E27FC82}" destId="{F3B54337-5242-4B79-B54F-B3FF3EFF2DB4}" srcOrd="0" destOrd="0" presId="urn:microsoft.com/office/officeart/2005/8/layout/orgChart1"/>
    <dgm:cxn modelId="{36FB2FAF-C622-426F-B9F5-0EE30F7F5FAF}" type="presParOf" srcId="{F3B54337-5242-4B79-B54F-B3FF3EFF2DB4}" destId="{2509E3F1-7D07-4D03-A1DC-DDF14F27075B}" srcOrd="0" destOrd="0" presId="urn:microsoft.com/office/officeart/2005/8/layout/orgChart1"/>
    <dgm:cxn modelId="{979ECAB1-5C4C-4866-8217-80639DECAC9C}" type="presParOf" srcId="{2509E3F1-7D07-4D03-A1DC-DDF14F27075B}" destId="{397E8F45-BE36-4E59-9C34-D6E6F7070F6C}" srcOrd="0" destOrd="0" presId="urn:microsoft.com/office/officeart/2005/8/layout/orgChart1"/>
    <dgm:cxn modelId="{F933736B-A629-433C-AA4B-0543792E92FE}" type="presParOf" srcId="{2509E3F1-7D07-4D03-A1DC-DDF14F27075B}" destId="{55A65122-FD09-47AC-872B-ADC8C8C50201}" srcOrd="1" destOrd="0" presId="urn:microsoft.com/office/officeart/2005/8/layout/orgChart1"/>
    <dgm:cxn modelId="{DFF52C54-B617-4F39-BED3-CD0521429FBB}" type="presParOf" srcId="{F3B54337-5242-4B79-B54F-B3FF3EFF2DB4}" destId="{41B20008-4B15-45F4-8D43-8CCA493D440C}" srcOrd="1" destOrd="0" presId="urn:microsoft.com/office/officeart/2005/8/layout/orgChart1"/>
    <dgm:cxn modelId="{166A23D1-A952-43DC-B379-D48CA616F534}" type="presParOf" srcId="{F3B54337-5242-4B79-B54F-B3FF3EFF2DB4}" destId="{4B84C872-1E22-4FC9-867D-90FF4A304F1A}" srcOrd="2" destOrd="0" presId="urn:microsoft.com/office/officeart/2005/8/layout/orgChart1"/>
    <dgm:cxn modelId="{A03E3CB5-112B-417F-9A24-148016A62194}" type="presParOf" srcId="{69F5C97A-9457-4A13-855B-FDA83E27FC82}" destId="{AC452691-859A-47FF-87C0-0CE863D0781D}" srcOrd="1" destOrd="0" presId="urn:microsoft.com/office/officeart/2005/8/layout/orgChart1"/>
    <dgm:cxn modelId="{114EFDE5-6D28-4173-AFC9-6F94A4354B90}" type="presParOf" srcId="{AC452691-859A-47FF-87C0-0CE863D0781D}" destId="{A0C95DEF-9685-4DD1-A534-2A98F016E212}" srcOrd="0" destOrd="0" presId="urn:microsoft.com/office/officeart/2005/8/layout/orgChart1"/>
    <dgm:cxn modelId="{78EC4358-43F3-42FD-AFFA-A643169FA458}" type="presParOf" srcId="{A0C95DEF-9685-4DD1-A534-2A98F016E212}" destId="{DED6A667-45C9-43B1-BDFA-0D5C0DA5499F}" srcOrd="0" destOrd="0" presId="urn:microsoft.com/office/officeart/2005/8/layout/orgChart1"/>
    <dgm:cxn modelId="{099B91F5-8DDE-4CAE-B211-9E07178F06FA}" type="presParOf" srcId="{A0C95DEF-9685-4DD1-A534-2A98F016E212}" destId="{32975440-1391-497C-AFC5-B129FC6A5D40}" srcOrd="1" destOrd="0" presId="urn:microsoft.com/office/officeart/2005/8/layout/orgChart1"/>
    <dgm:cxn modelId="{9C9A99E4-1DE1-4974-9FCF-152021D4AABC}" type="presParOf" srcId="{AC452691-859A-47FF-87C0-0CE863D0781D}" destId="{6C1E6192-C431-43BF-B50B-0AFB5009DE0D}" srcOrd="1" destOrd="0" presId="urn:microsoft.com/office/officeart/2005/8/layout/orgChart1"/>
    <dgm:cxn modelId="{48FE775D-47E6-470D-98E1-9FFA5D4C40B9}" type="presParOf" srcId="{AC452691-859A-47FF-87C0-0CE863D0781D}" destId="{97D79724-94F1-4F02-AF02-C5340AF65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2661C-FE41-4977-9C96-BC7BF5AD9CB8}" type="doc">
      <dgm:prSet loTypeId="urn:microsoft.com/office/officeart/2005/8/layout/matrix3" loCatId="matrix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0A6B87A-4EAC-4B09-8929-ADFAC2BAC242}">
      <dgm:prSet/>
      <dgm:spPr/>
      <dgm:t>
        <a:bodyPr/>
        <a:lstStyle/>
        <a:p>
          <a:r>
            <a:rPr lang="ru-RU"/>
            <a:t>✅ Выход новых моделей iPhone/MacBook (2–3 млн продаж/год в РФ)</a:t>
          </a:r>
          <a:endParaRPr lang="en-US"/>
        </a:p>
      </dgm:t>
    </dgm:pt>
    <dgm:pt modelId="{906936D3-F530-44CA-B4C7-EE97EF6B095E}" type="parTrans" cxnId="{3BBACED9-9D1A-4261-952D-2A92D424AC7B}">
      <dgm:prSet/>
      <dgm:spPr/>
      <dgm:t>
        <a:bodyPr/>
        <a:lstStyle/>
        <a:p>
          <a:endParaRPr lang="en-US"/>
        </a:p>
      </dgm:t>
    </dgm:pt>
    <dgm:pt modelId="{D12ABAAA-44D5-4F7A-80A9-BEDBA1F4D8F0}" type="sibTrans" cxnId="{3BBACED9-9D1A-4261-952D-2A92D424AC7B}">
      <dgm:prSet/>
      <dgm:spPr/>
      <dgm:t>
        <a:bodyPr/>
        <a:lstStyle/>
        <a:p>
          <a:endParaRPr lang="en-US"/>
        </a:p>
      </dgm:t>
    </dgm:pt>
    <dgm:pt modelId="{3C5B6760-B0AD-4B6A-A626-0F0A4E2456AC}">
      <dgm:prSet/>
      <dgm:spPr/>
      <dgm:t>
        <a:bodyPr/>
        <a:lstStyle/>
        <a:p>
          <a:r>
            <a:rPr lang="ru-RU"/>
            <a:t>✅ Тренд на персонализацию и уникальность</a:t>
          </a:r>
          <a:endParaRPr lang="en-US"/>
        </a:p>
      </dgm:t>
    </dgm:pt>
    <dgm:pt modelId="{9D92115C-2908-447E-9A01-C9E4D5E03929}" type="parTrans" cxnId="{B3C2BF7F-2F59-47A9-BDF0-89FBCFDCFC47}">
      <dgm:prSet/>
      <dgm:spPr/>
      <dgm:t>
        <a:bodyPr/>
        <a:lstStyle/>
        <a:p>
          <a:endParaRPr lang="en-US"/>
        </a:p>
      </dgm:t>
    </dgm:pt>
    <dgm:pt modelId="{5F94C283-A62E-46BE-AC6B-914106DD7184}" type="sibTrans" cxnId="{B3C2BF7F-2F59-47A9-BDF0-89FBCFDCFC47}">
      <dgm:prSet/>
      <dgm:spPr/>
      <dgm:t>
        <a:bodyPr/>
        <a:lstStyle/>
        <a:p>
          <a:endParaRPr lang="en-US"/>
        </a:p>
      </dgm:t>
    </dgm:pt>
    <dgm:pt modelId="{58B73090-58CB-4DEE-957E-CD5048FEBADD}">
      <dgm:prSet/>
      <dgm:spPr/>
      <dgm:t>
        <a:bodyPr/>
        <a:lstStyle/>
        <a:p>
          <a:r>
            <a:rPr lang="ru-RU"/>
            <a:t>✅ Уход зарубежных брендов → окно возможностей</a:t>
          </a:r>
          <a:endParaRPr lang="en-US"/>
        </a:p>
      </dgm:t>
    </dgm:pt>
    <dgm:pt modelId="{49C83B20-0625-4BEB-99F8-515864C58C37}" type="parTrans" cxnId="{E08B89F2-E785-41DC-BF9D-2AC106AD042E}">
      <dgm:prSet/>
      <dgm:spPr/>
      <dgm:t>
        <a:bodyPr/>
        <a:lstStyle/>
        <a:p>
          <a:endParaRPr lang="en-US"/>
        </a:p>
      </dgm:t>
    </dgm:pt>
    <dgm:pt modelId="{BD8D30B8-11F5-4EAD-B2AD-68AAFE222911}" type="sibTrans" cxnId="{E08B89F2-E785-41DC-BF9D-2AC106AD042E}">
      <dgm:prSet/>
      <dgm:spPr/>
      <dgm:t>
        <a:bodyPr/>
        <a:lstStyle/>
        <a:p>
          <a:endParaRPr lang="en-US"/>
        </a:p>
      </dgm:t>
    </dgm:pt>
    <dgm:pt modelId="{696614EF-C920-47EA-94BD-A39635A7ED91}">
      <dgm:prSet/>
      <dgm:spPr/>
      <dgm:t>
        <a:bodyPr/>
        <a:lstStyle/>
        <a:p>
          <a:r>
            <a:rPr lang="ru-RU"/>
            <a:t>✅ Рост интереса к AI-технологиям</a:t>
          </a:r>
          <a:endParaRPr lang="en-US"/>
        </a:p>
      </dgm:t>
    </dgm:pt>
    <dgm:pt modelId="{18AF9D2B-3A44-4A60-B710-3D7D0C31E915}" type="parTrans" cxnId="{25406139-C172-435E-819A-BCCF9A6899C5}">
      <dgm:prSet/>
      <dgm:spPr/>
      <dgm:t>
        <a:bodyPr/>
        <a:lstStyle/>
        <a:p>
          <a:endParaRPr lang="en-US"/>
        </a:p>
      </dgm:t>
    </dgm:pt>
    <dgm:pt modelId="{FE28FE6A-9878-443F-B869-E1908E27AAE4}" type="sibTrans" cxnId="{25406139-C172-435E-819A-BCCF9A6899C5}">
      <dgm:prSet/>
      <dgm:spPr/>
      <dgm:t>
        <a:bodyPr/>
        <a:lstStyle/>
        <a:p>
          <a:endParaRPr lang="en-US"/>
        </a:p>
      </dgm:t>
    </dgm:pt>
    <dgm:pt modelId="{6EDFD990-AAA9-4047-A033-6B8DD4F656BF}" type="pres">
      <dgm:prSet presAssocID="{8112661C-FE41-4977-9C96-BC7BF5AD9CB8}" presName="matrix" presStyleCnt="0">
        <dgm:presLayoutVars>
          <dgm:chMax val="1"/>
          <dgm:dir/>
          <dgm:resizeHandles val="exact"/>
        </dgm:presLayoutVars>
      </dgm:prSet>
      <dgm:spPr/>
    </dgm:pt>
    <dgm:pt modelId="{1C0888D7-CDAD-4457-85BC-EA680D192B01}" type="pres">
      <dgm:prSet presAssocID="{8112661C-FE41-4977-9C96-BC7BF5AD9CB8}" presName="diamond" presStyleLbl="bgShp" presStyleIdx="0" presStyleCnt="1"/>
      <dgm:spPr/>
    </dgm:pt>
    <dgm:pt modelId="{9DE618A4-F4AF-41D4-B2D9-7578FD792758}" type="pres">
      <dgm:prSet presAssocID="{8112661C-FE41-4977-9C96-BC7BF5AD9CB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96E1E4-FDA3-4DD9-844C-7E8C01693925}" type="pres">
      <dgm:prSet presAssocID="{8112661C-FE41-4977-9C96-BC7BF5AD9CB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ABDEE2-6092-4920-B854-665711F17E71}" type="pres">
      <dgm:prSet presAssocID="{8112661C-FE41-4977-9C96-BC7BF5AD9CB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8CA5780-1918-464E-B561-F0F0B6B76311}" type="pres">
      <dgm:prSet presAssocID="{8112661C-FE41-4977-9C96-BC7BF5AD9CB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5406139-C172-435E-819A-BCCF9A6899C5}" srcId="{8112661C-FE41-4977-9C96-BC7BF5AD9CB8}" destId="{696614EF-C920-47EA-94BD-A39635A7ED91}" srcOrd="3" destOrd="0" parTransId="{18AF9D2B-3A44-4A60-B710-3D7D0C31E915}" sibTransId="{FE28FE6A-9878-443F-B869-E1908E27AAE4}"/>
    <dgm:cxn modelId="{6326A176-4669-4FB8-A296-4D30E7841102}" type="presOf" srcId="{A0A6B87A-4EAC-4B09-8929-ADFAC2BAC242}" destId="{9DE618A4-F4AF-41D4-B2D9-7578FD792758}" srcOrd="0" destOrd="0" presId="urn:microsoft.com/office/officeart/2005/8/layout/matrix3"/>
    <dgm:cxn modelId="{B3C2BF7F-2F59-47A9-BDF0-89FBCFDCFC47}" srcId="{8112661C-FE41-4977-9C96-BC7BF5AD9CB8}" destId="{3C5B6760-B0AD-4B6A-A626-0F0A4E2456AC}" srcOrd="1" destOrd="0" parTransId="{9D92115C-2908-447E-9A01-C9E4D5E03929}" sibTransId="{5F94C283-A62E-46BE-AC6B-914106DD7184}"/>
    <dgm:cxn modelId="{92F0E888-3BB3-4614-982D-3F358E1B1BFF}" type="presOf" srcId="{58B73090-58CB-4DEE-957E-CD5048FEBADD}" destId="{02ABDEE2-6092-4920-B854-665711F17E71}" srcOrd="0" destOrd="0" presId="urn:microsoft.com/office/officeart/2005/8/layout/matrix3"/>
    <dgm:cxn modelId="{7ED7D790-08F5-42F0-987E-171DFB28AF52}" type="presOf" srcId="{696614EF-C920-47EA-94BD-A39635A7ED91}" destId="{E8CA5780-1918-464E-B561-F0F0B6B76311}" srcOrd="0" destOrd="0" presId="urn:microsoft.com/office/officeart/2005/8/layout/matrix3"/>
    <dgm:cxn modelId="{0F4774AB-F606-4A8F-A9BD-7A1FF9CADAEC}" type="presOf" srcId="{8112661C-FE41-4977-9C96-BC7BF5AD9CB8}" destId="{6EDFD990-AAA9-4047-A033-6B8DD4F656BF}" srcOrd="0" destOrd="0" presId="urn:microsoft.com/office/officeart/2005/8/layout/matrix3"/>
    <dgm:cxn modelId="{A9CB95B7-2E3F-48FE-A7BB-8C3E17C7B3AD}" type="presOf" srcId="{3C5B6760-B0AD-4B6A-A626-0F0A4E2456AC}" destId="{0096E1E4-FDA3-4DD9-844C-7E8C01693925}" srcOrd="0" destOrd="0" presId="urn:microsoft.com/office/officeart/2005/8/layout/matrix3"/>
    <dgm:cxn modelId="{3BBACED9-9D1A-4261-952D-2A92D424AC7B}" srcId="{8112661C-FE41-4977-9C96-BC7BF5AD9CB8}" destId="{A0A6B87A-4EAC-4B09-8929-ADFAC2BAC242}" srcOrd="0" destOrd="0" parTransId="{906936D3-F530-44CA-B4C7-EE97EF6B095E}" sibTransId="{D12ABAAA-44D5-4F7A-80A9-BEDBA1F4D8F0}"/>
    <dgm:cxn modelId="{E08B89F2-E785-41DC-BF9D-2AC106AD042E}" srcId="{8112661C-FE41-4977-9C96-BC7BF5AD9CB8}" destId="{58B73090-58CB-4DEE-957E-CD5048FEBADD}" srcOrd="2" destOrd="0" parTransId="{49C83B20-0625-4BEB-99F8-515864C58C37}" sibTransId="{BD8D30B8-11F5-4EAD-B2AD-68AAFE222911}"/>
    <dgm:cxn modelId="{03843F70-48B8-4E6E-93E2-25CD68053520}" type="presParOf" srcId="{6EDFD990-AAA9-4047-A033-6B8DD4F656BF}" destId="{1C0888D7-CDAD-4457-85BC-EA680D192B01}" srcOrd="0" destOrd="0" presId="urn:microsoft.com/office/officeart/2005/8/layout/matrix3"/>
    <dgm:cxn modelId="{012697F4-C5F9-4767-B0AB-344371B01E81}" type="presParOf" srcId="{6EDFD990-AAA9-4047-A033-6B8DD4F656BF}" destId="{9DE618A4-F4AF-41D4-B2D9-7578FD792758}" srcOrd="1" destOrd="0" presId="urn:microsoft.com/office/officeart/2005/8/layout/matrix3"/>
    <dgm:cxn modelId="{2C2C10C7-C2BD-403E-B91F-36C97862C5E2}" type="presParOf" srcId="{6EDFD990-AAA9-4047-A033-6B8DD4F656BF}" destId="{0096E1E4-FDA3-4DD9-844C-7E8C01693925}" srcOrd="2" destOrd="0" presId="urn:microsoft.com/office/officeart/2005/8/layout/matrix3"/>
    <dgm:cxn modelId="{904D82F5-70E0-4848-A832-8D0292B24D0D}" type="presParOf" srcId="{6EDFD990-AAA9-4047-A033-6B8DD4F656BF}" destId="{02ABDEE2-6092-4920-B854-665711F17E71}" srcOrd="3" destOrd="0" presId="urn:microsoft.com/office/officeart/2005/8/layout/matrix3"/>
    <dgm:cxn modelId="{C38B86F2-7FAA-4E15-8273-3F2844878DA9}" type="presParOf" srcId="{6EDFD990-AAA9-4047-A033-6B8DD4F656BF}" destId="{E8CA5780-1918-464E-B561-F0F0B6B7631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5A616-ADCE-4EA7-846D-ADF68B85687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7740A3-4FF8-41BC-95B5-3551AEF0D72E}">
      <dgm:prSet/>
      <dgm:spPr/>
      <dgm:t>
        <a:bodyPr/>
        <a:lstStyle/>
        <a:p>
          <a:r>
            <a:rPr lang="ru-RU"/>
            <a:t>Косвенные конкуренты:</a:t>
          </a:r>
          <a:endParaRPr lang="en-US"/>
        </a:p>
      </dgm:t>
    </dgm:pt>
    <dgm:pt modelId="{A16DC4EE-B025-4660-87F1-D43B11C930DC}" type="parTrans" cxnId="{DA8792C3-4C65-4DE3-96F6-6A23F7EAEC10}">
      <dgm:prSet/>
      <dgm:spPr/>
      <dgm:t>
        <a:bodyPr/>
        <a:lstStyle/>
        <a:p>
          <a:endParaRPr lang="en-US"/>
        </a:p>
      </dgm:t>
    </dgm:pt>
    <dgm:pt modelId="{B6546413-4819-45E3-9BF6-A3B12E5DB444}" type="sibTrans" cxnId="{DA8792C3-4C65-4DE3-96F6-6A23F7EAEC10}">
      <dgm:prSet/>
      <dgm:spPr/>
      <dgm:t>
        <a:bodyPr/>
        <a:lstStyle/>
        <a:p>
          <a:endParaRPr lang="en-US"/>
        </a:p>
      </dgm:t>
    </dgm:pt>
    <dgm:pt modelId="{311E40CB-4A1F-4474-94F4-D7E396C0D5B0}">
      <dgm:prSet/>
      <dgm:spPr/>
      <dgm:t>
        <a:bodyPr/>
        <a:lstStyle/>
        <a:p>
          <a:r>
            <a:rPr lang="ru-RU"/>
            <a:t>Кейсы/чехлы (Pitaka, Apple) — защищают, но добавляют объем</a:t>
          </a:r>
          <a:endParaRPr lang="en-US"/>
        </a:p>
      </dgm:t>
    </dgm:pt>
    <dgm:pt modelId="{9BFC2FDE-9043-4997-A6AF-73D4194CD137}" type="parTrans" cxnId="{3699762D-4FAD-488B-9614-1AAAE3DFE8F8}">
      <dgm:prSet/>
      <dgm:spPr/>
      <dgm:t>
        <a:bodyPr/>
        <a:lstStyle/>
        <a:p>
          <a:endParaRPr lang="en-US"/>
        </a:p>
      </dgm:t>
    </dgm:pt>
    <dgm:pt modelId="{99AD6902-C498-4C3C-AA4D-B9A74D429B44}" type="sibTrans" cxnId="{3699762D-4FAD-488B-9614-1AAAE3DFE8F8}">
      <dgm:prSet/>
      <dgm:spPr/>
      <dgm:t>
        <a:bodyPr/>
        <a:lstStyle/>
        <a:p>
          <a:endParaRPr lang="en-US"/>
        </a:p>
      </dgm:t>
    </dgm:pt>
    <dgm:pt modelId="{0B8CDAB8-0BB8-49F5-BAAB-2AAA2EB0AB06}">
      <dgm:prSet/>
      <dgm:spPr/>
      <dgm:t>
        <a:bodyPr/>
        <a:lstStyle/>
        <a:p>
          <a:r>
            <a:rPr lang="ru-RU"/>
            <a:t>Самоклейка с AliExpress — дешево, но низкое качество</a:t>
          </a:r>
          <a:endParaRPr lang="en-US"/>
        </a:p>
      </dgm:t>
    </dgm:pt>
    <dgm:pt modelId="{DA33C6FD-F9A2-45AC-8DED-EF500F74C79E}" type="parTrans" cxnId="{E5BE858B-40B8-462D-9F6E-B844B1D8A44B}">
      <dgm:prSet/>
      <dgm:spPr/>
      <dgm:t>
        <a:bodyPr/>
        <a:lstStyle/>
        <a:p>
          <a:endParaRPr lang="en-US"/>
        </a:p>
      </dgm:t>
    </dgm:pt>
    <dgm:pt modelId="{4B2E7101-0B51-40E1-BC8A-085CF1DB3B4E}" type="sibTrans" cxnId="{E5BE858B-40B8-462D-9F6E-B844B1D8A44B}">
      <dgm:prSet/>
      <dgm:spPr/>
      <dgm:t>
        <a:bodyPr/>
        <a:lstStyle/>
        <a:p>
          <a:endParaRPr lang="en-US"/>
        </a:p>
      </dgm:t>
    </dgm:pt>
    <dgm:pt modelId="{DEDD0067-90E8-41C6-A6E1-23C5C7A1B957}" type="pres">
      <dgm:prSet presAssocID="{7D95A616-ADCE-4EA7-846D-ADF68B856873}" presName="linear" presStyleCnt="0">
        <dgm:presLayoutVars>
          <dgm:animLvl val="lvl"/>
          <dgm:resizeHandles val="exact"/>
        </dgm:presLayoutVars>
      </dgm:prSet>
      <dgm:spPr/>
    </dgm:pt>
    <dgm:pt modelId="{8EE2A82C-2209-48A8-BA89-21A9D30D3955}" type="pres">
      <dgm:prSet presAssocID="{D17740A3-4FF8-41BC-95B5-3551AEF0D7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B57E2C-0E2C-47E7-AF70-42A672000D52}" type="pres">
      <dgm:prSet presAssocID="{B6546413-4819-45E3-9BF6-A3B12E5DB444}" presName="spacer" presStyleCnt="0"/>
      <dgm:spPr/>
    </dgm:pt>
    <dgm:pt modelId="{2B112284-F8A1-475E-A64D-B425078F14DB}" type="pres">
      <dgm:prSet presAssocID="{311E40CB-4A1F-4474-94F4-D7E396C0D5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2B9FBE-174A-4D65-B08D-DC9AD05D6B09}" type="pres">
      <dgm:prSet presAssocID="{99AD6902-C498-4C3C-AA4D-B9A74D429B44}" presName="spacer" presStyleCnt="0"/>
      <dgm:spPr/>
    </dgm:pt>
    <dgm:pt modelId="{2DB1C60C-2A97-4912-A88C-20506B6E7F87}" type="pres">
      <dgm:prSet presAssocID="{0B8CDAB8-0BB8-49F5-BAAB-2AAA2EB0AB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99762D-4FAD-488B-9614-1AAAE3DFE8F8}" srcId="{7D95A616-ADCE-4EA7-846D-ADF68B856873}" destId="{311E40CB-4A1F-4474-94F4-D7E396C0D5B0}" srcOrd="1" destOrd="0" parTransId="{9BFC2FDE-9043-4997-A6AF-73D4194CD137}" sibTransId="{99AD6902-C498-4C3C-AA4D-B9A74D429B44}"/>
    <dgm:cxn modelId="{7E154A3D-6B77-4D30-8FDD-3E6C5402F6A7}" type="presOf" srcId="{7D95A616-ADCE-4EA7-846D-ADF68B856873}" destId="{DEDD0067-90E8-41C6-A6E1-23C5C7A1B957}" srcOrd="0" destOrd="0" presId="urn:microsoft.com/office/officeart/2005/8/layout/vList2"/>
    <dgm:cxn modelId="{9A7AA87F-D1BC-4D3E-A9ED-C508E2424A5C}" type="presOf" srcId="{D17740A3-4FF8-41BC-95B5-3551AEF0D72E}" destId="{8EE2A82C-2209-48A8-BA89-21A9D30D3955}" srcOrd="0" destOrd="0" presId="urn:microsoft.com/office/officeart/2005/8/layout/vList2"/>
    <dgm:cxn modelId="{E5BE858B-40B8-462D-9F6E-B844B1D8A44B}" srcId="{7D95A616-ADCE-4EA7-846D-ADF68B856873}" destId="{0B8CDAB8-0BB8-49F5-BAAB-2AAA2EB0AB06}" srcOrd="2" destOrd="0" parTransId="{DA33C6FD-F9A2-45AC-8DED-EF500F74C79E}" sibTransId="{4B2E7101-0B51-40E1-BC8A-085CF1DB3B4E}"/>
    <dgm:cxn modelId="{6FA569A9-FA84-4F31-817E-E9258D16CCC9}" type="presOf" srcId="{311E40CB-4A1F-4474-94F4-D7E396C0D5B0}" destId="{2B112284-F8A1-475E-A64D-B425078F14DB}" srcOrd="0" destOrd="0" presId="urn:microsoft.com/office/officeart/2005/8/layout/vList2"/>
    <dgm:cxn modelId="{DA8792C3-4C65-4DE3-96F6-6A23F7EAEC10}" srcId="{7D95A616-ADCE-4EA7-846D-ADF68B856873}" destId="{D17740A3-4FF8-41BC-95B5-3551AEF0D72E}" srcOrd="0" destOrd="0" parTransId="{A16DC4EE-B025-4660-87F1-D43B11C930DC}" sibTransId="{B6546413-4819-45E3-9BF6-A3B12E5DB444}"/>
    <dgm:cxn modelId="{6A8B6BE5-6FEB-4087-AEAE-CBB70B7C2766}" type="presOf" srcId="{0B8CDAB8-0BB8-49F5-BAAB-2AAA2EB0AB06}" destId="{2DB1C60C-2A97-4912-A88C-20506B6E7F87}" srcOrd="0" destOrd="0" presId="urn:microsoft.com/office/officeart/2005/8/layout/vList2"/>
    <dgm:cxn modelId="{86B0800D-2EF6-425C-A490-C305872DF7E6}" type="presParOf" srcId="{DEDD0067-90E8-41C6-A6E1-23C5C7A1B957}" destId="{8EE2A82C-2209-48A8-BA89-21A9D30D3955}" srcOrd="0" destOrd="0" presId="urn:microsoft.com/office/officeart/2005/8/layout/vList2"/>
    <dgm:cxn modelId="{31280FF3-AA3F-4C33-8767-F8E7CCFD8E2B}" type="presParOf" srcId="{DEDD0067-90E8-41C6-A6E1-23C5C7A1B957}" destId="{9AB57E2C-0E2C-47E7-AF70-42A672000D52}" srcOrd="1" destOrd="0" presId="urn:microsoft.com/office/officeart/2005/8/layout/vList2"/>
    <dgm:cxn modelId="{7E97CD53-44BC-4B99-8DBE-FD3D18652B08}" type="presParOf" srcId="{DEDD0067-90E8-41C6-A6E1-23C5C7A1B957}" destId="{2B112284-F8A1-475E-A64D-B425078F14DB}" srcOrd="2" destOrd="0" presId="urn:microsoft.com/office/officeart/2005/8/layout/vList2"/>
    <dgm:cxn modelId="{95C16414-92C1-4599-86AD-C33D4F4153E8}" type="presParOf" srcId="{DEDD0067-90E8-41C6-A6E1-23C5C7A1B957}" destId="{3D2B9FBE-174A-4D65-B08D-DC9AD05D6B09}" srcOrd="3" destOrd="0" presId="urn:microsoft.com/office/officeart/2005/8/layout/vList2"/>
    <dgm:cxn modelId="{BDB6AE81-06FE-4A0D-82CB-DD5801039596}" type="presParOf" srcId="{DEDD0067-90E8-41C6-A6E1-23C5C7A1B957}" destId="{2DB1C60C-2A97-4912-A88C-20506B6E7F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E8F45-BE36-4E59-9C34-D6E6F7070F6C}">
      <dsp:nvSpPr>
        <dsp:cNvPr id="0" name=""/>
        <dsp:cNvSpPr/>
      </dsp:nvSpPr>
      <dsp:spPr>
        <a:xfrm>
          <a:off x="2535" y="785464"/>
          <a:ext cx="4755895" cy="23779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+120% рост запросов "скины для MacBook" за 2024–2025 (Яндекс.Wordstat)</a:t>
          </a:r>
          <a:endParaRPr lang="en-US" sz="3300" kern="1200"/>
        </a:p>
      </dsp:txBody>
      <dsp:txXfrm>
        <a:off x="2535" y="785464"/>
        <a:ext cx="4755895" cy="2377947"/>
      </dsp:txXfrm>
    </dsp:sp>
    <dsp:sp modelId="{DED6A667-45C9-43B1-BDFA-0D5C0DA5499F}">
      <dsp:nvSpPr>
        <dsp:cNvPr id="0" name=""/>
        <dsp:cNvSpPr/>
      </dsp:nvSpPr>
      <dsp:spPr>
        <a:xfrm>
          <a:off x="5757169" y="785464"/>
          <a:ext cx="4755895" cy="23779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68% владельцев премиум-устройств хотят защиту без кейса (опрос vc.ru, 2025)</a:t>
          </a:r>
          <a:endParaRPr lang="en-US" sz="3300" kern="1200"/>
        </a:p>
      </dsp:txBody>
      <dsp:txXfrm>
        <a:off x="5757169" y="785464"/>
        <a:ext cx="4755895" cy="2377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888D7-CDAD-4457-85BC-EA680D192B01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618A4-F4AF-41D4-B2D9-7578FD792758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✅ Выход новых моделей iPhone/MacBook (2–3 млн продаж/год в РФ)</a:t>
          </a:r>
          <a:endParaRPr lang="en-US" sz="1800" kern="1200"/>
        </a:p>
      </dsp:txBody>
      <dsp:txXfrm>
        <a:off x="1313516" y="631331"/>
        <a:ext cx="1948298" cy="1948298"/>
      </dsp:txXfrm>
    </dsp:sp>
    <dsp:sp modelId="{0096E1E4-FDA3-4DD9-844C-7E8C01693925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✅ Тренд на персонализацию и уникальность</a:t>
          </a:r>
          <a:endParaRPr lang="en-US" sz="1800" kern="1200"/>
        </a:p>
      </dsp:txBody>
      <dsp:txXfrm>
        <a:off x="3638696" y="631331"/>
        <a:ext cx="1948298" cy="1948298"/>
      </dsp:txXfrm>
    </dsp:sp>
    <dsp:sp modelId="{02ABDEE2-6092-4920-B854-665711F17E71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✅ Уход зарубежных брендов → окно возможностей</a:t>
          </a:r>
          <a:endParaRPr lang="en-US" sz="1800" kern="1200"/>
        </a:p>
      </dsp:txBody>
      <dsp:txXfrm>
        <a:off x="1313516" y="2956510"/>
        <a:ext cx="1948298" cy="1948298"/>
      </dsp:txXfrm>
    </dsp:sp>
    <dsp:sp modelId="{E8CA5780-1918-464E-B561-F0F0B6B76311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✅ Рост интереса к AI-технологиям</a:t>
          </a:r>
          <a:endParaRPr lang="en-US" sz="1800" kern="1200"/>
        </a:p>
      </dsp:txBody>
      <dsp:txXfrm>
        <a:off x="3638696" y="2956510"/>
        <a:ext cx="1948298" cy="1948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2A82C-2209-48A8-BA89-21A9D30D3955}">
      <dsp:nvSpPr>
        <dsp:cNvPr id="0" name=""/>
        <dsp:cNvSpPr/>
      </dsp:nvSpPr>
      <dsp:spPr>
        <a:xfrm>
          <a:off x="0" y="655570"/>
          <a:ext cx="6666833" cy="13175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Косвенные конкуренты:</a:t>
          </a:r>
          <a:endParaRPr lang="en-US" sz="3300" kern="1200"/>
        </a:p>
      </dsp:txBody>
      <dsp:txXfrm>
        <a:off x="64318" y="719888"/>
        <a:ext cx="6538197" cy="1188930"/>
      </dsp:txXfrm>
    </dsp:sp>
    <dsp:sp modelId="{2B112284-F8A1-475E-A64D-B425078F14DB}">
      <dsp:nvSpPr>
        <dsp:cNvPr id="0" name=""/>
        <dsp:cNvSpPr/>
      </dsp:nvSpPr>
      <dsp:spPr>
        <a:xfrm>
          <a:off x="0" y="2068176"/>
          <a:ext cx="6666833" cy="1317566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Кейсы/чехлы (Pitaka, Apple) — защищают, но добавляют объем</a:t>
          </a:r>
          <a:endParaRPr lang="en-US" sz="3300" kern="1200"/>
        </a:p>
      </dsp:txBody>
      <dsp:txXfrm>
        <a:off x="64318" y="2132494"/>
        <a:ext cx="6538197" cy="1188930"/>
      </dsp:txXfrm>
    </dsp:sp>
    <dsp:sp modelId="{2DB1C60C-2A97-4912-A88C-20506B6E7F87}">
      <dsp:nvSpPr>
        <dsp:cNvPr id="0" name=""/>
        <dsp:cNvSpPr/>
      </dsp:nvSpPr>
      <dsp:spPr>
        <a:xfrm>
          <a:off x="0" y="3480783"/>
          <a:ext cx="6666833" cy="1317566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Самоклейка с AliExpress — дешево, но низкое качество</a:t>
          </a:r>
          <a:endParaRPr lang="en-US" sz="3300" kern="1200"/>
        </a:p>
      </dsp:txBody>
      <dsp:txXfrm>
        <a:off x="64318" y="3545101"/>
        <a:ext cx="6538197" cy="118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4C2FD-AA8D-9FA5-F761-FF658B974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8C4429-3E85-881E-8C4A-C11217135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77101-84A3-3D9A-239D-A4E2BB54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BB4974-8843-2A90-3EF5-4D79115E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3211A-F95E-EAD8-7B5D-37998908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0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81912-0C11-1F5E-F886-BE2A12FA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87AF35-AA00-91CA-BA80-F92773AFD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19230-ECF6-7E47-F185-1AB18CDE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CFFA4-2279-6F4D-0BDC-7623CB44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EE80E-9C1B-A346-9FD6-074FFFA6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7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DC3130-4BDF-3636-3F83-680801EBA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A9D4E8-7559-BE34-74B8-0F5AB9877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DE93E-24B0-06FC-F830-70A3723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66D1A-DD8F-37F2-8846-7E0C7B0B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D2426-C2D8-7A7E-52D8-FA555538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7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48C78-7FC7-D288-CF8E-ECF3B4F6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08306-6A3E-C454-2DC0-B86466D6E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68CA4-6114-2A1C-6830-0B4E3AE1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FE62E-03AA-5CDD-7C5C-6CE440DE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B66CD-26E7-D1E1-305C-B3E1055F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366E2-B218-FC22-B51B-473CE269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6BF481-B252-20D0-C15B-EE6D26CD6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3C2F4-89F5-763E-ECAB-E74AA874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CEFB4-A2A3-EBB0-CEAB-B0239FB1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8B88D-6B20-F206-030F-B24D24E9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5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F9C4-FBB0-75AC-FCB6-68B82B5D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09C66-F7D8-E99D-2C26-8D83AE999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B01517-DCD2-0B5E-E04B-FB02E214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265BC0-F348-A213-BB7D-004D8F72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87254D-FCC1-E0EA-B890-B3F25E0A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145E5-0ED4-2EA3-81F3-E355B539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8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DAB80-469F-8DC2-31ED-5CA1F263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5643E-2CD1-632C-16D2-490C05E79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D83B25-692D-3051-57DE-FEC9DAC1B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AE03F9-D9A4-C6A5-1DB9-68A0A1B4F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DDEE8E-4A05-DB99-454F-39B8C7853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B882AD-A203-EBD6-95EA-ECBCC5A2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01309C-7139-11DB-A2BF-62977C5F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9680FE-9B97-D4C9-3736-6BC9585D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04825-043D-DBEA-592E-5B45BD0A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D09055-1E52-8187-EBDE-3D654729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2024BD-B3A4-59C7-77BF-708511AE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130072-1329-13FF-2188-299247FB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41DA54-CBCA-3FAB-D328-066EB4D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C2E566-5630-0521-1287-2D6A09BE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F656B2-96D7-8689-3E27-546E6EA3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39471-0CBB-6B7E-9D4E-4EC97663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0F050-CA15-D806-5B5B-56EC01D0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087C2D-72B3-EBFA-ADC5-60F1F15B7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E83AA-24E8-E3CC-4364-ECDF5045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3DECBF-B4EF-752C-61C9-603A1D84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ECFC0B-5B24-8186-5994-359F8850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3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E0C09-0C2B-D9A3-8EAF-0E0DA3D2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989DF7-6DAE-C82B-32F1-2A7D27AE3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3357C-6EA3-A32A-495B-1F47D666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15E8D2-6303-4CB0-53B1-6DED51FA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5B1C56-FDCC-AA22-D1BE-644021ED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C8E2D-966B-7033-565B-0007C5B0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2FFB6-7395-B1FA-AD3B-4B77D8F5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D33EA-A2DA-E0DF-F001-7A330E12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D6474-5A60-739A-F89A-95921FE1E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B7EAC1-F410-4DB9-89DB-585AC149DBC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D9424-A92D-F6F7-6333-D67E4723F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CDF53-0CD1-36A9-2D32-3CB807FA0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621507-3475-47E0-B6A4-8DED0E02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7707-9A6C-2366-74B0-8A6383692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NEAI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6B0DA9-6068-6993-C000-065E6A4BE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ru-RU" sz="1500" dirty="0"/>
              <a:t>Магазеев Михаил </a:t>
            </a:r>
            <a:br>
              <a:rPr lang="ru-RU" sz="1500" dirty="0"/>
            </a:br>
            <a:r>
              <a:rPr lang="ru-RU" sz="1500" dirty="0"/>
              <a:t>Алиева Амина</a:t>
            </a:r>
            <a:br>
              <a:rPr lang="ru-RU" sz="1500" dirty="0"/>
            </a:br>
            <a:br>
              <a:rPr lang="ru-RU" sz="1500" dirty="0"/>
            </a:br>
            <a:r>
              <a:rPr lang="ru-RU" sz="1500" dirty="0"/>
              <a:t>Первая в России платформа для создания персонализированных скинов на iPhone, </a:t>
            </a:r>
            <a:r>
              <a:rPr lang="ru-RU" sz="1500" dirty="0" err="1"/>
              <a:t>MacBook</a:t>
            </a:r>
            <a:r>
              <a:rPr lang="ru-RU" sz="1500" dirty="0"/>
              <a:t> и </a:t>
            </a:r>
            <a:r>
              <a:rPr lang="ru-RU" sz="1500" dirty="0" err="1"/>
              <a:t>iPad</a:t>
            </a:r>
            <a:r>
              <a:rPr lang="ru-RU" sz="1500" dirty="0"/>
              <a:t> с использованием искусственного интеллекта. Немецкие материалы, промышленная точность, доставка за 3 дня.</a:t>
            </a:r>
          </a:p>
          <a:p>
            <a:pPr algn="r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42589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DEF02-1DEB-B97C-11C5-69BE2700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Ключевые цели и этапы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D9E19-E2AB-6FF2-CB49-3BEE614B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Месяцы 1–3: Запуск </a:t>
            </a:r>
            <a:r>
              <a:rPr lang="en-US" dirty="0"/>
              <a:t>MVP, </a:t>
            </a:r>
            <a:r>
              <a:rPr lang="ru-RU" dirty="0"/>
              <a:t>тестовые продажи, отладка производства</a:t>
            </a:r>
          </a:p>
          <a:p>
            <a:r>
              <a:rPr lang="ru-RU" dirty="0"/>
              <a:t>Месяцы 4–9: Масштабирование маркетинга (</a:t>
            </a:r>
            <a:r>
              <a:rPr lang="ru-RU" dirty="0" err="1"/>
              <a:t>таргет</a:t>
            </a:r>
            <a:r>
              <a:rPr lang="ru-RU" dirty="0"/>
              <a:t>, блогеры) → 100+ продаж/</a:t>
            </a:r>
            <a:r>
              <a:rPr lang="ru-RU" dirty="0" err="1"/>
              <a:t>мес</a:t>
            </a:r>
            <a:endParaRPr lang="ru-RU" dirty="0"/>
          </a:p>
          <a:p>
            <a:r>
              <a:rPr lang="ru-RU" dirty="0"/>
              <a:t>Месяцы 10–18: Расширение линейки (</a:t>
            </a:r>
            <a:r>
              <a:rPr lang="en-US" dirty="0"/>
              <a:t>Samsung, iPad Air), </a:t>
            </a:r>
            <a:r>
              <a:rPr lang="ru-RU" dirty="0"/>
              <a:t>запуск </a:t>
            </a:r>
            <a:r>
              <a:rPr lang="en-US" dirty="0"/>
              <a:t>B2B-</a:t>
            </a:r>
            <a:r>
              <a:rPr lang="ru-RU" dirty="0"/>
              <a:t>сегмента</a:t>
            </a:r>
          </a:p>
          <a:p>
            <a:r>
              <a:rPr lang="ru-RU" dirty="0"/>
              <a:t>Месяцы 19–24: География (СНГ), франчайзинг,</a:t>
            </a:r>
          </a:p>
        </p:txBody>
      </p:sp>
    </p:spTree>
    <p:extLst>
      <p:ext uri="{BB962C8B-B14F-4D97-AF65-F5344CB8AC3E}">
        <p14:creationId xmlns:p14="http://schemas.microsoft.com/office/powerpoint/2010/main" val="257108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56CE7-9689-7710-7324-020B088A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FFFFFF"/>
                </a:solidFill>
              </a:rPr>
              <a:t>АНАЛИЗ КОНКУРЕНТНОЙ СРЕДЫ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16DB9-D63B-99BB-1974-EFA3138B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1800"/>
              <a:t>1. </a:t>
            </a:r>
            <a:r>
              <a:rPr lang="ru-RU" sz="1800" err="1"/>
              <a:t>dBrand</a:t>
            </a:r>
            <a:r>
              <a:rPr lang="ru-RU" sz="1800"/>
              <a:t> (Канада) — эталон премиум-сегмента</a:t>
            </a:r>
          </a:p>
          <a:p>
            <a:r>
              <a:rPr lang="ru-RU" sz="1800"/>
              <a:t>Сильные стороны: Узнаваемый бренд, лояльная аудитория, </a:t>
            </a:r>
          </a:p>
          <a:p>
            <a:r>
              <a:rPr lang="ru-RU" sz="1800"/>
              <a:t>Слабые стороны: Не доставляют в РФ, нет AI-персонализации, высокая цена с доставкой</a:t>
            </a:r>
          </a:p>
          <a:p>
            <a:r>
              <a:rPr lang="ru-RU" sz="1800"/>
              <a:t>Наше превосходство: Локальное производство, AI-генерация, быстрая доставка</a:t>
            </a:r>
          </a:p>
          <a:p>
            <a:r>
              <a:rPr lang="ru-RU" sz="1800"/>
              <a:t>2. </a:t>
            </a:r>
            <a:r>
              <a:rPr lang="ru-RU" sz="1800" err="1"/>
              <a:t>Slickwraps</a:t>
            </a:r>
            <a:r>
              <a:rPr lang="ru-RU" sz="1800"/>
              <a:t> (США)</a:t>
            </a:r>
          </a:p>
          <a:p>
            <a:r>
              <a:rPr lang="ru-RU" sz="1800"/>
              <a:t>Сильные стороны: Широкий выбор текстур</a:t>
            </a:r>
          </a:p>
          <a:p>
            <a:r>
              <a:rPr lang="ru-RU" sz="1800"/>
              <a:t>Слабые стороны: Аналогично </a:t>
            </a:r>
            <a:r>
              <a:rPr lang="ru-RU" sz="1800" err="1"/>
              <a:t>dBrand</a:t>
            </a:r>
            <a:r>
              <a:rPr lang="ru-RU" sz="1800"/>
              <a:t> — недоступны в РФ</a:t>
            </a:r>
          </a:p>
          <a:p>
            <a:r>
              <a:rPr lang="ru-RU" sz="1800"/>
              <a:t>Наше превосходство: Доступность, скорость</a:t>
            </a:r>
          </a:p>
          <a:p>
            <a:r>
              <a:rPr lang="ru-RU" sz="1800"/>
              <a:t>3. Местные мелкие производители (</a:t>
            </a:r>
            <a:r>
              <a:rPr lang="en-US" sz="1800"/>
              <a:t>WB</a:t>
            </a:r>
            <a:r>
              <a:rPr lang="ru-RU" sz="1800"/>
              <a:t>,</a:t>
            </a:r>
            <a:r>
              <a:rPr lang="en-US" sz="1800"/>
              <a:t>OZON</a:t>
            </a:r>
            <a:r>
              <a:rPr lang="ru-RU" sz="1800"/>
              <a:t>)</a:t>
            </a:r>
          </a:p>
          <a:p>
            <a:r>
              <a:rPr lang="ru-RU" sz="1800"/>
              <a:t>Сильные стороны: Низкая цена (500–1 200 ₽)</a:t>
            </a:r>
          </a:p>
          <a:p>
            <a:r>
              <a:rPr lang="ru-RU" sz="1800"/>
              <a:t>Слабые стороны: Китайский винил, резка неточная, типовые дизайны, низкое качество печати</a:t>
            </a:r>
          </a:p>
          <a:p>
            <a:r>
              <a:rPr lang="ru-RU" sz="1800"/>
              <a:t>Наше превосходство: Премиум-материалы, промышленная точность, уникальность через AI</a:t>
            </a:r>
          </a:p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34630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936F0-A1BB-905D-DD24-90866B91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ru-RU" sz="4000" dirty="0">
                <a:solidFill>
                  <a:srgbClr val="FFFFFF"/>
                </a:solidFill>
              </a:rPr>
              <a:t>АНАЛИЗ КОНКУРЕНТНОЙ СРЕДЫ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F4C8425-9BC2-92A5-380B-992205E4F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72983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03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47EE9-7287-B559-9BC8-2C7D622C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ФИНАНСОВАЯ МОДЕЛЬ ПРОЕКТА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607A0D4-1EB9-4BD0-F447-5AF0C47AF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77577"/>
              </p:ext>
            </p:extLst>
          </p:nvPr>
        </p:nvGraphicFramePr>
        <p:xfrm>
          <a:off x="838200" y="2191445"/>
          <a:ext cx="10515602" cy="3570273"/>
        </p:xfrm>
        <a:graphic>
          <a:graphicData uri="http://schemas.openxmlformats.org/drawingml/2006/table">
            <a:tbl>
              <a:tblPr firstRow="1" bandRow="1"/>
              <a:tblGrid>
                <a:gridCol w="5559318">
                  <a:extLst>
                    <a:ext uri="{9D8B030D-6E8A-4147-A177-3AD203B41FA5}">
                      <a16:colId xmlns:a16="http://schemas.microsoft.com/office/drawing/2014/main" val="3034196814"/>
                    </a:ext>
                  </a:extLst>
                </a:gridCol>
                <a:gridCol w="2973803">
                  <a:extLst>
                    <a:ext uri="{9D8B030D-6E8A-4147-A177-3AD203B41FA5}">
                      <a16:colId xmlns:a16="http://schemas.microsoft.com/office/drawing/2014/main" val="3644966687"/>
                    </a:ext>
                  </a:extLst>
                </a:gridCol>
                <a:gridCol w="1982481">
                  <a:extLst>
                    <a:ext uri="{9D8B030D-6E8A-4147-A177-3AD203B41FA5}">
                      <a16:colId xmlns:a16="http://schemas.microsoft.com/office/drawing/2014/main" val="2494418001"/>
                    </a:ext>
                  </a:extLst>
                </a:gridCol>
              </a:tblGrid>
              <a:tr h="51003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Статья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Сумма, ₽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Доля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84377"/>
                  </a:ext>
                </a:extLst>
              </a:tr>
              <a:tr h="51003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Разработка сайта + </a:t>
                      </a:r>
                      <a:r>
                        <a:rPr lang="en-US" sz="2100">
                          <a:effectLst/>
                        </a:rPr>
                        <a:t>AI-</a:t>
                      </a:r>
                      <a:r>
                        <a:rPr lang="ru-RU" sz="2100">
                          <a:effectLst/>
                        </a:rPr>
                        <a:t>интеграция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70 000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27%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259042"/>
                  </a:ext>
                </a:extLst>
              </a:tr>
              <a:tr h="51003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>
                          <a:effectLst/>
                        </a:rPr>
                        <a:t>IT-</a:t>
                      </a:r>
                      <a:r>
                        <a:rPr lang="ru-RU" sz="2100">
                          <a:effectLst/>
                        </a:rPr>
                        <a:t>инфраструктура (хостинг, </a:t>
                      </a:r>
                      <a:r>
                        <a:rPr lang="en-US" sz="2100">
                          <a:effectLst/>
                        </a:rPr>
                        <a:t>GPU)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50 000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13%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050020"/>
                  </a:ext>
                </a:extLst>
              </a:tr>
              <a:tr h="51003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Маркетинг (первая волна)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100 000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20%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565837"/>
                  </a:ext>
                </a:extLst>
              </a:tr>
              <a:tr h="51003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Материалы + упаковка (тестовая партия)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150 000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16%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447205"/>
                  </a:ext>
                </a:extLst>
              </a:tr>
              <a:tr h="51003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Юридические, регистрация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50 000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7%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29808"/>
                  </a:ext>
                </a:extLst>
              </a:tr>
              <a:tr h="51003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Резерв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50 000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100">
                          <a:effectLst/>
                        </a:rPr>
                        <a:t>6%</a:t>
                      </a:r>
                    </a:p>
                  </a:txBody>
                  <a:tcPr marL="71836" marR="71836" marT="71836" marB="7183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060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1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7BBA6-7C10-5B57-CC4A-082D1A40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Юнит-экономика (на примере MacBook 14"):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59F342-49B5-7D3E-579F-247461607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563901"/>
              </p:ext>
            </p:extLst>
          </p:nvPr>
        </p:nvGraphicFramePr>
        <p:xfrm>
          <a:off x="7781544" y="1634030"/>
          <a:ext cx="4087369" cy="33534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79164">
                  <a:extLst>
                    <a:ext uri="{9D8B030D-6E8A-4147-A177-3AD203B41FA5}">
                      <a16:colId xmlns:a16="http://schemas.microsoft.com/office/drawing/2014/main" val="827665568"/>
                    </a:ext>
                  </a:extLst>
                </a:gridCol>
                <a:gridCol w="1108205">
                  <a:extLst>
                    <a:ext uri="{9D8B030D-6E8A-4147-A177-3AD203B41FA5}">
                      <a16:colId xmlns:a16="http://schemas.microsoft.com/office/drawing/2014/main" val="1002849812"/>
                    </a:ext>
                  </a:extLst>
                </a:gridCol>
              </a:tblGrid>
              <a:tr h="3767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Показатель</a:t>
                      </a:r>
                    </a:p>
                  </a:txBody>
                  <a:tcPr marL="53061" marR="53061" marT="53061" marB="5306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Значение</a:t>
                      </a:r>
                    </a:p>
                  </a:txBody>
                  <a:tcPr marL="53061" marR="53061" marT="53061" marB="53061" anchor="ctr"/>
                </a:tc>
                <a:extLst>
                  <a:ext uri="{0D108BD9-81ED-4DB2-BD59-A6C34878D82A}">
                    <a16:rowId xmlns:a16="http://schemas.microsoft.com/office/drawing/2014/main" val="78801926"/>
                  </a:ext>
                </a:extLst>
              </a:tr>
              <a:tr h="3767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Цена продажи</a:t>
                      </a:r>
                    </a:p>
                  </a:txBody>
                  <a:tcPr marL="53061" marR="53061" marT="53061" marB="5306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2 400 ₽</a:t>
                      </a:r>
                    </a:p>
                  </a:txBody>
                  <a:tcPr marL="53061" marR="53061" marT="53061" marB="53061" anchor="ctr"/>
                </a:tc>
                <a:extLst>
                  <a:ext uri="{0D108BD9-81ED-4DB2-BD59-A6C34878D82A}">
                    <a16:rowId xmlns:a16="http://schemas.microsoft.com/office/drawing/2014/main" val="3538228830"/>
                  </a:ext>
                </a:extLst>
              </a:tr>
              <a:tr h="6155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Себестоимость производства (полиграфия)</a:t>
                      </a:r>
                    </a:p>
                  </a:txBody>
                  <a:tcPr marL="53061" marR="53061" marT="53061" marB="5306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1000 ₽</a:t>
                      </a:r>
                    </a:p>
                  </a:txBody>
                  <a:tcPr marL="53061" marR="53061" marT="53061" marB="53061" anchor="ctr"/>
                </a:tc>
                <a:extLst>
                  <a:ext uri="{0D108BD9-81ED-4DB2-BD59-A6C34878D82A}">
                    <a16:rowId xmlns:a16="http://schemas.microsoft.com/office/drawing/2014/main" val="3345308930"/>
                  </a:ext>
                </a:extLst>
              </a:tr>
              <a:tr h="3767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Упаковка + доставка</a:t>
                      </a:r>
                    </a:p>
                  </a:txBody>
                  <a:tcPr marL="53061" marR="53061" marT="53061" marB="5306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300 ₽</a:t>
                      </a:r>
                    </a:p>
                  </a:txBody>
                  <a:tcPr marL="53061" marR="53061" marT="53061" marB="53061" anchor="ctr"/>
                </a:tc>
                <a:extLst>
                  <a:ext uri="{0D108BD9-81ED-4DB2-BD59-A6C34878D82A}">
                    <a16:rowId xmlns:a16="http://schemas.microsoft.com/office/drawing/2014/main" val="4195689977"/>
                  </a:ext>
                </a:extLst>
              </a:tr>
              <a:tr h="6155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b="1">
                          <a:effectLst/>
                        </a:rPr>
                        <a:t>Валовая маржа</a:t>
                      </a:r>
                      <a:endParaRPr lang="ru-RU" sz="1600">
                        <a:effectLst/>
                      </a:endParaRPr>
                    </a:p>
                  </a:txBody>
                  <a:tcPr marL="53061" marR="53061" marT="53061" marB="5306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b="1">
                          <a:effectLst/>
                        </a:rPr>
                        <a:t>1 </a:t>
                      </a:r>
                      <a:r>
                        <a:rPr lang="en-US" sz="1600" b="1">
                          <a:effectLst/>
                        </a:rPr>
                        <a:t>100</a:t>
                      </a:r>
                      <a:r>
                        <a:rPr lang="ru-RU" sz="1600" b="1">
                          <a:effectLst/>
                        </a:rPr>
                        <a:t> ₽ (</a:t>
                      </a:r>
                      <a:r>
                        <a:rPr lang="en-US" sz="1600" b="1">
                          <a:effectLst/>
                        </a:rPr>
                        <a:t>45</a:t>
                      </a:r>
                      <a:r>
                        <a:rPr lang="ru-RU" sz="1600" b="1">
                          <a:effectLst/>
                        </a:rPr>
                        <a:t>%)</a:t>
                      </a:r>
                      <a:endParaRPr lang="ru-RU" sz="1600">
                        <a:effectLst/>
                      </a:endParaRPr>
                    </a:p>
                  </a:txBody>
                  <a:tcPr marL="53061" marR="53061" marT="53061" marB="53061" anchor="ctr"/>
                </a:tc>
                <a:extLst>
                  <a:ext uri="{0D108BD9-81ED-4DB2-BD59-A6C34878D82A}">
                    <a16:rowId xmlns:a16="http://schemas.microsoft.com/office/drawing/2014/main" val="3485346644"/>
                  </a:ext>
                </a:extLst>
              </a:tr>
              <a:tr h="6155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</a:rPr>
                        <a:t>CAC (</a:t>
                      </a:r>
                      <a:r>
                        <a:rPr lang="ru-RU" sz="1600">
                          <a:effectLst/>
                        </a:rPr>
                        <a:t>стоимость привлечения клиента)</a:t>
                      </a:r>
                    </a:p>
                  </a:txBody>
                  <a:tcPr marL="53061" marR="53061" marT="53061" marB="5306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>
                          <a:effectLst/>
                        </a:rPr>
                        <a:t>400 ₽</a:t>
                      </a:r>
                    </a:p>
                  </a:txBody>
                  <a:tcPr marL="53061" marR="53061" marT="53061" marB="53061" anchor="ctr"/>
                </a:tc>
                <a:extLst>
                  <a:ext uri="{0D108BD9-81ED-4DB2-BD59-A6C34878D82A}">
                    <a16:rowId xmlns:a16="http://schemas.microsoft.com/office/drawing/2014/main" val="1179690126"/>
                  </a:ext>
                </a:extLst>
              </a:tr>
              <a:tr h="3767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b="1">
                          <a:effectLst/>
                        </a:rPr>
                        <a:t>Чистая прибыль с заказа</a:t>
                      </a:r>
                      <a:endParaRPr lang="ru-RU" sz="1600">
                        <a:effectLst/>
                      </a:endParaRPr>
                    </a:p>
                  </a:txBody>
                  <a:tcPr marL="53061" marR="53061" marT="53061" marB="5306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700</a:t>
                      </a:r>
                      <a:r>
                        <a:rPr lang="ru-RU" sz="1600" b="1">
                          <a:effectLst/>
                        </a:rPr>
                        <a:t>₽</a:t>
                      </a:r>
                      <a:endParaRPr lang="ru-RU" sz="1600">
                        <a:effectLst/>
                      </a:endParaRPr>
                    </a:p>
                  </a:txBody>
                  <a:tcPr marL="53061" marR="53061" marT="53061" marB="53061" anchor="ctr"/>
                </a:tc>
                <a:extLst>
                  <a:ext uri="{0D108BD9-81ED-4DB2-BD59-A6C34878D82A}">
                    <a16:rowId xmlns:a16="http://schemas.microsoft.com/office/drawing/2014/main" val="127673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71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0888-0550-1846-C839-348D1BCD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 sz="3400">
                <a:solidFill>
                  <a:srgbClr val="FFFFFF"/>
                </a:solidFill>
              </a:rPr>
              <a:t>ВОЗМОЖНЫЕ РИСКИ И СПОСОБЫ ИХ СНИЖЕНИЯ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13EF521-B6B5-26BF-82AE-C42C3228C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769"/>
              </p:ext>
            </p:extLst>
          </p:nvPr>
        </p:nvGraphicFramePr>
        <p:xfrm>
          <a:off x="838200" y="2062175"/>
          <a:ext cx="10515602" cy="3828813"/>
        </p:xfrm>
        <a:graphic>
          <a:graphicData uri="http://schemas.openxmlformats.org/drawingml/2006/table">
            <a:tbl>
              <a:tblPr firstRow="1" bandRow="1"/>
              <a:tblGrid>
                <a:gridCol w="4328342">
                  <a:extLst>
                    <a:ext uri="{9D8B030D-6E8A-4147-A177-3AD203B41FA5}">
                      <a16:colId xmlns:a16="http://schemas.microsoft.com/office/drawing/2014/main" val="3005773193"/>
                    </a:ext>
                  </a:extLst>
                </a:gridCol>
                <a:gridCol w="2058185">
                  <a:extLst>
                    <a:ext uri="{9D8B030D-6E8A-4147-A177-3AD203B41FA5}">
                      <a16:colId xmlns:a16="http://schemas.microsoft.com/office/drawing/2014/main" val="3719267402"/>
                    </a:ext>
                  </a:extLst>
                </a:gridCol>
                <a:gridCol w="1551262">
                  <a:extLst>
                    <a:ext uri="{9D8B030D-6E8A-4147-A177-3AD203B41FA5}">
                      <a16:colId xmlns:a16="http://schemas.microsoft.com/office/drawing/2014/main" val="599746229"/>
                    </a:ext>
                  </a:extLst>
                </a:gridCol>
                <a:gridCol w="2577813">
                  <a:extLst>
                    <a:ext uri="{9D8B030D-6E8A-4147-A177-3AD203B41FA5}">
                      <a16:colId xmlns:a16="http://schemas.microsoft.com/office/drawing/2014/main" val="1342490253"/>
                    </a:ext>
                  </a:extLst>
                </a:gridCol>
              </a:tblGrid>
              <a:tr h="25220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Риск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Вероятность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Влияние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Меры минимизации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645506"/>
                  </a:ext>
                </a:extLst>
              </a:tr>
              <a:tr h="7484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>
                          <a:effectLst/>
                        </a:rPr>
                        <a:t>Низкая конверсия в покупку</a:t>
                      </a:r>
                      <a:endParaRPr lang="ru-RU" sz="1100">
                        <a:effectLst/>
                      </a:endParaRP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Средняя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Высокое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- A/B-тестирование сайта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Улучшение UX/UI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Бесплатные тестовые образцы для блогеров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868528"/>
                  </a:ext>
                </a:extLst>
              </a:tr>
              <a:tr h="5830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>
                          <a:effectLst/>
                        </a:rPr>
                        <a:t>Качество производства (партнёр-полиграфия)</a:t>
                      </a:r>
                      <a:endParaRPr lang="ru-RU" sz="1100">
                        <a:effectLst/>
                      </a:endParaRP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Средняя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Высокое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- SLA с партнёром (гарантия качества)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Выборочный контроль каждой партии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Резервный партнёр (план Б)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112217"/>
                  </a:ext>
                </a:extLst>
              </a:tr>
              <a:tr h="7484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>
                          <a:effectLst/>
                        </a:rPr>
                        <a:t>Высокий </a:t>
                      </a:r>
                      <a:r>
                        <a:rPr lang="en-US" sz="1100" b="1">
                          <a:effectLst/>
                        </a:rPr>
                        <a:t>CAC (</a:t>
                      </a:r>
                      <a:r>
                        <a:rPr lang="ru-RU" sz="1100" b="1">
                          <a:effectLst/>
                        </a:rPr>
                        <a:t>дорогое привлечение)</a:t>
                      </a:r>
                      <a:endParaRPr lang="ru-RU" sz="1100">
                        <a:effectLst/>
                      </a:endParaRP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Средняя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Среднее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- Фокус на органический трафик (SEO, контент)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Реферальная программа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Партнёрства с блогерами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695727"/>
                  </a:ext>
                </a:extLst>
              </a:tr>
              <a:tr h="9138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>
                          <a:effectLst/>
                        </a:rPr>
                        <a:t>Появление крупных конкурентов</a:t>
                      </a:r>
                      <a:endParaRPr lang="ru-RU" sz="1100">
                        <a:effectLst/>
                      </a:endParaRP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Низкая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Среднее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- Быстрый захват рынка (</a:t>
                      </a:r>
                      <a:r>
                        <a:rPr lang="en-US" sz="1100">
                          <a:effectLst/>
                        </a:rPr>
                        <a:t>first-mover advantage)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- </a:t>
                      </a:r>
                      <a:r>
                        <a:rPr lang="ru-RU" sz="1100">
                          <a:effectLst/>
                        </a:rPr>
                        <a:t>Патентование </a:t>
                      </a:r>
                      <a:r>
                        <a:rPr lang="en-US" sz="1100">
                          <a:effectLst/>
                        </a:rPr>
                        <a:t>AI-</a:t>
                      </a:r>
                      <a:r>
                        <a:rPr lang="ru-RU" sz="1100" err="1">
                          <a:effectLst/>
                        </a:rPr>
                        <a:t>пайплайна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Лояльная аудитория через комьюнити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589459"/>
                  </a:ext>
                </a:extLst>
              </a:tr>
              <a:tr h="58300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>
                          <a:effectLst/>
                        </a:rPr>
                        <a:t>Отток ключевых сотрудников</a:t>
                      </a:r>
                      <a:endParaRPr lang="ru-RU" sz="1100">
                        <a:effectLst/>
                      </a:endParaRP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Низкая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Высокое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- Мотивация через долю в прибыли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Опционы для команды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- Документирование процессов</a:t>
                      </a:r>
                    </a:p>
                  </a:txBody>
                  <a:tcPr marL="23553" marR="23553" marT="23553" marB="235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715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5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55F21-6E87-6503-B622-94F9F03D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На данный момент уже существует работающий прототип</a:t>
            </a:r>
          </a:p>
        </p:txBody>
      </p:sp>
      <p:pic>
        <p:nvPicPr>
          <p:cNvPr id="5" name="Объект 4" descr="Изображение выглядит как в помещении, текст, компьютер, офисные принадлежност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5C1FFB-BF3F-DAC1-3B9F-61658334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" r="1" b="16457"/>
          <a:stretch>
            <a:fillRect/>
          </a:stretch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2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F0BF26-7AAA-338D-2912-CC048E74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7E1FFD-6374-78F3-8EFE-5A14926CA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Магазеев Михаил</a:t>
            </a:r>
            <a:br>
              <a:rPr lang="en-US" dirty="0"/>
            </a:br>
            <a:r>
              <a:rPr lang="en-US" b="0" dirty="0"/>
              <a:t>CEO,</a:t>
            </a:r>
            <a:r>
              <a:rPr lang="ru-RU" b="0" dirty="0"/>
              <a:t> основатель</a:t>
            </a:r>
          </a:p>
        </p:txBody>
      </p:sp>
      <p:pic>
        <p:nvPicPr>
          <p:cNvPr id="12" name="Объект 11" descr="Изображение выглядит как одежда, человек, Человеческое лицо, строитель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7182BB-29FD-F1A0-3B15-003F543F51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615"/>
            <a:ext cx="5157787" cy="3439507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AE893CA5-C763-ADCD-96BE-EA83AE33E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Алиева Амина</a:t>
            </a:r>
            <a:br>
              <a:rPr lang="ru-RU" dirty="0"/>
            </a:br>
            <a:r>
              <a:rPr lang="ru-RU" b="0" dirty="0"/>
              <a:t>Маркетолог / Контент-мейкер</a:t>
            </a:r>
            <a:endParaRPr lang="ru-RU" dirty="0"/>
          </a:p>
        </p:txBody>
      </p:sp>
      <p:pic>
        <p:nvPicPr>
          <p:cNvPr id="14" name="Объект 13" descr="Изображение выглядит как одежда, обувь, человек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CFA4F2B-7320-D9AB-A642-3EDABAFCA7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1999715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179E1FC-68E6-4ACF-7B59-C401FED9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СВЯЖИТЕСЬ С НАМИ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EEDE119-AA29-08EF-C168-E8B4D44A8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01" y="5384267"/>
            <a:ext cx="8578699" cy="50482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📧 Email: Mikhail.magazeev@mail.ru</a:t>
            </a:r>
            <a:b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📱 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Телефон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 +7 987 669 42 85</a:t>
            </a:r>
            <a:b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💬 Telegram: 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Magazeev_com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DD337-A073-A87B-244D-80CC109A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КАКУЮ ПРОБЛЕМУ МЫ РЕШАЕМ?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49D6F-F5FA-4B6E-2A8C-86CE56356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1500"/>
              <a:t>Ситуация на рынке:</a:t>
            </a:r>
          </a:p>
          <a:p>
            <a:r>
              <a:rPr lang="ru-RU" sz="1500"/>
              <a:t>В России ежегодно продается ~2,5 млн iPhone и ~500 </a:t>
            </a:r>
            <a:r>
              <a:rPr lang="ru-RU" sz="1500" err="1"/>
              <a:t>тыс</a:t>
            </a:r>
            <a:r>
              <a:rPr lang="ru-RU" sz="1500"/>
              <a:t> </a:t>
            </a:r>
            <a:r>
              <a:rPr lang="ru-RU" sz="1500" err="1"/>
              <a:t>MacBook</a:t>
            </a:r>
            <a:r>
              <a:rPr lang="ru-RU" sz="1500"/>
              <a:t> (данные М.Видео, 2025)</a:t>
            </a:r>
          </a:p>
          <a:p>
            <a:r>
              <a:rPr lang="ru-RU" sz="1500"/>
              <a:t>Средняя стоимость устройства: 100–300 </a:t>
            </a:r>
            <a:r>
              <a:rPr lang="ru-RU" sz="1500" err="1"/>
              <a:t>тыс</a:t>
            </a:r>
            <a:r>
              <a:rPr lang="ru-RU" sz="1500"/>
              <a:t> ₽</a:t>
            </a:r>
          </a:p>
          <a:p>
            <a:r>
              <a:rPr lang="ru-RU" sz="1500"/>
              <a:t>Срок использования до замены: 2–4 года</a:t>
            </a:r>
          </a:p>
          <a:p>
            <a:r>
              <a:rPr lang="ru-RU" sz="1500"/>
              <a:t>Ключевая проблема владельцев премиум-устройств:</a:t>
            </a:r>
          </a:p>
          <a:p>
            <a:r>
              <a:rPr lang="ru-RU" sz="1500"/>
              <a:t>1. Царапины снижают стоимость при перепродаже</a:t>
            </a:r>
          </a:p>
          <a:p>
            <a:r>
              <a:rPr lang="ru-RU" sz="1500" err="1"/>
              <a:t>MacBook</a:t>
            </a:r>
            <a:r>
              <a:rPr lang="ru-RU" sz="1500"/>
              <a:t> с царапинами теряет 15–25% стоимости (данные </a:t>
            </a:r>
            <a:r>
              <a:rPr lang="ru-RU" sz="1500" err="1"/>
              <a:t>Avito</a:t>
            </a:r>
            <a:r>
              <a:rPr lang="ru-RU" sz="1500"/>
              <a:t>, 2025)</a:t>
            </a:r>
          </a:p>
          <a:p>
            <a:r>
              <a:rPr lang="ru-RU" sz="1500"/>
              <a:t>Потеря при продаже: 20–30 </a:t>
            </a:r>
            <a:r>
              <a:rPr lang="ru-RU" sz="1500" err="1"/>
              <a:t>тыс</a:t>
            </a:r>
            <a:r>
              <a:rPr lang="ru-RU" sz="1500"/>
              <a:t> ₽</a:t>
            </a:r>
          </a:p>
          <a:p>
            <a:r>
              <a:rPr lang="ru-RU" sz="1500"/>
              <a:t>2. Чехлы портят эстетику</a:t>
            </a:r>
          </a:p>
          <a:p>
            <a:r>
              <a:rPr lang="ru-RU" sz="1500"/>
              <a:t>Добавляют объем (+3–5 мм) и вес (+30–50 г)</a:t>
            </a:r>
          </a:p>
          <a:p>
            <a:r>
              <a:rPr lang="ru-RU" sz="1500"/>
              <a:t>Скрывают премиальный дизайн устройства</a:t>
            </a:r>
          </a:p>
          <a:p>
            <a:r>
              <a:rPr lang="ru-RU" sz="1500"/>
              <a:t>Вызывают перегрев (на </a:t>
            </a:r>
            <a:r>
              <a:rPr lang="ru-RU" sz="1500" err="1"/>
              <a:t>MacBook</a:t>
            </a:r>
            <a:r>
              <a:rPr lang="ru-RU" sz="1500"/>
              <a:t>)</a:t>
            </a:r>
          </a:p>
          <a:p>
            <a:r>
              <a:rPr lang="ru-RU" sz="1500"/>
              <a:t>3. Отсутствие персонализации</a:t>
            </a:r>
          </a:p>
          <a:p>
            <a:r>
              <a:rPr lang="ru-RU" sz="1500"/>
              <a:t>Все устройства выглядят одинаково</a:t>
            </a:r>
          </a:p>
          <a:p>
            <a:r>
              <a:rPr lang="ru-RU" sz="1500"/>
              <a:t>Хочется выделиться, показать индивидуальность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20531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964E1-4DEF-3014-EFB7-879FF916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/>
              <a:t>Статистика: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32741FF-35D5-B81B-450A-B34BD242E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56117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37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425A3-DE5F-57C6-61A6-D0850562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НАШЕ РЕШЕНИЕ: </a:t>
            </a:r>
            <a:r>
              <a:rPr lang="en-US" sz="2400">
                <a:solidFill>
                  <a:srgbClr val="FFFFFF"/>
                </a:solidFill>
              </a:rPr>
              <a:t>AI-</a:t>
            </a:r>
            <a:r>
              <a:rPr lang="ru-RU" sz="2400">
                <a:solidFill>
                  <a:srgbClr val="FFFFFF"/>
                </a:solidFill>
              </a:rPr>
              <a:t>ПЕРСОНАЛИЗАЦИЯ + ПРЕМИУМ-МАТЕРИАЛЫ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A70AA-68C2-465D-F46A-498A1B23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1800"/>
              <a:t>Продукт:</a:t>
            </a:r>
            <a:br>
              <a:rPr lang="ru-RU" sz="1800"/>
            </a:br>
            <a:r>
              <a:rPr lang="ru-RU" sz="1800"/>
              <a:t>Виниловые скины премиум-класса для iPhone, </a:t>
            </a:r>
            <a:r>
              <a:rPr lang="ru-RU" sz="1800" err="1"/>
              <a:t>MacBook</a:t>
            </a:r>
            <a:r>
              <a:rPr lang="ru-RU" sz="1800"/>
              <a:t>, </a:t>
            </a:r>
            <a:r>
              <a:rPr lang="ru-RU" sz="1800" err="1"/>
              <a:t>iPad</a:t>
            </a:r>
            <a:r>
              <a:rPr lang="ru-RU" sz="1800"/>
              <a:t> с уникальным AI-дизайном</a:t>
            </a:r>
          </a:p>
          <a:p>
            <a:r>
              <a:rPr lang="ru-RU" sz="1800"/>
              <a:t>Как это работает:</a:t>
            </a:r>
          </a:p>
          <a:p>
            <a:r>
              <a:rPr lang="ru-RU" sz="1800"/>
              <a:t>ШАГ 1: Клиент создаёт дизайн (30 секунд)</a:t>
            </a:r>
          </a:p>
          <a:p>
            <a:r>
              <a:rPr lang="ru-RU" sz="1800"/>
              <a:t>Заходит на сайт → выбирает устройство</a:t>
            </a:r>
          </a:p>
          <a:p>
            <a:r>
              <a:rPr lang="ru-RU" sz="1800"/>
              <a:t>Вводит </a:t>
            </a:r>
            <a:r>
              <a:rPr lang="ru-RU" sz="1800" err="1"/>
              <a:t>промпт</a:t>
            </a:r>
            <a:r>
              <a:rPr lang="ru-RU" sz="1800"/>
              <a:t>: </a:t>
            </a:r>
            <a:r>
              <a:rPr lang="ru-RU" sz="1800" i="1"/>
              <a:t>"Закат над океаном, минимализм"</a:t>
            </a:r>
            <a:endParaRPr lang="ru-RU" sz="1800"/>
          </a:p>
          <a:p>
            <a:r>
              <a:rPr lang="ru-RU" sz="1800"/>
              <a:t>AI генерирует 4–6 уникальных вариантов</a:t>
            </a:r>
          </a:p>
          <a:p>
            <a:r>
              <a:rPr lang="ru-RU" sz="1800"/>
              <a:t>ШАГ 2: 3D-превью в реальном времени</a:t>
            </a:r>
          </a:p>
          <a:p>
            <a:r>
              <a:rPr lang="ru-RU" sz="1800"/>
              <a:t>Видит результат на модели своего устройства</a:t>
            </a:r>
          </a:p>
          <a:p>
            <a:r>
              <a:rPr lang="ru-RU" sz="1800"/>
              <a:t>Может вращать, приближать, сравнивать варианты</a:t>
            </a:r>
          </a:p>
          <a:p>
            <a:r>
              <a:rPr lang="ru-RU" sz="1800"/>
              <a:t>ШАГ 3: Производство и доставка</a:t>
            </a:r>
          </a:p>
          <a:p>
            <a:r>
              <a:rPr lang="ru-RU" sz="1800"/>
              <a:t>Печать на немецких материалах ORACAL 970RA + ORAGUARD 290</a:t>
            </a:r>
          </a:p>
          <a:p>
            <a:r>
              <a:rPr lang="ru-RU" sz="1800"/>
              <a:t>Промышленная резка (точность ±0,1 мм)</a:t>
            </a:r>
          </a:p>
          <a:p>
            <a:r>
              <a:rPr lang="ru-RU" sz="1800"/>
              <a:t>Доставка СДЭК/</a:t>
            </a:r>
            <a:r>
              <a:rPr lang="ru-RU" sz="1800" err="1"/>
              <a:t>Boxberry</a:t>
            </a:r>
            <a:r>
              <a:rPr lang="ru-RU" sz="1800"/>
              <a:t>: 2–5 дней</a:t>
            </a:r>
          </a:p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78231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1BB0F-8CAD-1E0F-D9AE-53E9BE86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Ценности для клиента: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11591-D12D-F299-E04F-FC7723E89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/>
              <a:t>✅ Защита корпуса — от царапин, потертостей, УФ (срок службы 3+ года)</a:t>
            </a:r>
          </a:p>
          <a:p>
            <a:r>
              <a:rPr lang="ru-RU" sz="2600"/>
              <a:t>✅ Уникальность — ни у кого такого дизайна не будет (AI генерирует индивидуально)</a:t>
            </a:r>
          </a:p>
          <a:p>
            <a:r>
              <a:rPr lang="ru-RU" sz="2600"/>
              <a:t>✅ Сохранение эстетики — толщина 0,16 мм (в 20 раз тоньше чехла), не чувствуется</a:t>
            </a:r>
          </a:p>
          <a:p>
            <a:r>
              <a:rPr lang="ru-RU" sz="2600"/>
              <a:t>✅ Снимается без следов — можно менять дизайн или вернуть оригинальный вид</a:t>
            </a:r>
          </a:p>
          <a:p>
            <a:r>
              <a:rPr lang="ru-RU" sz="2600"/>
              <a:t>✅ Возврат средств — сохраняет стоимость устройства (+20–30 </a:t>
            </a:r>
            <a:r>
              <a:rPr lang="ru-RU" sz="2600" err="1"/>
              <a:t>тыс</a:t>
            </a:r>
            <a:r>
              <a:rPr lang="ru-RU" sz="2600"/>
              <a:t> ₽ при перепродаже)</a:t>
            </a:r>
          </a:p>
          <a:p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val="313083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B392F-E5D2-7B2A-3F2F-A1944C01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ПОЧЕМУ МЫ ЛУЧШЕ КОНКУРЕНТОВ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63E6FD-9CB6-2B1B-8A36-27A752EC0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372982"/>
              </p:ext>
            </p:extLst>
          </p:nvPr>
        </p:nvGraphicFramePr>
        <p:xfrm>
          <a:off x="4059576" y="961812"/>
          <a:ext cx="7146249" cy="49309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00032">
                  <a:extLst>
                    <a:ext uri="{9D8B030D-6E8A-4147-A177-3AD203B41FA5}">
                      <a16:colId xmlns:a16="http://schemas.microsoft.com/office/drawing/2014/main" val="2363627856"/>
                    </a:ext>
                  </a:extLst>
                </a:gridCol>
                <a:gridCol w="1387146">
                  <a:extLst>
                    <a:ext uri="{9D8B030D-6E8A-4147-A177-3AD203B41FA5}">
                      <a16:colId xmlns:a16="http://schemas.microsoft.com/office/drawing/2014/main" val="4061096695"/>
                    </a:ext>
                  </a:extLst>
                </a:gridCol>
                <a:gridCol w="1339857">
                  <a:extLst>
                    <a:ext uri="{9D8B030D-6E8A-4147-A177-3AD203B41FA5}">
                      <a16:colId xmlns:a16="http://schemas.microsoft.com/office/drawing/2014/main" val="2356028633"/>
                    </a:ext>
                  </a:extLst>
                </a:gridCol>
                <a:gridCol w="1532068">
                  <a:extLst>
                    <a:ext uri="{9D8B030D-6E8A-4147-A177-3AD203B41FA5}">
                      <a16:colId xmlns:a16="http://schemas.microsoft.com/office/drawing/2014/main" val="427048583"/>
                    </a:ext>
                  </a:extLst>
                </a:gridCol>
                <a:gridCol w="1387146">
                  <a:extLst>
                    <a:ext uri="{9D8B030D-6E8A-4147-A177-3AD203B41FA5}">
                      <a16:colId xmlns:a16="http://schemas.microsoft.com/office/drawing/2014/main" val="1317046202"/>
                    </a:ext>
                  </a:extLst>
                </a:gridCol>
              </a:tblGrid>
              <a:tr h="5722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Параметр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>
                          <a:effectLst/>
                        </a:rPr>
                        <a:t>AI Skins Lab</a:t>
                      </a:r>
                      <a:endParaRPr lang="en-US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</a:rPr>
                        <a:t>dBrand (</a:t>
                      </a:r>
                      <a:r>
                        <a:rPr lang="ru-RU" sz="1400">
                          <a:effectLst/>
                        </a:rPr>
                        <a:t>зарубеж)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Местные продавцы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Кейсы/чехлы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2130020677"/>
                  </a:ext>
                </a:extLst>
              </a:tr>
              <a:tr h="5722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Уникальность дизайна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</a:t>
                      </a:r>
                      <a:r>
                        <a:rPr lang="en-US" sz="1400">
                          <a:effectLst/>
                        </a:rPr>
                        <a:t>AI-</a:t>
                      </a:r>
                      <a:r>
                        <a:rPr lang="ru-RU" sz="1400">
                          <a:effectLst/>
                        </a:rPr>
                        <a:t>генерация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Готовая коллекция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Типовые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Стандартные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4254347055"/>
                  </a:ext>
                </a:extLst>
              </a:tr>
              <a:tr h="7919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Материалы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</a:t>
                      </a:r>
                      <a:r>
                        <a:rPr lang="en-US" sz="1400">
                          <a:effectLst/>
                        </a:rPr>
                        <a:t>ORACAL 970RA (</a:t>
                      </a:r>
                      <a:r>
                        <a:rPr lang="ru-RU" sz="1400">
                          <a:effectLst/>
                        </a:rPr>
                        <a:t>Германия)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3</a:t>
                      </a:r>
                      <a:r>
                        <a:rPr lang="en-US" sz="1400">
                          <a:effectLst/>
                        </a:rPr>
                        <a:t>M/Avery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Китайский винил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Пластик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4158582059"/>
                  </a:ext>
                </a:extLst>
              </a:tr>
              <a:tr h="5722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Точность резки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±0,1 мм</a:t>
                      </a:r>
                      <a:endParaRPr lang="en-US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±0,1 мм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±0,2–0,5 мм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—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2230827493"/>
                  </a:ext>
                </a:extLst>
              </a:tr>
              <a:tr h="5722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Доставка в РФ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2–5 дней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Не доставляют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5–14 дней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1–3 дня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1805498891"/>
                  </a:ext>
                </a:extLst>
              </a:tr>
              <a:tr h="5722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Цена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1 500–2 000 ₽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3 500 + 1 500 доставка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500–1 200 ₽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1 000–3 000 ₽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3643012090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Толщина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0,16 мм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0,15 мм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0,3+ мм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3–5 мм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794254293"/>
                  </a:ext>
                </a:extLst>
              </a:tr>
              <a:tr h="57229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Снятие без следов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Да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Да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Остается клей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—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1632807112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b="1">
                          <a:effectLst/>
                        </a:rPr>
                        <a:t>Срок службы</a:t>
                      </a:r>
                      <a:endParaRPr lang="ru-RU" sz="1400">
                        <a:effectLst/>
                      </a:endParaRP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3+ года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3+ года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❌ 3–6 месяцев</a:t>
                      </a:r>
                    </a:p>
                  </a:txBody>
                  <a:tcPr marL="48905" marR="48905" marT="48905" marB="4890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>
                          <a:effectLst/>
                        </a:rPr>
                        <a:t>✅ 1–2 года</a:t>
                      </a:r>
                    </a:p>
                  </a:txBody>
                  <a:tcPr marL="48905" marR="48905" marT="48905" marB="48905" anchor="ctr"/>
                </a:tc>
                <a:extLst>
                  <a:ext uri="{0D108BD9-81ED-4DB2-BD59-A6C34878D82A}">
                    <a16:rowId xmlns:a16="http://schemas.microsoft.com/office/drawing/2014/main" val="3016876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4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7446-F0D0-444F-8F54-8758A3DE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FFFFFF"/>
                </a:solidFill>
              </a:rPr>
              <a:t>ОБЪЁМ И ПЕРСПЕКТИВЫ РЫНКА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611C5-AE49-02D6-BB21-BD9DD1CDC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ru-RU" sz="2000"/>
              <a:t>Размер рынка (метод TAM-SAM-SOM):</a:t>
            </a:r>
          </a:p>
          <a:p>
            <a:r>
              <a:rPr lang="ru-RU" sz="2000"/>
              <a:t>PAM (Потенциальный рынок):</a:t>
            </a:r>
            <a:br>
              <a:rPr lang="ru-RU" sz="2000"/>
            </a:br>
            <a:r>
              <a:rPr lang="ru-RU" sz="2000"/>
              <a:t>18 млн владельцев премиум-устройств в РФ × 2 500 ₽ = 45 млрд ₽/год</a:t>
            </a:r>
          </a:p>
          <a:p>
            <a:r>
              <a:rPr lang="ru-RU" sz="2000"/>
              <a:t>TAM (Доступный рынок):</a:t>
            </a:r>
            <a:br>
              <a:rPr lang="ru-RU" sz="2000"/>
            </a:br>
            <a:r>
              <a:rPr lang="ru-RU" sz="2000"/>
              <a:t>5 млн активных пользователей 18–35 лет × 2 500 ₽ = 12,5 млрд ₽/год</a:t>
            </a:r>
          </a:p>
          <a:p>
            <a:r>
              <a:rPr lang="ru-RU" sz="2000"/>
              <a:t>SAM (Обслуживаемый рынок):</a:t>
            </a:r>
            <a:br>
              <a:rPr lang="ru-RU" sz="2000"/>
            </a:br>
            <a:r>
              <a:rPr lang="ru-RU" sz="2000"/>
              <a:t>2 млн (Москва, СПб, города-миллионники) × 2 500 ₽ = 5 млрд ₽/год</a:t>
            </a:r>
          </a:p>
          <a:p>
            <a:r>
              <a:rPr lang="ru-RU" sz="2000"/>
              <a:t>SOM (Целевая доля через 2 года):</a:t>
            </a:r>
            <a:br>
              <a:rPr lang="ru-RU" sz="2000"/>
            </a:br>
            <a:r>
              <a:rPr lang="ru-RU" sz="2000"/>
              <a:t>0,5% от SAM = 25 млн ₽/год (10 000 заказов)</a:t>
            </a: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64729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40D9C-637F-0BA8-B42C-0FF6D9FD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Драйверы роста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F622634-16E5-BCDD-FC22-CDC5504DC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1286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9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9E61A-FC65-F9A3-07EC-E3EBA49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ТРАЕКТОРИЯ РАЗВИТИЯ ПРОЕКТА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7A7085F-0CBE-5124-26D3-3EDE8A6F4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74747"/>
              </p:ext>
            </p:extLst>
          </p:nvPr>
        </p:nvGraphicFramePr>
        <p:xfrm>
          <a:off x="5922492" y="2045682"/>
          <a:ext cx="5536002" cy="270788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11034">
                  <a:extLst>
                    <a:ext uri="{9D8B030D-6E8A-4147-A177-3AD203B41FA5}">
                      <a16:colId xmlns:a16="http://schemas.microsoft.com/office/drawing/2014/main" val="3082381617"/>
                    </a:ext>
                  </a:extLst>
                </a:gridCol>
                <a:gridCol w="1160941">
                  <a:extLst>
                    <a:ext uri="{9D8B030D-6E8A-4147-A177-3AD203B41FA5}">
                      <a16:colId xmlns:a16="http://schemas.microsoft.com/office/drawing/2014/main" val="1914338547"/>
                    </a:ext>
                  </a:extLst>
                </a:gridCol>
                <a:gridCol w="1230366">
                  <a:extLst>
                    <a:ext uri="{9D8B030D-6E8A-4147-A177-3AD203B41FA5}">
                      <a16:colId xmlns:a16="http://schemas.microsoft.com/office/drawing/2014/main" val="1532328987"/>
                    </a:ext>
                  </a:extLst>
                </a:gridCol>
                <a:gridCol w="1033661">
                  <a:extLst>
                    <a:ext uri="{9D8B030D-6E8A-4147-A177-3AD203B41FA5}">
                      <a16:colId xmlns:a16="http://schemas.microsoft.com/office/drawing/2014/main" val="898056672"/>
                    </a:ext>
                  </a:extLst>
                </a:gridCol>
              </a:tblGrid>
              <a:tr h="64673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300" b="0" cap="all" spc="150">
                          <a:solidFill>
                            <a:schemeClr val="lt1"/>
                          </a:solidFill>
                          <a:effectLst/>
                        </a:rPr>
                        <a:t>Период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300" b="0" cap="all" spc="150">
                          <a:solidFill>
                            <a:schemeClr val="lt1"/>
                          </a:solidFill>
                          <a:effectLst/>
                        </a:rPr>
                        <a:t>Продаж (шт)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300" b="0" cap="all" spc="150">
                          <a:solidFill>
                            <a:schemeClr val="lt1"/>
                          </a:solidFill>
                          <a:effectLst/>
                        </a:rPr>
                        <a:t>Выручка (₽)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300" b="0" cap="all" spc="150">
                          <a:solidFill>
                            <a:schemeClr val="lt1"/>
                          </a:solidFill>
                          <a:effectLst/>
                        </a:rPr>
                        <a:t>Маржа (%)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32099"/>
                  </a:ext>
                </a:extLst>
              </a:tr>
              <a:tr h="4122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Q1 (MVP)</a:t>
                      </a:r>
                      <a:endParaRPr lang="en-US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750 000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726690"/>
                  </a:ext>
                </a:extLst>
              </a:tr>
              <a:tr h="4122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Q2–Q3 (</a:t>
                      </a: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</a:rPr>
                        <a:t>Масштабирование)</a:t>
                      </a:r>
                      <a:endParaRPr lang="ru-RU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1 200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3 000 000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25727"/>
                  </a:ext>
                </a:extLst>
              </a:tr>
              <a:tr h="4122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Q4–Q5 (</a:t>
                      </a: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</a:rPr>
                        <a:t>Расширение)</a:t>
                      </a:r>
                      <a:endParaRPr lang="ru-RU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4 000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10 000 000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250721"/>
                  </a:ext>
                </a:extLst>
              </a:tr>
              <a:tr h="4122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Q6–Q8 (</a:t>
                      </a: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</a:rPr>
                        <a:t>Экспансия)</a:t>
                      </a:r>
                      <a:endParaRPr lang="ru-RU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25 000 000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cap="none" spc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21926"/>
                  </a:ext>
                </a:extLst>
              </a:tr>
              <a:tr h="4122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</a:rPr>
                        <a:t>ИТОГО (2 года)</a:t>
                      </a:r>
                      <a:endParaRPr lang="ru-RU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</a:rPr>
                        <a:t>15 500</a:t>
                      </a:r>
                      <a:endParaRPr lang="ru-RU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</a:rPr>
                        <a:t>38 750 000</a:t>
                      </a:r>
                      <a:endParaRPr lang="ru-RU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 b="1" cap="none" spc="0">
                          <a:solidFill>
                            <a:schemeClr val="tx1"/>
                          </a:solidFill>
                          <a:effectLst/>
                        </a:rPr>
                        <a:t>~67%</a:t>
                      </a:r>
                      <a:endParaRPr lang="ru-RU" sz="11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080" marR="111080" marT="111080" marB="1110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81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03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1219</Words>
  <Application>Microsoft Office PowerPoint</Application>
  <PresentationFormat>Широкоэкранный</PresentationFormat>
  <Paragraphs>213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Тема Office</vt:lpstr>
      <vt:lpstr>NEAI</vt:lpstr>
      <vt:lpstr>КАКУЮ ПРОБЛЕМУ МЫ РЕШАЕМ?</vt:lpstr>
      <vt:lpstr>Статистика:</vt:lpstr>
      <vt:lpstr>НАШЕ РЕШЕНИЕ: AI-ПЕРСОНАЛИЗАЦИЯ + ПРЕМИУМ-МАТЕРИАЛЫ</vt:lpstr>
      <vt:lpstr>Ценности для клиента:</vt:lpstr>
      <vt:lpstr>ПОЧЕМУ МЫ ЛУЧШЕ КОНКУРЕНТОВ</vt:lpstr>
      <vt:lpstr>ОБЪЁМ И ПЕРСПЕКТИВЫ РЫНКА</vt:lpstr>
      <vt:lpstr>Драйверы роста</vt:lpstr>
      <vt:lpstr>ТРАЕКТОРИЯ РАЗВИТИЯ ПРОЕКТА</vt:lpstr>
      <vt:lpstr>Ключевые цели и этапы</vt:lpstr>
      <vt:lpstr>АНАЛИЗ КОНКУРЕНТНОЙ СРЕДЫ</vt:lpstr>
      <vt:lpstr>АНАЛИЗ КОНКУРЕНТНОЙ СРЕДЫ</vt:lpstr>
      <vt:lpstr>ФИНАНСОВАЯ МОДЕЛЬ ПРОЕКТА</vt:lpstr>
      <vt:lpstr>Юнит-экономика (на примере MacBook 14"):</vt:lpstr>
      <vt:lpstr>ВОЗМОЖНЫЕ РИСКИ И СПОСОБЫ ИХ СНИЖЕНИЯ</vt:lpstr>
      <vt:lpstr>На данный момент уже существует работающий прототип</vt:lpstr>
      <vt:lpstr>КТО МЫ</vt:lpstr>
      <vt:lpstr>СВЯЖИТЕСЬ С НАМИ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4</cp:revision>
  <dcterms:created xsi:type="dcterms:W3CDTF">2026-01-17T16:38:26Z</dcterms:created>
  <dcterms:modified xsi:type="dcterms:W3CDTF">2026-02-13T16:37:30Z</dcterms:modified>
</cp:coreProperties>
</file>