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64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53" d="100"/>
          <a:sy n="53" d="100"/>
        </p:scale>
        <p:origin x="870" y="-108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922" y="4031672"/>
            <a:ext cx="9954059" cy="31717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Разработка образовательной интерактивной платформы «Покорим пространство вместе»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err="1"/>
              <a:t>Website.ru</a:t>
            </a:r>
            <a:r>
              <a:rPr lang="ru-RU" sz="2800" dirty="0"/>
              <a:t> 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</a:t>
            </a:r>
            <a:r>
              <a:rPr lang="en-US" sz="2800" dirty="0" smtClean="0"/>
              <a:t>(902</a:t>
            </a:r>
            <a:r>
              <a:rPr lang="ru-RU" sz="2800" dirty="0" smtClean="0"/>
              <a:t>) </a:t>
            </a:r>
            <a:r>
              <a:rPr lang="en-US" sz="2800" dirty="0" smtClean="0"/>
              <a:t>902</a:t>
            </a:r>
            <a:r>
              <a:rPr lang="ru-RU" sz="2800" dirty="0" smtClean="0"/>
              <a:t>-</a:t>
            </a:r>
            <a:r>
              <a:rPr lang="en-US" sz="2800" dirty="0" smtClean="0"/>
              <a:t>23</a:t>
            </a:r>
            <a:r>
              <a:rPr lang="ru-RU" sz="2800" dirty="0" smtClean="0"/>
              <a:t>-</a:t>
            </a:r>
            <a:r>
              <a:rPr lang="en-US" sz="2800" dirty="0" smtClean="0"/>
              <a:t>73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Katy_d0310@mail.ru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468772"/>
            <a:ext cx="9741217" cy="1135824"/>
          </a:xfrm>
        </p:spPr>
        <p:txBody>
          <a:bodyPr/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Разработка образовательной интерактивной платформы «Покорим пространство вместе»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7792" y="2889461"/>
            <a:ext cx="14264640" cy="7554912"/>
          </a:xfrm>
        </p:spPr>
        <p:txBody>
          <a:bodyPr/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Сфера беспилотных авиационных систем испытывает дефицит специалистов, а профессии, связанные с беспилотными авиационными системами становятся более востребованными. Так как технологии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Аэронета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быстро развиваются, то увеличивается актуальность знаний, которые направлены на эти самые технологии. Благодаря разрабатываемой образовательной платформе мы сможем с раннего возраста подготавливать новое поколение к меняющемуся миру, что поспособствует в дальнейшем цифровой зрелости общества и развитию науки, технологий в целом.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В соответствии с Программой «Приоритет 2030» и на основе анализа рынка труда России был выявлен перечень востребованных специалистов в 2023 году. В ходе анализа популярности запросов, проведенного при помощи сервисов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Trends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Яндекс.Подбор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слов, был определён список специализаций, который планируется внедрить на интерактивную платформу.</a:t>
            </a: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892" y="2322263"/>
            <a:ext cx="8793162" cy="7554912"/>
          </a:xfrm>
        </p:spPr>
        <p:txBody>
          <a:bodyPr/>
          <a:lstStyle/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ru-RU" sz="3200" dirty="0" smtClean="0">
                <a:latin typeface="Times New Roman" panose="02020603050405020304" pitchFamily="18" charset="0"/>
                <a:cs typeface="Times New Roman" pitchFamily="18" charset="0"/>
              </a:rPr>
              <a:t>Главная проблема – отсутствие платформ, которые бы занимались образовательной деятельностью в сфере технологий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itchFamily="18" charset="0"/>
              </a:rPr>
              <a:t>Аэронет</a:t>
            </a:r>
            <a:r>
              <a:rPr lang="ru-RU" sz="3200" dirty="0" smtClean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Образовательная Интернет-платформа «Покорим пространство вместе» нацелена облегчить работу между субъектами образовательного процесса. Вдобавок рейтинговая система платформы призвана облегчить заказчику выбор партнеров для его заказа, а безопасная система платежа и перевода денег гарантирует честную работу со стороны партнеров. 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    Также образовательная Интернет-платформа решает проблему дефицита практического опыта, а именно отсутствия возможности погрузиться в процесс работы различных сфер беспилотных авиационных систем с последующей отработкой профессиональных навыков.</a:t>
            </a:r>
            <a:endParaRPr lang="ru-RU" sz="320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just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В России функционирует много образовательных платформ, направленных на то, чтобы дети получали опыт и знания в разных сферах, но ни одна из них не обучает технологиям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Аэронет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в веб-пространстве. Данная проблема приводит может замедлять развитие и использование технологий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Аэронет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Почему существующих вариантов решения </a:t>
            </a:r>
            <a:br>
              <a:rPr lang="ru-RU" dirty="0"/>
            </a:br>
            <a:r>
              <a:rPr lang="ru-RU" dirty="0"/>
              <a:t>не достаточно?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Разрабатываемая платформа способна в полной мере решить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указанную проблему,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предоставив возможность изучения образовательного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контента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для указанных целевых аудиторий в сфере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Аэронета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 обеспечивающего технологический суверенитет страны. Наш продукт сформирует компетенции у обучающихся, благодаря чему они смогут полноценно получить нужную информацию, которая будет трансформирована в знания и навыки.</a:t>
            </a:r>
          </a:p>
          <a:p>
            <a:pPr algn="just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8650" y="2677706"/>
            <a:ext cx="18432491" cy="8295094"/>
          </a:xfrm>
        </p:spPr>
        <p:txBody>
          <a:bodyPr/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основе анализа состава и структуры социальных сетей платформ-конкурентов было выявлено, что целевая аудитория представляет собой мальчиков и девочек в возрасте от 6 до 15 лет. Эта аудитория характеризуется желанием получить новые знания и навыки, а также преумножить свои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навыки.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конкуренты: онлайн-платформа по обучению операторов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беспилотников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самолетного 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мультироторного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типа; онлайн-курсы «Школа профессий», проект «Мир профессий», проект «UAVPROF», курсы университета национальной технологической инициативы 20.35 по сквозным технологиям, курс «Оператор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дрона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и др. Некоторые из них предоставляют: сертификат, 1-2 готовых проекта для портфолио после обучения. Наибольшая стоимость курсов наблюдается на онлайн-платформах г. Москва. Большим преимуществом указанных конкурентов является сотрудничество с инновационным центром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Сколково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Деятельность в Интернет позволяет не ограничиваться географической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привязанностью (географические границы рынка),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что является преимуществом в вопросе привлечения клиентов и продаж. В то же время это является и недостатком, поскольку количество конкурентов значительно увеличивается. 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Для составления плана продажи курсов была проанализирована статистика и тренды запросов по направлениям курсов, представленная на сервисах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Trends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Яндекс.Поиск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слов. На этой основе был составлен график проведения и продажи курсов на цифровой платформе.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Конкурентоспособность образовательного контента о сфере беспилотных авиационных систем и технологиях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Аэронет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продуцируемого и размещаемого на интерактивной платформе определяется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ледующими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факторами: соответствие тенденциям развития экономики и рынка технологий; цена; обеспеченность собственной материально-технической базой; научно-исследовательская работа обучающихся; непрерывное совершенствование образовательной деятельности; связи с вузами и потенциальными работодателями.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9" y="2388946"/>
            <a:ext cx="18424652" cy="8078016"/>
          </a:xfrm>
        </p:spPr>
        <p:txBody>
          <a:bodyPr/>
          <a:lstStyle/>
          <a:p>
            <a:pPr lvl="0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Основой бизнес-модели является регулярное онлайн-образование, бесперебойный образовательный процесс, который на выходе дает навык работы в сфере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Аэронет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Финансовая модель – подписочная: пользователь (обучающийся) за определенную плату получает доступ к базе онлайн-контента. Ежемесячно подписка продлевается. Потребители будут иметь доступ к платформе и информации для обучения в сфере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эротехнологий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в удобное для себя время. Клиенты оплачивают только доступ к личному кабинету и информации, хранящейся там, а дальше сами вправе выбирать где, в какое время, сколько обучаться.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Для привлечения клиентов будут использоваться:</a:t>
            </a:r>
          </a:p>
          <a:p>
            <a:pPr lvl="0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-  реклама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 социальных сетях с помощью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таргетированной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рекламы и рекламных постов;</a:t>
            </a:r>
          </a:p>
          <a:p>
            <a:pPr lvl="0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- создание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сайта, оптимизированного под SEO, для привлечения новых учеников через поисковые запросы;</a:t>
            </a:r>
          </a:p>
          <a:p>
            <a:pPr lvl="0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- проведение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бесплатных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вебинаров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презентаций.</a:t>
            </a: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Планируется, что в первый месяц будет произведено больше затрат на продвижение платформы. После привлечения аудитории в первый месяц, планируется внедрить e-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рассылку и проведение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вебинаров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на сайте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YouTube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       Ожидаемый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годовой оборот (продажи) составит 6 млн. руб., а рентабельность бизнеса – 46,6%. </a:t>
            </a:r>
          </a:p>
          <a:p>
            <a:pPr lvl="0"/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i="1" dirty="0" smtClean="0">
                <a:latin typeface="+mj-lt"/>
              </a:rPr>
              <a:t>                        </a:t>
            </a:r>
            <a:r>
              <a:rPr lang="ru-RU" sz="2800" i="1" dirty="0" smtClean="0">
                <a:latin typeface="+mj-lt"/>
              </a:rPr>
              <a:t>На </a:t>
            </a:r>
            <a:r>
              <a:rPr lang="ru-RU" sz="2800" i="1" dirty="0">
                <a:latin typeface="+mj-lt"/>
              </a:rPr>
              <a:t>данный момент проект находится на 5 уровне TRL.</a:t>
            </a:r>
            <a:r>
              <a:rPr lang="ru-RU" sz="2800" dirty="0">
                <a:latin typeface="+mj-lt"/>
              </a:rPr>
              <a:t> </a:t>
            </a:r>
          </a:p>
          <a:p>
            <a:endParaRPr lang="ru-RU" sz="2800" dirty="0">
              <a:latin typeface="+mj-lt"/>
            </a:endParaRPr>
          </a:p>
          <a:p>
            <a:r>
              <a:rPr lang="ru-RU" sz="2800" b="1" dirty="0" smtClean="0">
                <a:latin typeface="+mj-lt"/>
              </a:rPr>
              <a:t>           Что </a:t>
            </a:r>
            <a:r>
              <a:rPr lang="ru-RU" sz="2800" b="1" dirty="0">
                <a:latin typeface="+mj-lt"/>
              </a:rPr>
              <a:t>уже было сделано:</a:t>
            </a:r>
          </a:p>
          <a:p>
            <a:pPr marL="358775" indent="-342900">
              <a:buFontTx/>
              <a:buChar char="-"/>
            </a:pPr>
            <a:r>
              <a:rPr lang="ru-RU" sz="2800" dirty="0" smtClean="0">
                <a:latin typeface="+mj-lt"/>
              </a:rPr>
              <a:t>Проведены </a:t>
            </a:r>
            <a:r>
              <a:rPr lang="ru-RU" sz="2800" dirty="0">
                <a:latin typeface="+mj-lt"/>
              </a:rPr>
              <a:t>исследования, подтверждающие осуществимость разрабатываемой идеи и ее полезность;</a:t>
            </a:r>
          </a:p>
          <a:p>
            <a:pPr marL="358775" indent="-342900">
              <a:buFontTx/>
              <a:buChar char="-"/>
            </a:pPr>
            <a:r>
              <a:rPr lang="ru-RU" sz="2800" dirty="0">
                <a:latin typeface="+mj-lt"/>
              </a:rPr>
              <a:t>Определены основные требования к продукту;</a:t>
            </a:r>
          </a:p>
          <a:p>
            <a:pPr marL="358775" indent="-342900">
              <a:buFontTx/>
              <a:buChar char="-"/>
            </a:pPr>
            <a:r>
              <a:rPr lang="ru-RU" sz="2800" dirty="0">
                <a:latin typeface="+mj-lt"/>
              </a:rPr>
              <a:t>Определены принципы работы, целевые области применения технологии и ее критические элементы;</a:t>
            </a:r>
          </a:p>
          <a:p>
            <a:pPr marL="358775" indent="-342900">
              <a:buFontTx/>
              <a:buChar char="-"/>
            </a:pPr>
            <a:r>
              <a:rPr lang="ru-RU" sz="2800" dirty="0">
                <a:latin typeface="+mj-lt"/>
              </a:rPr>
              <a:t>Описаны технические параметры продукта;</a:t>
            </a:r>
          </a:p>
          <a:p>
            <a:pPr marL="358775" indent="-342900">
              <a:buFontTx/>
              <a:buChar char="-"/>
            </a:pPr>
            <a:r>
              <a:rPr lang="ru-RU" sz="2800" dirty="0">
                <a:latin typeface="+mj-lt"/>
              </a:rPr>
              <a:t>Проанализирован конкурентный рынок и целевая аудитория</a:t>
            </a:r>
            <a:r>
              <a:rPr lang="ru-RU" sz="2800" dirty="0" smtClean="0">
                <a:latin typeface="+mj-lt"/>
              </a:rPr>
              <a:t>.</a:t>
            </a:r>
          </a:p>
          <a:p>
            <a:pPr marL="358775" indent="-342900">
              <a:buFontTx/>
              <a:buChar char="-"/>
            </a:pPr>
            <a:endParaRPr lang="ru-RU" sz="2800" dirty="0">
              <a:latin typeface="+mj-lt"/>
            </a:endParaRPr>
          </a:p>
          <a:p>
            <a:pPr algn="just"/>
            <a:r>
              <a:rPr lang="ru-RU" sz="2800" dirty="0" smtClean="0">
                <a:latin typeface="+mj-lt"/>
                <a:cs typeface="Times New Roman" pitchFamily="18" charset="0"/>
              </a:rPr>
              <a:t>            Образовательные курсы </a:t>
            </a:r>
            <a:r>
              <a:rPr lang="ru-RU" sz="2800" dirty="0">
                <a:latin typeface="+mj-lt"/>
                <a:cs typeface="Times New Roman" pitchFamily="18" charset="0"/>
              </a:rPr>
              <a:t>будут запускаться 1 раз в 2 месяца, начиная с декабря 2023 года. Курсы узкой специализации данных направлений будут запускаться параллельно, начиная со 2-го месяца прохождения курсов широкой специализации. Ожидаемое количество слушателей в первый год работы ‒ 200 чел. Тогда ожидаемый годовой оборот (продажи) составит 6 млн. </a:t>
            </a:r>
            <a:r>
              <a:rPr lang="ru-RU" sz="2800" dirty="0" smtClean="0">
                <a:latin typeface="+mj-lt"/>
                <a:cs typeface="Times New Roman" pitchFamily="18" charset="0"/>
              </a:rPr>
              <a:t>руб.</a:t>
            </a:r>
            <a:endParaRPr lang="en-US" sz="2800" i="1" dirty="0">
              <a:latin typeface="+mj-lt"/>
              <a:cs typeface="Times New Roman" pitchFamily="18" charset="0"/>
            </a:endParaRPr>
          </a:p>
          <a:p>
            <a:pPr algn="just"/>
            <a:r>
              <a:rPr lang="ru-RU" sz="2800" dirty="0">
                <a:latin typeface="+mj-lt"/>
                <a:cs typeface="Times New Roman" pitchFamily="18" charset="0"/>
              </a:rPr>
              <a:t>            Для каждого курса широкой специализации будут набираться группы в размере 20 чел., а для курсов узкой специализации – 15 чел.</a:t>
            </a:r>
          </a:p>
          <a:p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8982296" y="2564702"/>
            <a:ext cx="13331952" cy="102188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4314" y="7574640"/>
            <a:ext cx="4134612" cy="2103120"/>
          </a:xfrm>
        </p:spPr>
        <p:txBody>
          <a:bodyPr/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Демченко Екатерина Михайловна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RJp5Qde91k.jpg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9493" t="840" r="14317" b="24370"/>
          <a:stretch>
            <a:fillRect/>
          </a:stretch>
        </p:blipFill>
        <p:spPr>
          <a:xfrm>
            <a:off x="2550696" y="3155107"/>
            <a:ext cx="2351158" cy="3077251"/>
          </a:xfrm>
        </p:spPr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38378" y="6597676"/>
            <a:ext cx="4134612" cy="438912"/>
          </a:xfrm>
        </p:spPr>
        <p:txBody>
          <a:bodyPr/>
          <a:lstStyle/>
          <a:p>
            <a:r>
              <a:rPr lang="ru-RU" dirty="0" smtClean="0"/>
              <a:t>Лидер команды.</a:t>
            </a: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06071" y="7743082"/>
            <a:ext cx="4134612" cy="2103120"/>
          </a:xfrm>
        </p:spPr>
        <p:txBody>
          <a:bodyPr/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Алексина Елизавета Александровна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iCvYi5Txano.jpg"/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t="4619" r="1718" b="27966"/>
          <a:stretch>
            <a:fillRect/>
          </a:stretch>
        </p:blipFill>
        <p:spPr>
          <a:xfrm>
            <a:off x="8316161" y="3192149"/>
            <a:ext cx="2295692" cy="2968020"/>
          </a:xfrm>
        </p:spPr>
      </p:pic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30134" y="6453296"/>
            <a:ext cx="4134612" cy="438912"/>
          </a:xfrm>
        </p:spPr>
        <p:txBody>
          <a:bodyPr/>
          <a:lstStyle/>
          <a:p>
            <a:r>
              <a:rPr lang="ru-RU" dirty="0" smtClean="0"/>
              <a:t>Ответственная за организацию работы и редактор проекта.</a:t>
            </a:r>
            <a:endParaRPr lang="ru-RU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738459" y="7628020"/>
            <a:ext cx="4134612" cy="2145992"/>
          </a:xfrm>
        </p:spPr>
        <p:txBody>
          <a:bodyPr/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Мухтарова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Шахина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Асатилла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кизи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Рисунок 33" descr="ICziSgeXJCg.jpg"/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 l="19913" r="17412" b="24278"/>
          <a:stretch>
            <a:fillRect/>
          </a:stretch>
        </p:blipFill>
        <p:spPr>
          <a:xfrm>
            <a:off x="14510085" y="3175720"/>
            <a:ext cx="2430378" cy="2936322"/>
          </a:xfrm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738459" y="6429234"/>
            <a:ext cx="4134612" cy="438912"/>
          </a:xfrm>
        </p:spPr>
        <p:txBody>
          <a:bodyPr/>
          <a:lstStyle/>
          <a:p>
            <a:r>
              <a:rPr lang="ru-RU" dirty="0" smtClean="0"/>
              <a:t>Сборщик материалов и генератор идей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/>
            <a:r>
              <a:rPr lang="ru-RU" sz="2400" dirty="0" smtClean="0"/>
              <a:t>1</a:t>
            </a:r>
            <a:r>
              <a:rPr lang="ru-RU" sz="2400" dirty="0"/>
              <a:t>.  Разработка </a:t>
            </a:r>
            <a:r>
              <a:rPr lang="ru-RU" sz="2400" dirty="0" smtClean="0"/>
              <a:t>образовательного контента для  обучения технологиям </a:t>
            </a:r>
            <a:r>
              <a:rPr lang="ru-RU" sz="2400" dirty="0" err="1" smtClean="0"/>
              <a:t>Аэронет</a:t>
            </a:r>
            <a:r>
              <a:rPr lang="ru-RU" sz="2400" dirty="0" smtClean="0"/>
              <a:t> через образовательную платформу.   </a:t>
            </a:r>
            <a:r>
              <a:rPr lang="ru-RU" sz="2400" dirty="0"/>
              <a:t>Включает в себя разработку алгоритмов,  создание цифровой платформы при помощи </a:t>
            </a:r>
            <a:r>
              <a:rPr lang="ru-RU" sz="2400" dirty="0" smtClean="0"/>
              <a:t>конструктора </a:t>
            </a:r>
            <a:r>
              <a:rPr lang="ru-RU" sz="2400" dirty="0" err="1"/>
              <a:t>Tilda</a:t>
            </a:r>
            <a:r>
              <a:rPr lang="ru-RU" sz="2400" dirty="0"/>
              <a:t>.</a:t>
            </a:r>
            <a:endParaRPr lang="ru-RU" sz="2400" dirty="0"/>
          </a:p>
          <a:p>
            <a:pPr algn="just"/>
            <a:r>
              <a:rPr lang="ru-RU" sz="2400" dirty="0"/>
              <a:t>о</a:t>
            </a:r>
            <a:r>
              <a:rPr lang="ru-RU" sz="2400" dirty="0" smtClean="0"/>
              <a:t>ктябрь- </a:t>
            </a:r>
            <a:r>
              <a:rPr lang="ru-RU" sz="2400" dirty="0"/>
              <a:t>ноябрь 2023 </a:t>
            </a:r>
            <a:r>
              <a:rPr lang="ru-RU" sz="2400" dirty="0" smtClean="0"/>
              <a:t> г.</a:t>
            </a:r>
          </a:p>
          <a:p>
            <a:pPr algn="just"/>
            <a:r>
              <a:rPr lang="ru-RU" sz="2400" dirty="0" smtClean="0"/>
              <a:t>2</a:t>
            </a:r>
            <a:r>
              <a:rPr lang="ru-RU" sz="2400" dirty="0"/>
              <a:t>.  Тестирование и оптимизация </a:t>
            </a:r>
            <a:r>
              <a:rPr lang="ru-RU" sz="2400" dirty="0" smtClean="0"/>
              <a:t>разработанного образовательного контента и </a:t>
            </a:r>
            <a:r>
              <a:rPr lang="ru-RU" sz="2400" dirty="0"/>
              <a:t>технологий на практике. Включает  в себя возможности изучения образовательного контента в пробном </a:t>
            </a:r>
            <a:r>
              <a:rPr lang="ru-RU" sz="2400" dirty="0" smtClean="0"/>
              <a:t>периоде.</a:t>
            </a:r>
          </a:p>
          <a:p>
            <a:pPr algn="just"/>
            <a:r>
              <a:rPr lang="ru-RU" sz="2400" dirty="0" smtClean="0"/>
              <a:t> </a:t>
            </a:r>
            <a:r>
              <a:rPr lang="ru-RU" sz="2400" dirty="0"/>
              <a:t>ноябрь-декабрь 2023 г.</a:t>
            </a:r>
          </a:p>
          <a:p>
            <a:pPr algn="just"/>
            <a:r>
              <a:rPr lang="ru-RU" sz="2400" dirty="0"/>
              <a:t>3.  Установка специализированных программ, добавление курсов для обучения, а </a:t>
            </a:r>
            <a:r>
              <a:rPr lang="ru-RU" sz="2400" dirty="0" smtClean="0"/>
              <a:t>также продвижение. </a:t>
            </a:r>
            <a:endParaRPr lang="ru-RU" sz="2400" dirty="0"/>
          </a:p>
          <a:p>
            <a:pPr algn="just"/>
            <a:r>
              <a:rPr lang="ru-RU" sz="2400" dirty="0"/>
              <a:t>декабрь 2023 г. - январь 2024 г.</a:t>
            </a:r>
          </a:p>
          <a:p>
            <a:pPr algn="just"/>
            <a:r>
              <a:rPr lang="ru-RU" sz="2400" dirty="0" smtClean="0"/>
              <a:t>4.  Создание </a:t>
            </a:r>
            <a:r>
              <a:rPr lang="ru-RU" sz="2400" dirty="0"/>
              <a:t>системы управления для эффективного регулирования </a:t>
            </a:r>
            <a:r>
              <a:rPr lang="ru-RU" sz="2400" dirty="0" smtClean="0"/>
              <a:t>платформы через </a:t>
            </a:r>
            <a:r>
              <a:rPr lang="ru-RU" sz="2400" dirty="0"/>
              <a:t>круглосуточную техническую поддержку. Включает в себя разработку программной интеграции с любыми сервисами,  так же включает в себя программы </a:t>
            </a:r>
            <a:r>
              <a:rPr lang="ru-RU" sz="2400" dirty="0" smtClean="0"/>
              <a:t>безопасности и </a:t>
            </a:r>
            <a:r>
              <a:rPr lang="ru-RU" sz="2400" dirty="0"/>
              <a:t>конфиденциальности клиентов. </a:t>
            </a:r>
            <a:endParaRPr lang="ru-RU" sz="2400" dirty="0" smtClean="0"/>
          </a:p>
          <a:p>
            <a:pPr algn="just"/>
            <a:r>
              <a:rPr lang="ru-RU" sz="2400" dirty="0"/>
              <a:t>ф</a:t>
            </a:r>
            <a:r>
              <a:rPr lang="ru-RU" sz="2400" dirty="0" smtClean="0"/>
              <a:t>евраль 2024 </a:t>
            </a:r>
            <a:r>
              <a:rPr lang="ru-RU" sz="2400" dirty="0"/>
              <a:t>г.</a:t>
            </a:r>
          </a:p>
          <a:p>
            <a:pPr algn="just"/>
            <a:endParaRPr lang="ru-RU" sz="240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just"/>
            <a:r>
              <a:rPr lang="ru-RU" sz="2400" dirty="0" smtClean="0"/>
              <a:t>5.  Проведение </a:t>
            </a:r>
            <a:r>
              <a:rPr lang="ru-RU" sz="2400" dirty="0"/>
              <a:t>работ </a:t>
            </a:r>
            <a:r>
              <a:rPr lang="ru-RU" sz="2400" dirty="0" smtClean="0"/>
              <a:t>(тестирование) с </a:t>
            </a:r>
            <a:r>
              <a:rPr lang="ru-RU" sz="2400" dirty="0"/>
              <a:t>использованием </a:t>
            </a:r>
            <a:r>
              <a:rPr lang="ru-RU" sz="2400" dirty="0" smtClean="0"/>
              <a:t>разработанного </a:t>
            </a:r>
            <a:r>
              <a:rPr lang="ru-RU" sz="2400" dirty="0"/>
              <a:t>образовательного контента </a:t>
            </a:r>
            <a:r>
              <a:rPr lang="ru-RU" sz="2400" dirty="0" smtClean="0"/>
              <a:t>в сети Интернета.  </a:t>
            </a:r>
          </a:p>
          <a:p>
            <a:pPr algn="just"/>
            <a:r>
              <a:rPr lang="ru-RU" sz="2400" dirty="0"/>
              <a:t>м</a:t>
            </a:r>
            <a:r>
              <a:rPr lang="ru-RU" sz="2400" dirty="0" smtClean="0"/>
              <a:t>арт-апрель </a:t>
            </a:r>
            <a:r>
              <a:rPr lang="ru-RU" sz="2400" dirty="0"/>
              <a:t>2024 г.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 smtClean="0"/>
              <a:t>6.  Масштабирование бизнеса и </a:t>
            </a:r>
            <a:r>
              <a:rPr lang="ru-RU" sz="2400" dirty="0"/>
              <a:t>коммерциализация разработанных </a:t>
            </a:r>
            <a:r>
              <a:rPr lang="ru-RU" sz="2400" dirty="0" smtClean="0"/>
              <a:t>образовательных продуктов. Включает </a:t>
            </a:r>
            <a:r>
              <a:rPr lang="ru-RU" sz="2400" dirty="0"/>
              <a:t>в себя установление партнерских отношений с </a:t>
            </a:r>
            <a:r>
              <a:rPr lang="ru-RU" sz="2400" dirty="0" smtClean="0"/>
              <a:t>преподавателями, инвесторами, </a:t>
            </a:r>
            <a:r>
              <a:rPr lang="ru-RU" sz="2400" dirty="0"/>
              <a:t>а также разработку </a:t>
            </a:r>
            <a:r>
              <a:rPr lang="ru-RU" sz="2400" dirty="0" smtClean="0"/>
              <a:t>стратегии </a:t>
            </a:r>
            <a:r>
              <a:rPr lang="ru-RU" sz="2400" dirty="0"/>
              <a:t>продаж. </a:t>
            </a:r>
            <a:endParaRPr lang="ru-RU" sz="2400" dirty="0" smtClean="0"/>
          </a:p>
          <a:p>
            <a:pPr algn="just"/>
            <a:r>
              <a:rPr lang="ru-RU" sz="2400" dirty="0" smtClean="0"/>
              <a:t> апрель-май </a:t>
            </a:r>
            <a:r>
              <a:rPr lang="ru-RU" sz="2400" dirty="0"/>
              <a:t>2024 г.</a:t>
            </a:r>
          </a:p>
          <a:p>
            <a:pPr algn="just"/>
            <a:r>
              <a:rPr lang="ru-RU" sz="2400" dirty="0"/>
              <a:t>7.  Постоянное развитие и </a:t>
            </a:r>
            <a:r>
              <a:rPr lang="ru-RU" sz="2400" dirty="0" smtClean="0"/>
              <a:t>совершенствование </a:t>
            </a:r>
            <a:r>
              <a:rPr lang="ru-RU" sz="2400" dirty="0"/>
              <a:t>образовательного контента </a:t>
            </a:r>
            <a:r>
              <a:rPr lang="ru-RU" sz="2400" dirty="0" smtClean="0"/>
              <a:t>на </a:t>
            </a:r>
            <a:r>
              <a:rPr lang="ru-RU" sz="2400" dirty="0"/>
              <a:t>основе обратной связи от клиентов и партнеров.  Включает в себя проведение опросов и разработку новых </a:t>
            </a:r>
            <a:r>
              <a:rPr lang="ru-RU" sz="2400" dirty="0" smtClean="0"/>
              <a:t>образовательных курсов. </a:t>
            </a:r>
            <a:endParaRPr lang="ru-RU" sz="2400" dirty="0"/>
          </a:p>
          <a:p>
            <a:pPr algn="just"/>
            <a:r>
              <a:rPr lang="ru-RU" sz="2400"/>
              <a:t> </a:t>
            </a:r>
            <a:r>
              <a:rPr lang="ru-RU" sz="2400" smtClean="0"/>
              <a:t>постоянно.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F6784E-6852-4EC6-93B9-B2F40371A23B}">
  <ds:schemaRefs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f3f21cfc-4d3e-42b1-8a95-d7209818f9d6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dae585fd-f7dc-4d5a-b1b8-e5742ef77c8f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3935</TotalTime>
  <Words>1177</Words>
  <Application>Microsoft Office PowerPoint</Application>
  <PresentationFormat>Произвольный</PresentationFormat>
  <Paragraphs>71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ОБЛОЖКИ</vt:lpstr>
      <vt:lpstr>РАЗДЕЛИТЕЛИ</vt:lpstr>
      <vt:lpstr>Разработка образовательной интерактивной платформы «Покорим пространство вместе»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User</cp:lastModifiedBy>
  <cp:revision>250</cp:revision>
  <dcterms:created xsi:type="dcterms:W3CDTF">2021-03-01T12:07:13Z</dcterms:created>
  <dcterms:modified xsi:type="dcterms:W3CDTF">2023-10-20T16:49:37Z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