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76" r:id="rId10"/>
    <p:sldId id="263" r:id="rId11"/>
    <p:sldId id="264" r:id="rId12"/>
    <p:sldId id="274" r:id="rId13"/>
    <p:sldId id="265" r:id="rId14"/>
    <p:sldId id="275" r:id="rId15"/>
    <p:sldId id="266" r:id="rId16"/>
    <p:sldId id="267" r:id="rId17"/>
    <p:sldId id="268" r:id="rId18"/>
    <p:sldId id="269" r:id="rId19"/>
    <p:sldId id="272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14" autoAdjust="0"/>
  </p:normalViewPr>
  <p:slideViewPr>
    <p:cSldViewPr snapToGrid="0" snapToObjects="1">
      <p:cViewPr>
        <p:scale>
          <a:sx n="66" d="100"/>
          <a:sy n="66" d="100"/>
        </p:scale>
        <p:origin x="-1930" y="-78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E7C85-E231-491A-81D4-AA8D5300DB6F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E10E3-7669-4FFA-9DA6-A45138C59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704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E10E3-7669-4FFA-9DA6-A45138C59B9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384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 err="1"/>
              <a:t>Разработка</a:t>
            </a:r>
            <a:r>
              <a:rPr dirty="0"/>
              <a:t> </a:t>
            </a:r>
            <a:r>
              <a:rPr dirty="0" err="1"/>
              <a:t>цифровой</a:t>
            </a:r>
            <a:r>
              <a:rPr dirty="0"/>
              <a:t> </a:t>
            </a:r>
            <a:r>
              <a:rPr dirty="0" err="1"/>
              <a:t>платформы</a:t>
            </a:r>
            <a:r>
              <a:rPr dirty="0"/>
              <a:t> </a:t>
            </a:r>
            <a:r>
              <a:rPr dirty="0" err="1"/>
              <a:t>GastroTravel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000" b="0">
                <a:latin typeface="Calibri"/>
              </a:rPr>
              <a:t>Выпускная квалификационная работа</a:t>
            </a:r>
          </a:p>
          <a:p>
            <a:r>
              <a:rPr sz="2000" b="0">
                <a:latin typeface="Calibri"/>
              </a:rPr>
              <a:t>Автор: [ФИО]</a:t>
            </a:r>
          </a:p>
          <a:p>
            <a:r>
              <a:rPr sz="2000" b="0">
                <a:latin typeface="Calibri"/>
              </a:rPr>
              <a:t>Руководитель: [Имя научного руководителя]</a:t>
            </a:r>
          </a:p>
          <a:p>
            <a:r>
              <a:rPr sz="2000" b="0">
                <a:latin typeface="Calibri"/>
              </a:rPr>
              <a:t>2025</a:t>
            </a:r>
          </a:p>
        </p:txBody>
      </p:sp>
      <p:pic>
        <p:nvPicPr>
          <p:cNvPr id="4" name="Picture -1022" descr="D:\Загрузки\ChatGPT Image 7 июн. 2025 г., 23_30_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89731" y="1459466"/>
            <a:ext cx="3364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Narrow" panose="020B0606020202030204" pitchFamily="34" charset="0"/>
              </a:rPr>
              <a:t>РАЗРАБОТКА СТАРТАПА 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89457" y="1715797"/>
            <a:ext cx="61650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«Интерактивная платформа для </a:t>
            </a:r>
            <a:r>
              <a:rPr lang="ru-RU" sz="2000" b="1" dirty="0" smtClean="0"/>
              <a:t>продвижения</a:t>
            </a:r>
          </a:p>
          <a:p>
            <a:pPr algn="ctr"/>
            <a:r>
              <a:rPr lang="ru-RU" sz="2000" b="1" dirty="0" smtClean="0"/>
              <a:t>гастрономического </a:t>
            </a:r>
            <a:r>
              <a:rPr lang="ru-RU" sz="2000" b="1" dirty="0"/>
              <a:t>туризма через социальные сети» </a:t>
            </a:r>
            <a:endParaRPr lang="ru-RU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DA48163-AC70-4105-9752-B36783270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9" y="4272492"/>
            <a:ext cx="2423775" cy="871008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204719" y="3634237"/>
            <a:ext cx="4988561" cy="7332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822699" y="3634237"/>
            <a:ext cx="58318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04800" algn="l"/>
                <a:tab pos="461010" algn="l"/>
                <a:tab pos="1676400" algn="l"/>
                <a:tab pos="3981450" algn="l"/>
                <a:tab pos="6120130" algn="r"/>
              </a:tabLst>
            </a:pP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Направление подготовки 38.03.02 Менеджмент </a:t>
            </a:r>
            <a:endParaRPr lang="ru-RU" sz="1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304800" algn="l"/>
                <a:tab pos="461010" algn="l"/>
                <a:tab pos="1676400" algn="l"/>
                <a:tab pos="3981450" algn="l"/>
                <a:tab pos="6120130" algn="r"/>
              </a:tabLst>
            </a:pP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Направленность (профиль) программы Менеджмент на предприятиях </a:t>
            </a:r>
            <a:r>
              <a:rPr lang="ru-RU" sz="1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ресторанно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-гостиничного бизнеса и туризма</a:t>
            </a:r>
            <a:endParaRPr lang="ru-RU" sz="1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659120" y="4411981"/>
            <a:ext cx="3484880" cy="7315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endParaRPr lang="ru-RU" sz="2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659120" y="4411981"/>
            <a:ext cx="360619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>
                <a:solidFill>
                  <a:prstClr val="black"/>
                </a:solidFill>
              </a:rPr>
              <a:t>Выполнил: обучающийся  4 курса очной формы обучения : </a:t>
            </a:r>
            <a:r>
              <a:rPr lang="ru-RU" sz="1100" b="1" dirty="0" smtClean="0">
                <a:solidFill>
                  <a:prstClr val="black"/>
                </a:solidFill>
              </a:rPr>
              <a:t>Мухин </a:t>
            </a:r>
            <a:r>
              <a:rPr lang="ru-RU" sz="1100" b="1" dirty="0">
                <a:solidFill>
                  <a:prstClr val="black"/>
                </a:solidFill>
              </a:rPr>
              <a:t>Николай Александрович                                                                                          </a:t>
            </a:r>
          </a:p>
          <a:p>
            <a:pPr lvl="0" algn="ctr"/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52106" y="4688979"/>
            <a:ext cx="3034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1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Научный руководитель:</a:t>
            </a:r>
            <a:r>
              <a:rPr lang="ru-RU" sz="14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ru-RU" sz="11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В.Э. </a:t>
            </a:r>
            <a:r>
              <a:rPr lang="ru-RU" sz="11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Гарьковенко</a:t>
            </a:r>
            <a:r>
              <a:rPr lang="ru-RU" sz="11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к.э.н</a:t>
            </a:r>
            <a:r>
              <a:rPr lang="ru-RU" sz="11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., доцент</a:t>
            </a:r>
            <a:endParaRPr lang="ru-RU" sz="1400" b="1" dirty="0">
              <a:solidFill>
                <a:prstClr val="black"/>
              </a:solidFill>
              <a:latin typeface="Arial"/>
            </a:endParaRPr>
          </a:p>
          <a:p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Архитектура платформы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000" b="0">
                <a:latin typeface="Calibri"/>
              </a:rPr>
              <a:t>• Модули: профиль, бронирование, маршруты, контент, партнёрство</a:t>
            </a:r>
          </a:p>
          <a:p>
            <a:r>
              <a:rPr sz="2000" b="0">
                <a:latin typeface="Calibri"/>
              </a:rPr>
              <a:t>• Интерактивная карта, UGC, рейтинги, API</a:t>
            </a:r>
          </a:p>
        </p:txBody>
      </p:sp>
      <p:pic>
        <p:nvPicPr>
          <p:cNvPr id="8194" name="Picture 2" descr="D:\Загрузки\ChatGPT Image 7 июн. 2025 г., 22_57_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Маркетинговая стратегия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000" b="0">
                <a:latin typeface="Calibri"/>
              </a:rPr>
              <a:t>• Каналы: Instagram, Telegram, TikTok</a:t>
            </a:r>
          </a:p>
          <a:p>
            <a:r>
              <a:rPr sz="2000" b="0">
                <a:latin typeface="Calibri"/>
              </a:rPr>
              <a:t>• Методы: инфлюенсеры, челленджи, визуальный сторителлинг</a:t>
            </a:r>
          </a:p>
        </p:txBody>
      </p:sp>
      <p:pic>
        <p:nvPicPr>
          <p:cNvPr id="9218" name="Picture 2" descr="D:\Загрузки\ChatGPT Image 7 июн. 2025 г., 23_01_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75760" y="142240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----------------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ФОН БЕЖ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75" y="-137517"/>
            <a:ext cx="9388475" cy="528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ocuments\Bandicam\bandicam 2025-06-25 03-29-13-5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20" y="134859"/>
            <a:ext cx="9042400" cy="458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Финансовая</a:t>
            </a:r>
            <a:r>
              <a:rPr dirty="0"/>
              <a:t> </a:t>
            </a:r>
            <a:r>
              <a:rPr dirty="0" err="1"/>
              <a:t>модель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000" b="0" dirty="0">
                <a:latin typeface="Calibri"/>
              </a:rPr>
              <a:t>• </a:t>
            </a:r>
            <a:r>
              <a:rPr sz="2000" b="0" dirty="0" err="1">
                <a:latin typeface="Calibri"/>
              </a:rPr>
              <a:t>Расходы</a:t>
            </a:r>
            <a:r>
              <a:rPr sz="2000" b="0" dirty="0">
                <a:latin typeface="Calibri"/>
              </a:rPr>
              <a:t>: 1.6 </a:t>
            </a:r>
            <a:r>
              <a:rPr sz="2000" b="0" dirty="0" err="1">
                <a:latin typeface="Calibri"/>
              </a:rPr>
              <a:t>млн</a:t>
            </a:r>
            <a:r>
              <a:rPr sz="2000" b="0" dirty="0">
                <a:latin typeface="Calibri"/>
              </a:rPr>
              <a:t> </a:t>
            </a:r>
            <a:r>
              <a:rPr sz="2000" b="0" dirty="0" err="1">
                <a:latin typeface="Calibri"/>
              </a:rPr>
              <a:t>руб</a:t>
            </a:r>
            <a:r>
              <a:rPr sz="2000" b="0" dirty="0">
                <a:latin typeface="Calibri"/>
              </a:rPr>
              <a:t>.</a:t>
            </a:r>
          </a:p>
          <a:p>
            <a:r>
              <a:rPr sz="2000" b="0" dirty="0">
                <a:latin typeface="Calibri"/>
              </a:rPr>
              <a:t>• </a:t>
            </a:r>
            <a:r>
              <a:rPr sz="2000" b="0" dirty="0" err="1">
                <a:latin typeface="Calibri"/>
              </a:rPr>
              <a:t>Доход</a:t>
            </a:r>
            <a:r>
              <a:rPr sz="2000" b="0" dirty="0">
                <a:latin typeface="Calibri"/>
              </a:rPr>
              <a:t>: </a:t>
            </a:r>
            <a:r>
              <a:rPr sz="2000" b="0" dirty="0" err="1">
                <a:latin typeface="Calibri"/>
              </a:rPr>
              <a:t>подписки</a:t>
            </a:r>
            <a:r>
              <a:rPr sz="2000" b="0" dirty="0">
                <a:latin typeface="Calibri"/>
              </a:rPr>
              <a:t>, </a:t>
            </a:r>
            <a:r>
              <a:rPr sz="2000" b="0" dirty="0" err="1">
                <a:latin typeface="Calibri"/>
              </a:rPr>
              <a:t>комиссии</a:t>
            </a:r>
            <a:endParaRPr sz="2000" b="0" dirty="0">
              <a:latin typeface="Calibri"/>
            </a:endParaRPr>
          </a:p>
          <a:p>
            <a:r>
              <a:rPr sz="2000" b="0" dirty="0">
                <a:latin typeface="Calibri"/>
              </a:rPr>
              <a:t>• </a:t>
            </a:r>
            <a:r>
              <a:rPr sz="2000" b="0" dirty="0" err="1">
                <a:latin typeface="Calibri"/>
              </a:rPr>
              <a:t>Окупаемость</a:t>
            </a:r>
            <a:r>
              <a:rPr sz="2000" b="0" dirty="0">
                <a:latin typeface="Calibri"/>
              </a:rPr>
              <a:t>: 14 </a:t>
            </a:r>
            <a:r>
              <a:rPr sz="2000" b="0" dirty="0" err="1">
                <a:latin typeface="Calibri"/>
              </a:rPr>
              <a:t>месяцев</a:t>
            </a:r>
            <a:endParaRPr sz="2000" b="0" dirty="0">
              <a:latin typeface="Calibri"/>
            </a:endParaRPr>
          </a:p>
        </p:txBody>
      </p:sp>
      <p:pic>
        <p:nvPicPr>
          <p:cNvPr id="15362" name="Picture 2" descr="D:\Загрузки\ChatGPT Image 7 июн. 2025 г., 23_56_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ФОН БЕЖ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75" y="-137517"/>
            <a:ext cx="9388475" cy="528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ocuments\Bandicam\bandicam 2025-06-25 03-33-35-3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104380"/>
            <a:ext cx="8829040" cy="465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56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SWOT-анализ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000" b="0" dirty="0" err="1">
                <a:latin typeface="Calibri"/>
              </a:rPr>
              <a:t>Сильные</a:t>
            </a:r>
            <a:r>
              <a:rPr sz="2000" b="0" dirty="0">
                <a:latin typeface="Calibri"/>
              </a:rPr>
              <a:t>: </a:t>
            </a:r>
            <a:r>
              <a:rPr sz="2000" b="0" dirty="0" err="1">
                <a:latin typeface="Calibri"/>
              </a:rPr>
              <a:t>новизна</a:t>
            </a:r>
            <a:r>
              <a:rPr sz="2000" b="0" dirty="0">
                <a:latin typeface="Calibri"/>
              </a:rPr>
              <a:t>, </a:t>
            </a:r>
            <a:r>
              <a:rPr sz="2000" b="0" dirty="0" err="1">
                <a:latin typeface="Calibri"/>
              </a:rPr>
              <a:t>цифровой</a:t>
            </a:r>
            <a:r>
              <a:rPr sz="2000" b="0" dirty="0">
                <a:latin typeface="Calibri"/>
              </a:rPr>
              <a:t> </a:t>
            </a:r>
            <a:r>
              <a:rPr sz="2000" b="0" dirty="0" err="1">
                <a:latin typeface="Calibri"/>
              </a:rPr>
              <a:t>формат</a:t>
            </a:r>
            <a:endParaRPr sz="2000" b="0" dirty="0">
              <a:latin typeface="Calibri"/>
            </a:endParaRPr>
          </a:p>
          <a:p>
            <a:r>
              <a:rPr sz="2000" b="0" dirty="0" err="1">
                <a:latin typeface="Calibri"/>
              </a:rPr>
              <a:t>Слабые</a:t>
            </a:r>
            <a:r>
              <a:rPr sz="2000" b="0" dirty="0">
                <a:latin typeface="Calibri"/>
              </a:rPr>
              <a:t>: </a:t>
            </a:r>
            <a:r>
              <a:rPr sz="2000" b="0" dirty="0" err="1">
                <a:latin typeface="Calibri"/>
              </a:rPr>
              <a:t>неизвестный</a:t>
            </a:r>
            <a:r>
              <a:rPr sz="2000" b="0" dirty="0">
                <a:latin typeface="Calibri"/>
              </a:rPr>
              <a:t> </a:t>
            </a:r>
            <a:r>
              <a:rPr sz="2000" b="0" dirty="0" err="1">
                <a:latin typeface="Calibri"/>
              </a:rPr>
              <a:t>бренд</a:t>
            </a:r>
            <a:endParaRPr sz="2000" b="0" dirty="0">
              <a:latin typeface="Calibri"/>
            </a:endParaRPr>
          </a:p>
          <a:p>
            <a:r>
              <a:rPr sz="2000" b="0" dirty="0" err="1">
                <a:latin typeface="Calibri"/>
              </a:rPr>
              <a:t>Возможности</a:t>
            </a:r>
            <a:r>
              <a:rPr sz="2000" b="0" dirty="0">
                <a:latin typeface="Calibri"/>
              </a:rPr>
              <a:t>: </a:t>
            </a:r>
            <a:r>
              <a:rPr sz="2000" b="0" dirty="0" err="1">
                <a:latin typeface="Calibri"/>
              </a:rPr>
              <a:t>рост</a:t>
            </a:r>
            <a:r>
              <a:rPr sz="2000" b="0" dirty="0">
                <a:latin typeface="Calibri"/>
              </a:rPr>
              <a:t> </a:t>
            </a:r>
            <a:r>
              <a:rPr sz="2000" b="0" dirty="0" err="1">
                <a:latin typeface="Calibri"/>
              </a:rPr>
              <a:t>локального</a:t>
            </a:r>
            <a:r>
              <a:rPr sz="2000" b="0" dirty="0">
                <a:latin typeface="Calibri"/>
              </a:rPr>
              <a:t> </a:t>
            </a:r>
            <a:r>
              <a:rPr sz="2000" b="0" dirty="0" err="1">
                <a:latin typeface="Calibri"/>
              </a:rPr>
              <a:t>туризма</a:t>
            </a:r>
            <a:endParaRPr sz="2000" b="0" dirty="0">
              <a:latin typeface="Calibri"/>
            </a:endParaRPr>
          </a:p>
          <a:p>
            <a:r>
              <a:rPr sz="2000" b="0" dirty="0" err="1">
                <a:latin typeface="Calibri"/>
              </a:rPr>
              <a:t>Угрозы</a:t>
            </a:r>
            <a:r>
              <a:rPr sz="2000" b="0" dirty="0">
                <a:latin typeface="Calibri"/>
              </a:rPr>
              <a:t>: </a:t>
            </a:r>
            <a:r>
              <a:rPr sz="2000" b="0" dirty="0" err="1">
                <a:latin typeface="Calibri"/>
              </a:rPr>
              <a:t>конкуренция</a:t>
            </a:r>
            <a:r>
              <a:rPr sz="2000" b="0" dirty="0">
                <a:latin typeface="Calibri"/>
              </a:rPr>
              <a:t>, </a:t>
            </a:r>
            <a:r>
              <a:rPr sz="2000" b="0" dirty="0" err="1">
                <a:latin typeface="Calibri"/>
              </a:rPr>
              <a:t>законодательство</a:t>
            </a:r>
            <a:endParaRPr sz="2000" b="0" dirty="0">
              <a:latin typeface="Calibri"/>
            </a:endParaRPr>
          </a:p>
        </p:txBody>
      </p:sp>
      <p:pic>
        <p:nvPicPr>
          <p:cNvPr id="16386" name="Picture 2" descr="D:\Загрузки\ChatGPT Image 7 июн. 2025 г., 23_59_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ocuments\Bandicam\bandicam 2025-06-25 03-40-22-5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1" y="935672"/>
            <a:ext cx="8737600" cy="401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Анализ рисков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000" b="0">
                <a:latin typeface="Calibri"/>
              </a:rPr>
              <a:t>• Рыночные: спад спроса</a:t>
            </a:r>
          </a:p>
          <a:p>
            <a:r>
              <a:rPr sz="2000" b="0">
                <a:latin typeface="Calibri"/>
              </a:rPr>
              <a:t>• Технические: сбои</a:t>
            </a:r>
          </a:p>
          <a:p>
            <a:r>
              <a:rPr sz="2000" b="0">
                <a:latin typeface="Calibri"/>
              </a:rPr>
              <a:t>• Финансовые: недофинансирование</a:t>
            </a:r>
          </a:p>
          <a:p>
            <a:r>
              <a:rPr sz="2000" b="0">
                <a:latin typeface="Calibri"/>
              </a:rPr>
              <a:t>• Меры: резерв, гибкая стратегия</a:t>
            </a:r>
          </a:p>
        </p:txBody>
      </p:sp>
      <p:pic>
        <p:nvPicPr>
          <p:cNvPr id="10242" name="Picture 2" descr="D:\Загрузки\ChatGPT Image 7 июн. 2025 г., 23_09_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Результаты практики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000" b="0">
                <a:latin typeface="Calibri"/>
              </a:rPr>
              <a:t>• Проведено тестирование MVP</a:t>
            </a:r>
          </a:p>
          <a:p>
            <a:r>
              <a:rPr sz="2000" b="0">
                <a:latin typeface="Calibri"/>
              </a:rPr>
              <a:t>• Получены навыки в UX, SMM, проектировании</a:t>
            </a:r>
          </a:p>
          <a:p>
            <a:r>
              <a:rPr sz="2000" b="0">
                <a:latin typeface="Calibri"/>
              </a:rPr>
              <a:t>• Готовность к запуску</a:t>
            </a:r>
          </a:p>
        </p:txBody>
      </p:sp>
      <p:pic>
        <p:nvPicPr>
          <p:cNvPr id="1026" name="Picture 2" descr="https://sdmntpritalynorth.oaiusercontent.com/files/00000000-31f4-6246-8182-2a30dc3c4752/raw?se=2025-06-08T21%3A35%3A12Z&amp;sp=r&amp;sv=2024-08-04&amp;sr=b&amp;scid=2a1cc108-ab1b-58d5-9c31-2ce61da883bf&amp;skoid=0a4a0f0c-99ac-4752-9d87-cfac036fa93f&amp;sktid=a48cca56-e6da-484e-a814-9c849652bcb3&amp;skt=2025-06-08T19%3A20%3A11Z&amp;ske=2025-06-09T19%3A20%3A11Z&amp;sks=b&amp;skv=2024-08-04&amp;sig=z9JWUUN0pIHQBgyUAK0Ej0ofTnT13CJrkfyVINGWJM8%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Заключение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000" b="0">
                <a:latin typeface="Calibri"/>
              </a:rPr>
              <a:t>• Высокий потенциал роста</a:t>
            </a:r>
          </a:p>
          <a:p>
            <a:r>
              <a:rPr sz="2000" b="0">
                <a:latin typeface="Calibri"/>
              </a:rPr>
              <a:t>• Коммерческая реализация возможна</a:t>
            </a:r>
          </a:p>
          <a:p>
            <a:r>
              <a:rPr sz="2000" b="0">
                <a:latin typeface="Calibri"/>
              </a:rPr>
              <a:t>• Проект соответствует трендам туризма и digital</a:t>
            </a:r>
          </a:p>
        </p:txBody>
      </p:sp>
      <p:pic>
        <p:nvPicPr>
          <p:cNvPr id="12290" name="Picture 2" descr="D:\Загрузки\ChatGPT Image 7 июн. 2025 г., 23_15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D:\Загрузки\ChatGPT Image 8 июн. 2025 г., 00_22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46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dirty="0"/>
          </a:p>
        </p:txBody>
      </p:sp>
      <p:pic>
        <p:nvPicPr>
          <p:cNvPr id="1026" name="Picture 2" descr="D:\Загрузки\ChatGPT Image 7 июн. 2025 г., 22_34_3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Цель и задачи исследования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000" b="0">
                <a:latin typeface="Calibri"/>
              </a:rPr>
              <a:t>Цель: разработка цифрового стартапа GastroTravel</a:t>
            </a:r>
          </a:p>
          <a:p>
            <a:endParaRPr sz="2000" b="0">
              <a:latin typeface="Calibri"/>
            </a:endParaRPr>
          </a:p>
          <a:p>
            <a:r>
              <a:rPr sz="2000" b="0">
                <a:latin typeface="Calibri"/>
              </a:rPr>
              <a:t>Задачи:</a:t>
            </a:r>
          </a:p>
          <a:p>
            <a:r>
              <a:rPr sz="2000" b="0">
                <a:latin typeface="Calibri"/>
              </a:rPr>
              <a:t>• Исследовать рынок</a:t>
            </a:r>
          </a:p>
          <a:p>
            <a:r>
              <a:rPr sz="2000" b="0">
                <a:latin typeface="Calibri"/>
              </a:rPr>
              <a:t>• Сформировать бизнес-модель</a:t>
            </a:r>
          </a:p>
          <a:p>
            <a:r>
              <a:rPr sz="2000" b="0">
                <a:latin typeface="Calibri"/>
              </a:rPr>
              <a:t>• Разработать маркетинг и финмодель</a:t>
            </a:r>
          </a:p>
        </p:txBody>
      </p:sp>
      <p:pic>
        <p:nvPicPr>
          <p:cNvPr id="2050" name="Picture 2" descr="D:\Загрузки\ChatGPT Image 7 июн. 2025 г., 22_37_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Концепция</a:t>
            </a:r>
            <a:r>
              <a:rPr dirty="0"/>
              <a:t> </a:t>
            </a:r>
            <a:r>
              <a:rPr dirty="0" err="1"/>
              <a:t>проекта</a:t>
            </a:r>
            <a:r>
              <a:rPr dirty="0"/>
              <a:t> </a:t>
            </a:r>
            <a:r>
              <a:rPr dirty="0" err="1"/>
              <a:t>GastroTravel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000" b="0">
                <a:latin typeface="Calibri"/>
              </a:rPr>
              <a:t>• Платформа + мобильное приложение</a:t>
            </a:r>
          </a:p>
          <a:p>
            <a:r>
              <a:rPr sz="2000" b="0">
                <a:latin typeface="Calibri"/>
              </a:rPr>
              <a:t>• Для туристов, блогеров, малого бизнеса</a:t>
            </a:r>
          </a:p>
          <a:p>
            <a:r>
              <a:rPr sz="2000" b="0">
                <a:latin typeface="Calibri"/>
              </a:rPr>
              <a:t>• Бронирование, маршруты, отзывы, лояльность</a:t>
            </a:r>
          </a:p>
        </p:txBody>
      </p:sp>
      <p:pic>
        <p:nvPicPr>
          <p:cNvPr id="4098" name="Picture 2" descr="D:\Загрузки\ChatGPT Image 7 июн. 2025 г., 22_42_5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Анализ рынка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000" b="0">
                <a:latin typeface="Calibri"/>
              </a:rPr>
              <a:t>• Более 25% туристов интересуются гастротурами</a:t>
            </a:r>
          </a:p>
          <a:p>
            <a:r>
              <a:rPr sz="2000" b="0">
                <a:latin typeface="Calibri"/>
              </a:rPr>
              <a:t>• Рост digital-туризма</a:t>
            </a:r>
          </a:p>
          <a:p>
            <a:r>
              <a:rPr sz="2000" b="0">
                <a:latin typeface="Calibri"/>
              </a:rPr>
              <a:t>• Отсутствие платформ с полной экосистемой</a:t>
            </a:r>
          </a:p>
        </p:txBody>
      </p:sp>
      <p:pic>
        <p:nvPicPr>
          <p:cNvPr id="3074" name="Picture 2" descr="D:\Загрузки\ChatGPT Image 7 июн. 2025 г., 22_41_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Целевая аудитория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000" b="0">
                <a:latin typeface="Calibri"/>
              </a:rPr>
              <a:t>1. Молодые туристы (18–35)</a:t>
            </a:r>
          </a:p>
          <a:p>
            <a:r>
              <a:rPr sz="2000" b="0">
                <a:latin typeface="Calibri"/>
              </a:rPr>
              <a:t>2. Фуд-блогеры</a:t>
            </a:r>
          </a:p>
          <a:p>
            <a:r>
              <a:rPr sz="2000" b="0">
                <a:latin typeface="Calibri"/>
              </a:rPr>
              <a:t>3. Малый бизнес</a:t>
            </a:r>
          </a:p>
          <a:p>
            <a:endParaRPr sz="2000" b="0">
              <a:latin typeface="Calibri"/>
            </a:endParaRPr>
          </a:p>
          <a:p>
            <a:r>
              <a:rPr sz="2000" b="0">
                <a:latin typeface="Calibri"/>
              </a:rPr>
              <a:t>Поведенческие черты: визуал, UGC, мобильность</a:t>
            </a:r>
          </a:p>
        </p:txBody>
      </p:sp>
      <p:pic>
        <p:nvPicPr>
          <p:cNvPr id="5122" name="Picture 2" descr="D:\Загрузки\ChatGPT Image 7 июн. 2025 г., 22_44_5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Бизнес-модель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000" b="0">
                <a:latin typeface="Calibri"/>
              </a:rPr>
              <a:t>• Freemium</a:t>
            </a:r>
          </a:p>
          <a:p>
            <a:r>
              <a:rPr sz="2000" b="0">
                <a:latin typeface="Calibri"/>
              </a:rPr>
              <a:t>• Комиссии с бронирований</a:t>
            </a:r>
          </a:p>
          <a:p>
            <a:r>
              <a:rPr sz="2000" b="0">
                <a:latin typeface="Calibri"/>
              </a:rPr>
              <a:t>• Платное продвижение</a:t>
            </a:r>
          </a:p>
          <a:p>
            <a:r>
              <a:rPr sz="2000" b="0">
                <a:latin typeface="Calibri"/>
              </a:rPr>
              <a:t>• Торговля + маркетплейс</a:t>
            </a:r>
          </a:p>
        </p:txBody>
      </p:sp>
      <p:pic>
        <p:nvPicPr>
          <p:cNvPr id="6147" name="Picture 3" descr="D:\Загрузки\ChatGPT Image 7 июн. 2025 г., 22_53_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Загрузки\ChatGPT Image 7 июн. 2025 г., 22_56_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98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ФОН БЕЖ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75" y="-137517"/>
            <a:ext cx="9388475" cy="528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ocuments\Bandicam\bandicam 2025-06-25 03-49-31-4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" y="237628"/>
            <a:ext cx="8666480" cy="455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25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316</Words>
  <Application>Microsoft Office PowerPoint</Application>
  <PresentationFormat>Экран (16:9)</PresentationFormat>
  <Paragraphs>68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Разработка цифровой платформы GastroTravel</vt:lpstr>
      <vt:lpstr>Презентация PowerPoint</vt:lpstr>
      <vt:lpstr>Цель и задачи исследования</vt:lpstr>
      <vt:lpstr>Концепция проекта GastroTravel</vt:lpstr>
      <vt:lpstr>Анализ рынка</vt:lpstr>
      <vt:lpstr>Целевая аудитория</vt:lpstr>
      <vt:lpstr>Бизнес-модель</vt:lpstr>
      <vt:lpstr>Презентация PowerPoint</vt:lpstr>
      <vt:lpstr>Презентация PowerPoint</vt:lpstr>
      <vt:lpstr>Архитектура платформы</vt:lpstr>
      <vt:lpstr>Маркетинговая стратегия</vt:lpstr>
      <vt:lpstr>Презентация PowerPoint</vt:lpstr>
      <vt:lpstr>Финансовая модель</vt:lpstr>
      <vt:lpstr>Презентация PowerPoint</vt:lpstr>
      <vt:lpstr>SWOT-анализ</vt:lpstr>
      <vt:lpstr>Анализ рисков</vt:lpstr>
      <vt:lpstr>Результаты практики</vt:lpstr>
      <vt:lpstr>Заключение</vt:lpstr>
      <vt:lpstr>Презентация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цифровой платформы GastroTravel</dc:title>
  <dc:creator>User</dc:creator>
  <dc:description>generated using python-pptx</dc:description>
  <cp:lastModifiedBy>User</cp:lastModifiedBy>
  <cp:revision>22</cp:revision>
  <dcterms:created xsi:type="dcterms:W3CDTF">2013-01-27T09:14:16Z</dcterms:created>
  <dcterms:modified xsi:type="dcterms:W3CDTF">2025-06-25T08:14:41Z</dcterms:modified>
</cp:coreProperties>
</file>