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7" r:id="rId12"/>
    <p:sldId id="271" r:id="rId13"/>
    <p:sldId id="272" r:id="rId14"/>
    <p:sldId id="269" r:id="rId15"/>
    <p:sldId id="268" r:id="rId16"/>
    <p:sldId id="274" r:id="rId17"/>
    <p:sldId id="273" r:id="rId18"/>
    <p:sldId id="270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6"/>
  </p:normalViewPr>
  <p:slideViewPr>
    <p:cSldViewPr snapToGrid="0">
      <p:cViewPr>
        <p:scale>
          <a:sx n="100" d="100"/>
          <a:sy n="100" d="100"/>
        </p:scale>
        <p:origin x="46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ndrej/Desktop/&#1075;&#1083;&#1101;&#1084;&#1087;&#1080;&#1085;&#1075;/&#1075;&#1083;&#1101;&#1084;&#1087;&#1080;&#1085;&#1075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'ворд стат'!$B$4</c:f>
              <c:strCache>
                <c:ptCount val="1"/>
                <c:pt idx="0">
                  <c:v>Базы отдыха подмосковье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'ворд стат'!$A$5:$A$19</c:f>
              <c:numCache>
                <c:formatCode>mmm\-yy</c:formatCode>
                <c:ptCount val="15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  <c:pt idx="12">
                  <c:v>45292</c:v>
                </c:pt>
                <c:pt idx="13">
                  <c:v>45323</c:v>
                </c:pt>
                <c:pt idx="14">
                  <c:v>45352</c:v>
                </c:pt>
              </c:numCache>
            </c:numRef>
          </c:cat>
          <c:val>
            <c:numRef>
              <c:f>'ворд стат'!$B$5:$B$19</c:f>
              <c:numCache>
                <c:formatCode>#,##0</c:formatCode>
                <c:ptCount val="15"/>
                <c:pt idx="0">
                  <c:v>16645</c:v>
                </c:pt>
                <c:pt idx="1">
                  <c:v>14121</c:v>
                </c:pt>
                <c:pt idx="2">
                  <c:v>14132</c:v>
                </c:pt>
                <c:pt idx="3">
                  <c:v>17743</c:v>
                </c:pt>
                <c:pt idx="4">
                  <c:v>21681</c:v>
                </c:pt>
                <c:pt idx="5">
                  <c:v>31160</c:v>
                </c:pt>
                <c:pt idx="6">
                  <c:v>33817</c:v>
                </c:pt>
                <c:pt idx="7">
                  <c:v>27682</c:v>
                </c:pt>
                <c:pt idx="8">
                  <c:v>18305</c:v>
                </c:pt>
                <c:pt idx="9">
                  <c:v>19182</c:v>
                </c:pt>
                <c:pt idx="10">
                  <c:v>15868</c:v>
                </c:pt>
                <c:pt idx="11">
                  <c:v>11401</c:v>
                </c:pt>
                <c:pt idx="12">
                  <c:v>17895</c:v>
                </c:pt>
                <c:pt idx="13">
                  <c:v>16857</c:v>
                </c:pt>
                <c:pt idx="14">
                  <c:v>15599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54-C84D-B8FE-EE9063ED46AA}"/>
            </c:ext>
          </c:extLst>
        </c:ser>
        <c:ser>
          <c:idx val="1"/>
          <c:order val="1"/>
          <c:tx>
            <c:strRef>
              <c:f>'ворд стат'!$C$4</c:f>
              <c:strCache>
                <c:ptCount val="1"/>
                <c:pt idx="0">
                  <c:v>Гэмпинг подмосковье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'ворд стат'!$A$5:$A$19</c:f>
              <c:numCache>
                <c:formatCode>mmm\-yy</c:formatCode>
                <c:ptCount val="15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  <c:pt idx="12">
                  <c:v>45292</c:v>
                </c:pt>
                <c:pt idx="13">
                  <c:v>45323</c:v>
                </c:pt>
                <c:pt idx="14">
                  <c:v>45352</c:v>
                </c:pt>
              </c:numCache>
            </c:numRef>
          </c:cat>
          <c:val>
            <c:numRef>
              <c:f>'ворд стат'!$C$5:$C$19</c:f>
              <c:numCache>
                <c:formatCode>#,##0</c:formatCode>
                <c:ptCount val="15"/>
                <c:pt idx="0">
                  <c:v>6909</c:v>
                </c:pt>
                <c:pt idx="1">
                  <c:v>6428</c:v>
                </c:pt>
                <c:pt idx="2">
                  <c:v>6397</c:v>
                </c:pt>
                <c:pt idx="3">
                  <c:v>8230</c:v>
                </c:pt>
                <c:pt idx="4">
                  <c:v>10292</c:v>
                </c:pt>
                <c:pt idx="5">
                  <c:v>14155</c:v>
                </c:pt>
                <c:pt idx="6">
                  <c:v>18705</c:v>
                </c:pt>
                <c:pt idx="7">
                  <c:v>17702</c:v>
                </c:pt>
                <c:pt idx="8">
                  <c:v>13380</c:v>
                </c:pt>
                <c:pt idx="9">
                  <c:v>12899</c:v>
                </c:pt>
                <c:pt idx="10">
                  <c:v>11211</c:v>
                </c:pt>
                <c:pt idx="11">
                  <c:v>9307</c:v>
                </c:pt>
                <c:pt idx="12">
                  <c:v>13681</c:v>
                </c:pt>
                <c:pt idx="13">
                  <c:v>10354</c:v>
                </c:pt>
                <c:pt idx="14">
                  <c:v>8337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954-C84D-B8FE-EE9063ED46AA}"/>
            </c:ext>
          </c:extLst>
        </c:ser>
        <c:ser>
          <c:idx val="2"/>
          <c:order val="2"/>
          <c:tx>
            <c:strRef>
              <c:f>'ворд стат'!$D$4</c:f>
              <c:strCache>
                <c:ptCount val="1"/>
                <c:pt idx="0">
                  <c:v>Отдых на природе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'ворд стат'!$A$5:$A$19</c:f>
              <c:numCache>
                <c:formatCode>mmm\-yy</c:formatCode>
                <c:ptCount val="15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  <c:pt idx="12">
                  <c:v>45292</c:v>
                </c:pt>
                <c:pt idx="13">
                  <c:v>45323</c:v>
                </c:pt>
                <c:pt idx="14">
                  <c:v>45352</c:v>
                </c:pt>
              </c:numCache>
            </c:numRef>
          </c:cat>
          <c:val>
            <c:numRef>
              <c:f>'ворд стат'!$D$5:$D$19</c:f>
              <c:numCache>
                <c:formatCode>#,##0</c:formatCode>
                <c:ptCount val="15"/>
                <c:pt idx="0">
                  <c:v>6765</c:v>
                </c:pt>
                <c:pt idx="1">
                  <c:v>6847</c:v>
                </c:pt>
                <c:pt idx="2">
                  <c:v>8420</c:v>
                </c:pt>
                <c:pt idx="3">
                  <c:v>11913</c:v>
                </c:pt>
                <c:pt idx="4">
                  <c:v>13973</c:v>
                </c:pt>
                <c:pt idx="5">
                  <c:v>14721</c:v>
                </c:pt>
                <c:pt idx="6">
                  <c:v>14452</c:v>
                </c:pt>
                <c:pt idx="7">
                  <c:v>11471</c:v>
                </c:pt>
                <c:pt idx="8">
                  <c:v>8400</c:v>
                </c:pt>
                <c:pt idx="9">
                  <c:v>7384</c:v>
                </c:pt>
                <c:pt idx="10">
                  <c:v>5880</c:v>
                </c:pt>
                <c:pt idx="11">
                  <c:v>5276</c:v>
                </c:pt>
                <c:pt idx="12">
                  <c:v>6134</c:v>
                </c:pt>
                <c:pt idx="13">
                  <c:v>7495</c:v>
                </c:pt>
                <c:pt idx="14">
                  <c:v>7440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954-C84D-B8FE-EE9063ED46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81362752"/>
        <c:axId val="902801951"/>
      </c:lineChart>
      <c:dateAx>
        <c:axId val="118136275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02801951"/>
        <c:crosses val="autoZero"/>
        <c:auto val="1"/>
        <c:lblOffset val="100"/>
        <c:baseTimeUnit val="months"/>
      </c:dateAx>
      <c:valAx>
        <c:axId val="9028019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81362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'переменные и постоянные '!$I$8</c:f>
              <c:strCache>
                <c:ptCount val="1"/>
                <c:pt idx="0">
                  <c:v>Общие расходы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'переменные и постоянные '!$E$9:$E$18</c:f>
              <c:numCache>
                <c:formatCode>General</c:formatCode>
                <c:ptCount val="10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</c:numCache>
            </c:numRef>
          </c:cat>
          <c:val>
            <c:numRef>
              <c:f>'переменные и постоянные '!$I$9:$I$18</c:f>
              <c:numCache>
                <c:formatCode>"₽"#,##0.00_);[Red]\("₽"#,##0.00\)</c:formatCode>
                <c:ptCount val="10"/>
                <c:pt idx="0">
                  <c:v>517914.73000000004</c:v>
                </c:pt>
                <c:pt idx="1">
                  <c:v>532198.63</c:v>
                </c:pt>
                <c:pt idx="2">
                  <c:v>546482.53</c:v>
                </c:pt>
                <c:pt idx="3">
                  <c:v>560766.43000000005</c:v>
                </c:pt>
                <c:pt idx="4">
                  <c:v>575050.33000000007</c:v>
                </c:pt>
                <c:pt idx="5">
                  <c:v>589334.23</c:v>
                </c:pt>
                <c:pt idx="6">
                  <c:v>603618.13</c:v>
                </c:pt>
                <c:pt idx="7">
                  <c:v>617902.03</c:v>
                </c:pt>
                <c:pt idx="8">
                  <c:v>632185.93000000005</c:v>
                </c:pt>
                <c:pt idx="9">
                  <c:v>646469.83000000007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8E-9A4F-BB5C-DD5CA94FC912}"/>
            </c:ext>
          </c:extLst>
        </c:ser>
        <c:ser>
          <c:idx val="1"/>
          <c:order val="1"/>
          <c:tx>
            <c:strRef>
              <c:f>'переменные и постоянные '!$K$8</c:f>
              <c:strCache>
                <c:ptCount val="1"/>
                <c:pt idx="0">
                  <c:v>Выручка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'переменные и постоянные '!$E$9:$E$18</c:f>
              <c:numCache>
                <c:formatCode>General</c:formatCode>
                <c:ptCount val="10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</c:numCache>
            </c:numRef>
          </c:cat>
          <c:val>
            <c:numRef>
              <c:f>'переменные и постоянные '!$K$9:$K$18</c:f>
              <c:numCache>
                <c:formatCode>#\ ##0.00\ "₽"</c:formatCode>
                <c:ptCount val="10"/>
                <c:pt idx="0">
                  <c:v>92915</c:v>
                </c:pt>
                <c:pt idx="1">
                  <c:v>185830</c:v>
                </c:pt>
                <c:pt idx="2">
                  <c:v>278745</c:v>
                </c:pt>
                <c:pt idx="3">
                  <c:v>371660</c:v>
                </c:pt>
                <c:pt idx="4">
                  <c:v>464575</c:v>
                </c:pt>
                <c:pt idx="5">
                  <c:v>557490</c:v>
                </c:pt>
                <c:pt idx="6">
                  <c:v>650405</c:v>
                </c:pt>
                <c:pt idx="7">
                  <c:v>743320</c:v>
                </c:pt>
                <c:pt idx="8">
                  <c:v>836235</c:v>
                </c:pt>
                <c:pt idx="9">
                  <c:v>929150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8E-9A4F-BB5C-DD5CA94FC9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0226815"/>
        <c:axId val="282237632"/>
      </c:lineChart>
      <c:catAx>
        <c:axId val="2140226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82237632"/>
        <c:crosses val="autoZero"/>
        <c:auto val="1"/>
        <c:lblAlgn val="ctr"/>
        <c:lblOffset val="100"/>
        <c:noMultiLvlLbl val="0"/>
      </c:catAx>
      <c:valAx>
        <c:axId val="282237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₽&quot;#,##0.00_);[Red]\(&quot;₽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1402268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2D187C1-2E9B-8B45-8C16-AC69A57E86D5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4F73A41-CA7F-1746-BF90-201ADBCC932D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845037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187C1-2E9B-8B45-8C16-AC69A57E86D5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73A41-CA7F-1746-BF90-201ADBCC9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672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187C1-2E9B-8B45-8C16-AC69A57E86D5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73A41-CA7F-1746-BF90-201ADBCC9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820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187C1-2E9B-8B45-8C16-AC69A57E86D5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73A41-CA7F-1746-BF90-201ADBCC9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116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D187C1-2E9B-8B45-8C16-AC69A57E86D5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F73A41-CA7F-1746-BF90-201ADBCC932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975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187C1-2E9B-8B45-8C16-AC69A57E86D5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73A41-CA7F-1746-BF90-201ADBCC9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3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187C1-2E9B-8B45-8C16-AC69A57E86D5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73A41-CA7F-1746-BF90-201ADBCC9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712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187C1-2E9B-8B45-8C16-AC69A57E86D5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73A41-CA7F-1746-BF90-201ADBCC9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112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187C1-2E9B-8B45-8C16-AC69A57E86D5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73A41-CA7F-1746-BF90-201ADBCC9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339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D187C1-2E9B-8B45-8C16-AC69A57E86D5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F73A41-CA7F-1746-BF90-201ADBCC932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44007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D187C1-2E9B-8B45-8C16-AC69A57E86D5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F73A41-CA7F-1746-BF90-201ADBCC932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39932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92D187C1-2E9B-8B45-8C16-AC69A57E86D5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4F73A41-CA7F-1746-BF90-201ADBCC932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095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858B7D-85C1-085E-9A3E-38713968C9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" t="19802" r="7464" b="14957"/>
          <a:stretch/>
        </p:blipFill>
        <p:spPr>
          <a:xfrm>
            <a:off x="1168400" y="1130299"/>
            <a:ext cx="9880600" cy="45974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AFFEA8-42C2-323F-BA6D-95C907342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1085" y="3428999"/>
            <a:ext cx="8361229" cy="2098226"/>
          </a:xfrm>
        </p:spPr>
        <p:txBody>
          <a:bodyPr>
            <a:normAutofit fontScale="90000"/>
          </a:bodyPr>
          <a:lstStyle/>
          <a:p>
            <a:pPr indent="-114935" algn="ctr">
              <a:lnSpc>
                <a:spcPct val="150000"/>
              </a:lnSpc>
            </a:pPr>
            <a:r>
              <a:rPr lang="ru-RU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Бизнес-проект базы отдыха </a:t>
            </a:r>
            <a:br>
              <a:rPr lang="ru-RU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модульного типа «Silent </a:t>
            </a:r>
            <a:r>
              <a:rPr lang="ru-RU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Forest</a:t>
            </a:r>
            <a:r>
              <a:rPr lang="ru-RU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br>
              <a:rPr lang="ru-RU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63B8095-3BDF-9B8B-66BA-FDA167562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7771" y="4225731"/>
            <a:ext cx="8361229" cy="1834921"/>
          </a:xfrm>
        </p:spPr>
        <p:txBody>
          <a:bodyPr>
            <a:normAutofit/>
          </a:bodyPr>
          <a:lstStyle/>
          <a:p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Автор: Стрельников Андрей Владимирович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8474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15881-A59A-42CF-B660-766D9FA31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Заработный фонд, методы стимулирования, руб.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CBC8C5D-9A80-DD0E-60FA-AC24FF4998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3479563"/>
              </p:ext>
            </p:extLst>
          </p:nvPr>
        </p:nvGraphicFramePr>
        <p:xfrm>
          <a:off x="1358347" y="1944282"/>
          <a:ext cx="9462053" cy="448368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69790">
                  <a:extLst>
                    <a:ext uri="{9D8B030D-6E8A-4147-A177-3AD203B41FA5}">
                      <a16:colId xmlns:a16="http://schemas.microsoft.com/office/drawing/2014/main" val="551085672"/>
                    </a:ext>
                  </a:extLst>
                </a:gridCol>
                <a:gridCol w="726993">
                  <a:extLst>
                    <a:ext uri="{9D8B030D-6E8A-4147-A177-3AD203B41FA5}">
                      <a16:colId xmlns:a16="http://schemas.microsoft.com/office/drawing/2014/main" val="467896471"/>
                    </a:ext>
                  </a:extLst>
                </a:gridCol>
                <a:gridCol w="1290971">
                  <a:extLst>
                    <a:ext uri="{9D8B030D-6E8A-4147-A177-3AD203B41FA5}">
                      <a16:colId xmlns:a16="http://schemas.microsoft.com/office/drawing/2014/main" val="290079225"/>
                    </a:ext>
                  </a:extLst>
                </a:gridCol>
                <a:gridCol w="1291984">
                  <a:extLst>
                    <a:ext uri="{9D8B030D-6E8A-4147-A177-3AD203B41FA5}">
                      <a16:colId xmlns:a16="http://schemas.microsoft.com/office/drawing/2014/main" val="4166738253"/>
                    </a:ext>
                  </a:extLst>
                </a:gridCol>
                <a:gridCol w="3582315">
                  <a:extLst>
                    <a:ext uri="{9D8B030D-6E8A-4147-A177-3AD203B41FA5}">
                      <a16:colId xmlns:a16="http://schemas.microsoft.com/office/drawing/2014/main" val="2848986821"/>
                    </a:ext>
                  </a:extLst>
                </a:gridCol>
              </a:tblGrid>
              <a:tr h="471158">
                <a:tc>
                  <a:txBody>
                    <a:bodyPr/>
                    <a:lstStyle/>
                    <a:p>
                      <a:pPr algn="just"/>
                      <a:r>
                        <a:rPr lang="ru-RU" sz="1400" kern="100" dirty="0">
                          <a:effectLst/>
                        </a:rPr>
                        <a:t>Штат сотрудников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00" marR="5300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00">
                          <a:effectLst/>
                        </a:rPr>
                        <a:t>Кол-во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00" marR="5300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00">
                          <a:effectLst/>
                        </a:rPr>
                        <a:t>Зарплата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00" marR="5300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00" dirty="0">
                          <a:effectLst/>
                        </a:rPr>
                        <a:t>Итого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00" marR="5300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00" dirty="0">
                          <a:effectLst/>
                        </a:rPr>
                        <a:t>Методы стимулирования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00" marR="53000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580335"/>
                  </a:ext>
                </a:extLst>
              </a:tr>
              <a:tr h="855739">
                <a:tc>
                  <a:txBody>
                    <a:bodyPr/>
                    <a:lstStyle/>
                    <a:p>
                      <a:pPr algn="just"/>
                      <a:r>
                        <a:rPr lang="ru-RU" sz="1400" kern="100">
                          <a:effectLst/>
                        </a:rPr>
                        <a:t>Администратор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00" dirty="0">
                          <a:effectLst/>
                        </a:rPr>
                        <a:t>2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00" marR="53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00">
                          <a:effectLst/>
                        </a:rPr>
                        <a:t>50 000  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00" marR="53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00">
                          <a:effectLst/>
                        </a:rPr>
                        <a:t>100 000  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00" marR="53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00" dirty="0">
                          <a:effectLst/>
                        </a:rPr>
                        <a:t>+10% за обслуживание и подсчет мини-бара (с валовой +500 за продажу бани или чана, которые не купили изначально.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00" marR="53000" marT="0" marB="0" anchor="ctr"/>
                </a:tc>
                <a:extLst>
                  <a:ext uri="{0D108BD9-81ED-4DB2-BD59-A6C34878D82A}">
                    <a16:rowId xmlns:a16="http://schemas.microsoft.com/office/drawing/2014/main" val="2818014692"/>
                  </a:ext>
                </a:extLst>
              </a:tr>
              <a:tr h="339234">
                <a:tc>
                  <a:txBody>
                    <a:bodyPr/>
                    <a:lstStyle/>
                    <a:p>
                      <a:pPr algn="just"/>
                      <a:r>
                        <a:rPr lang="ru-RU" sz="1400" kern="100">
                          <a:effectLst/>
                        </a:rPr>
                        <a:t>Менеджер по бронированию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00">
                          <a:effectLst/>
                        </a:rPr>
                        <a:t>1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00" marR="53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00">
                          <a:effectLst/>
                        </a:rPr>
                        <a:t>65 000  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00" marR="53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00">
                          <a:effectLst/>
                        </a:rPr>
                        <a:t>65 000  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00" marR="53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00">
                          <a:effectLst/>
                        </a:rPr>
                        <a:t>Оклад 40000 + 3500/ 90% заселение в дом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00" marR="53000" marT="0" marB="0" anchor="ctr"/>
                </a:tc>
                <a:extLst>
                  <a:ext uri="{0D108BD9-81ED-4DB2-BD59-A6C34878D82A}">
                    <a16:rowId xmlns:a16="http://schemas.microsoft.com/office/drawing/2014/main" val="2602703219"/>
                  </a:ext>
                </a:extLst>
              </a:tr>
              <a:tr h="339234">
                <a:tc>
                  <a:txBody>
                    <a:bodyPr/>
                    <a:lstStyle/>
                    <a:p>
                      <a:pPr algn="just"/>
                      <a:r>
                        <a:rPr lang="ru-RU" sz="1400" kern="100" dirty="0">
                          <a:effectLst/>
                        </a:rPr>
                        <a:t>SMM- Менеджер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00">
                          <a:effectLst/>
                        </a:rPr>
                        <a:t>1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00" marR="53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00">
                          <a:effectLst/>
                        </a:rPr>
                        <a:t>35 000  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00" marR="53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00">
                          <a:effectLst/>
                        </a:rPr>
                        <a:t>35 000  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00" marR="53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00">
                          <a:effectLst/>
                        </a:rPr>
                        <a:t>KPI по просмотрам, премирование 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00" marR="53000" marT="0" marB="0" anchor="ctr"/>
                </a:tc>
                <a:extLst>
                  <a:ext uri="{0D108BD9-81ED-4DB2-BD59-A6C34878D82A}">
                    <a16:rowId xmlns:a16="http://schemas.microsoft.com/office/drawing/2014/main" val="966168490"/>
                  </a:ext>
                </a:extLst>
              </a:tr>
              <a:tr h="493828">
                <a:tc>
                  <a:txBody>
                    <a:bodyPr/>
                    <a:lstStyle/>
                    <a:p>
                      <a:pPr algn="just"/>
                      <a:r>
                        <a:rPr lang="ru-RU" sz="1400" kern="100">
                          <a:effectLst/>
                        </a:rPr>
                        <a:t>Заведующий хозяйством/ охранник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00">
                          <a:effectLst/>
                        </a:rPr>
                        <a:t>1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00" marR="53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00">
                          <a:effectLst/>
                        </a:rPr>
                        <a:t>45 000  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00" marR="53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00" dirty="0">
                          <a:effectLst/>
                        </a:rPr>
                        <a:t>45 000  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00" marR="53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00">
                          <a:effectLst/>
                        </a:rPr>
                        <a:t>премирование за отработанный квартал 12.000руб.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00" marR="53000" marT="0" marB="0" anchor="ctr"/>
                </a:tc>
                <a:extLst>
                  <a:ext uri="{0D108BD9-81ED-4DB2-BD59-A6C34878D82A}">
                    <a16:rowId xmlns:a16="http://schemas.microsoft.com/office/drawing/2014/main" val="4182342240"/>
                  </a:ext>
                </a:extLst>
              </a:tr>
              <a:tr h="580113">
                <a:tc>
                  <a:txBody>
                    <a:bodyPr/>
                    <a:lstStyle/>
                    <a:p>
                      <a:pPr algn="just"/>
                      <a:r>
                        <a:rPr lang="ru-RU" sz="1400" kern="100">
                          <a:effectLst/>
                        </a:rPr>
                        <a:t>Охранник/уборщик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00">
                          <a:effectLst/>
                        </a:rPr>
                        <a:t>1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00" marR="53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00">
                          <a:effectLst/>
                        </a:rPr>
                        <a:t>40 000  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00" marR="53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00">
                          <a:effectLst/>
                        </a:rPr>
                        <a:t>40 000  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00" marR="53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00">
                          <a:effectLst/>
                        </a:rPr>
                        <a:t>премирование за отработанный квартал 10.000руб.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00" marR="53000" marT="0" marB="0" anchor="ctr"/>
                </a:tc>
                <a:extLst>
                  <a:ext uri="{0D108BD9-81ED-4DB2-BD59-A6C34878D82A}">
                    <a16:rowId xmlns:a16="http://schemas.microsoft.com/office/drawing/2014/main" val="3207837813"/>
                  </a:ext>
                </a:extLst>
              </a:tr>
              <a:tr h="678466">
                <a:tc>
                  <a:txBody>
                    <a:bodyPr/>
                    <a:lstStyle/>
                    <a:p>
                      <a:pPr algn="just"/>
                      <a:r>
                        <a:rPr lang="ru-RU" sz="1400" kern="100">
                          <a:effectLst/>
                        </a:rPr>
                        <a:t>Уборщицы 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00">
                          <a:effectLst/>
                        </a:rPr>
                        <a:t>3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00" marR="53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00">
                          <a:effectLst/>
                        </a:rPr>
                        <a:t>25 000  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00" marR="53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00">
                          <a:effectLst/>
                        </a:rPr>
                        <a:t>75 000  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00" marR="53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00">
                          <a:effectLst/>
                        </a:rPr>
                        <a:t>Чек лист уборки. Штрафы за значительное нарушение. премирование за отработанный квартал 8.000руб.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00" marR="53000" marT="0" marB="0" anchor="ctr"/>
                </a:tc>
                <a:extLst>
                  <a:ext uri="{0D108BD9-81ED-4DB2-BD59-A6C34878D82A}">
                    <a16:rowId xmlns:a16="http://schemas.microsoft.com/office/drawing/2014/main" val="4209598910"/>
                  </a:ext>
                </a:extLst>
              </a:tr>
              <a:tr h="460751">
                <a:tc>
                  <a:txBody>
                    <a:bodyPr/>
                    <a:lstStyle/>
                    <a:p>
                      <a:pPr algn="just"/>
                      <a:r>
                        <a:rPr lang="ru-RU" sz="1400" kern="100">
                          <a:effectLst/>
                        </a:rPr>
                        <a:t>Бухгалтерия (аутсорсинг)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00">
                          <a:effectLst/>
                        </a:rPr>
                        <a:t>1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00" marR="53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00">
                          <a:effectLst/>
                        </a:rPr>
                        <a:t>10 000  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00" marR="53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00">
                          <a:effectLst/>
                        </a:rPr>
                        <a:t>10 000  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00" marR="53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 dirty="0">
                          <a:effectLst/>
                        </a:rPr>
                        <a:t>-</a:t>
                      </a:r>
                      <a:r>
                        <a:rPr lang="ru-RU" sz="1400" kern="100" dirty="0">
                          <a:effectLst/>
                        </a:rPr>
                        <a:t> 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00" marR="53000" marT="0" marB="0" anchor="ctr"/>
                </a:tc>
                <a:extLst>
                  <a:ext uri="{0D108BD9-81ED-4DB2-BD59-A6C34878D82A}">
                    <a16:rowId xmlns:a16="http://schemas.microsoft.com/office/drawing/2014/main" val="2100795625"/>
                  </a:ext>
                </a:extLst>
              </a:tr>
              <a:tr h="265166">
                <a:tc>
                  <a:txBody>
                    <a:bodyPr/>
                    <a:lstStyle/>
                    <a:p>
                      <a:endParaRPr lang="ru-RU" sz="14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00" marR="53000" marT="0" marB="0" anchor="b"/>
                </a:tc>
                <a:tc>
                  <a:txBody>
                    <a:bodyPr/>
                    <a:lstStyle/>
                    <a:p>
                      <a:endParaRPr lang="ru-RU" sz="14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00" marR="53000" marT="0" marB="0" anchor="b"/>
                </a:tc>
                <a:tc>
                  <a:txBody>
                    <a:bodyPr/>
                    <a:lstStyle/>
                    <a:p>
                      <a:endParaRPr lang="ru-RU" sz="14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00" marR="5300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00" dirty="0">
                          <a:effectLst/>
                        </a:rPr>
                        <a:t>370 000  </a:t>
                      </a:r>
                      <a:endParaRPr lang="ru-RU" sz="20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00" marR="53000" marT="0" marB="0" anchor="b"/>
                </a:tc>
                <a:tc>
                  <a:txBody>
                    <a:bodyPr/>
                    <a:lstStyle/>
                    <a:p>
                      <a:endParaRPr lang="ru-RU" sz="140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00" marR="53000" marT="0" marB="0" anchor="b"/>
                </a:tc>
                <a:extLst>
                  <a:ext uri="{0D108BD9-81ED-4DB2-BD59-A6C34878D82A}">
                    <a16:rowId xmlns:a16="http://schemas.microsoft.com/office/drawing/2014/main" val="1919984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6916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177FD-767C-F4CF-C294-E11429D10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Продвижение на региональном рынке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03A13D-3A17-8239-F02E-D2AAB8377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15548"/>
            <a:ext cx="9601200" cy="405185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Наша миссия: </a:t>
            </a:r>
            <a:r>
              <a:rPr lang="ru-RU" i="1" dirty="0"/>
              <a:t>«Мы хотим, чтобы вы ощутили уютную, теплую и современную атмосферу нашей базы отдыха и смогли прочувствовать внимание к мелочам»</a:t>
            </a:r>
          </a:p>
          <a:p>
            <a:pPr marL="0" indent="0" algn="just">
              <a:buNone/>
            </a:pPr>
            <a:endParaRPr lang="ru-RU" i="1" dirty="0"/>
          </a:p>
          <a:p>
            <a:pPr marL="0" indent="0" algn="just">
              <a:buNone/>
            </a:pPr>
            <a:r>
              <a:rPr lang="ru-RU" dirty="0"/>
              <a:t>Каналы продвижения: </a:t>
            </a:r>
          </a:p>
          <a:p>
            <a:pPr algn="just"/>
            <a:r>
              <a:rPr lang="ru-RU" dirty="0"/>
              <a:t>Сайт компании, страница ВКонтакте, страница </a:t>
            </a:r>
            <a:r>
              <a:rPr lang="en-US" dirty="0"/>
              <a:t>Instagram*</a:t>
            </a:r>
            <a:r>
              <a:rPr lang="ru-RU" dirty="0"/>
              <a:t>;</a:t>
            </a:r>
            <a:endParaRPr lang="en-US" dirty="0"/>
          </a:p>
          <a:p>
            <a:pPr algn="just"/>
            <a:r>
              <a:rPr lang="ru-RU" dirty="0"/>
              <a:t>Платные площадки (</a:t>
            </a:r>
            <a:r>
              <a:rPr lang="en" dirty="0" err="1"/>
              <a:t>Bronevik</a:t>
            </a:r>
            <a:r>
              <a:rPr lang="ru-RU" dirty="0"/>
              <a:t>, </a:t>
            </a:r>
            <a:r>
              <a:rPr lang="ru-RU" dirty="0" err="1"/>
              <a:t>Суточно.ру</a:t>
            </a:r>
            <a:r>
              <a:rPr lang="ru-RU" dirty="0"/>
              <a:t>, Островок, </a:t>
            </a:r>
            <a:r>
              <a:rPr lang="ru-RU" dirty="0" err="1"/>
              <a:t>Авито</a:t>
            </a:r>
            <a:r>
              <a:rPr lang="ru-RU" dirty="0"/>
              <a:t>, ЦИАН). </a:t>
            </a:r>
          </a:p>
          <a:p>
            <a:pPr marL="0" indent="0" algn="just">
              <a:buNone/>
            </a:pPr>
            <a:r>
              <a:rPr lang="ru-RU" dirty="0"/>
              <a:t>Ежемесячные затраты на продвижение: 70 000 - 100 000 руб.</a:t>
            </a:r>
          </a:p>
          <a:p>
            <a:pPr marL="0" indent="0" algn="just">
              <a:buNone/>
            </a:pPr>
            <a:r>
              <a:rPr lang="ru-RU" dirty="0"/>
              <a:t>Сочетание данных каналов продвижения способно обеспечить высокую загрузку базы отдыха.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B70497-AFBE-DAC0-9C1E-5954FD203137}"/>
              </a:ext>
            </a:extLst>
          </p:cNvPr>
          <p:cNvSpPr txBox="1"/>
          <p:nvPr/>
        </p:nvSpPr>
        <p:spPr>
          <a:xfrm>
            <a:off x="1371600" y="6018311"/>
            <a:ext cx="80479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dirty="0">
                <a:effectLst/>
              </a:rPr>
              <a:t>*Признан</a:t>
            </a:r>
            <a:r>
              <a:rPr lang="ru-RU" sz="1400" dirty="0"/>
              <a:t>а</a:t>
            </a:r>
            <a:r>
              <a:rPr lang="ru-RU" sz="1400" b="0" i="0" dirty="0">
                <a:effectLst/>
              </a:rPr>
              <a:t> экстремистской организацией и запрещена на территории РФ.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60392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767ED-933C-A0AB-8629-C61853F0D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sz="3200" dirty="0"/>
              <a:t>SWOT-</a:t>
            </a:r>
            <a:r>
              <a:rPr lang="ru-RU" sz="3200" dirty="0"/>
              <a:t>анализ базы отдыха «</a:t>
            </a:r>
            <a:r>
              <a:rPr lang="en" sz="3200" dirty="0"/>
              <a:t>Silent Forest»</a:t>
            </a:r>
            <a:br>
              <a:rPr lang="en" dirty="0"/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F810F10-3EF7-F229-67EA-72EB1E4313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2004724"/>
              </p:ext>
            </p:extLst>
          </p:nvPr>
        </p:nvGraphicFramePr>
        <p:xfrm>
          <a:off x="1204686" y="1524000"/>
          <a:ext cx="10189028" cy="514409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302519">
                  <a:extLst>
                    <a:ext uri="{9D8B030D-6E8A-4147-A177-3AD203B41FA5}">
                      <a16:colId xmlns:a16="http://schemas.microsoft.com/office/drawing/2014/main" val="1755851269"/>
                    </a:ext>
                  </a:extLst>
                </a:gridCol>
                <a:gridCol w="4886509">
                  <a:extLst>
                    <a:ext uri="{9D8B030D-6E8A-4147-A177-3AD203B41FA5}">
                      <a16:colId xmlns:a16="http://schemas.microsoft.com/office/drawing/2014/main" val="917914814"/>
                    </a:ext>
                  </a:extLst>
                </a:gridCol>
              </a:tblGrid>
              <a:tr h="1802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 kern="100" dirty="0">
                          <a:effectLst/>
                        </a:rPr>
                        <a:t>Сильные стороны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13" marR="36513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 kern="100" dirty="0">
                          <a:effectLst/>
                        </a:rPr>
                        <a:t>Слабые стороны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13" marR="36513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139940"/>
                  </a:ext>
                </a:extLst>
              </a:tr>
              <a:tr h="18186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 kern="100" dirty="0">
                          <a:effectLst/>
                        </a:rPr>
                        <a:t>- Современный, новый тип размещения; </a:t>
                      </a:r>
                      <a:endParaRPr lang="ru-RU" sz="1400" kern="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 kern="100" dirty="0">
                          <a:effectLst/>
                        </a:rPr>
                        <a:t>- Ближайшее расположение к г. Москва среди конкурентов;</a:t>
                      </a:r>
                      <a:endParaRPr lang="ru-RU" sz="1400" kern="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 kern="100" dirty="0">
                          <a:effectLst/>
                        </a:rPr>
                        <a:t>- Высокий уровень оснащения домов, беседок и базы отдыха в целом; </a:t>
                      </a:r>
                      <a:endParaRPr lang="ru-RU" sz="1400" kern="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 kern="100" dirty="0">
                          <a:effectLst/>
                        </a:rPr>
                        <a:t>- Относительно низкий уровень инвестиций; </a:t>
                      </a:r>
                      <a:endParaRPr lang="ru-RU" sz="1400" kern="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 kern="100" dirty="0">
                          <a:effectLst/>
                        </a:rPr>
                        <a:t>- Ориентация на экологичность;</a:t>
                      </a:r>
                      <a:endParaRPr lang="ru-RU" sz="1400" kern="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 kern="100" dirty="0">
                          <a:effectLst/>
                        </a:rPr>
                        <a:t>- Ориентация на людей любящих готовить самостоятельно. 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13" marR="365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 kern="100">
                          <a:effectLst/>
                        </a:rPr>
                        <a:t>- Нерентабельность открытия ресторана (малый номерной фонд);</a:t>
                      </a:r>
                      <a:endParaRPr lang="ru-RU" sz="1400" kern="1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 kern="100">
                          <a:effectLst/>
                        </a:rPr>
                        <a:t>- Низкий уровень дополнительных услуг, развлечений по отношению к большим базам отдыха;  </a:t>
                      </a:r>
                      <a:endParaRPr lang="ru-RU" sz="1400" kern="1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 kern="100">
                          <a:effectLst/>
                        </a:rPr>
                        <a:t>-Некапитальное строительство (короткий срок полезного действия);</a:t>
                      </a:r>
                      <a:endParaRPr lang="ru-RU" sz="1400" kern="1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 kern="100">
                          <a:effectLst/>
                        </a:rPr>
                        <a:t>- Отсутствие опыта ведения гостиничной деятельности.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13" marR="36513" marT="0" marB="0"/>
                </a:tc>
                <a:extLst>
                  <a:ext uri="{0D108BD9-81ED-4DB2-BD59-A6C34878D82A}">
                    <a16:rowId xmlns:a16="http://schemas.microsoft.com/office/drawing/2014/main" val="3322949522"/>
                  </a:ext>
                </a:extLst>
              </a:tr>
              <a:tr h="1802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 kern="100">
                          <a:effectLst/>
                        </a:rPr>
                        <a:t>Возможности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13" marR="36513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 kern="100" dirty="0">
                          <a:effectLst/>
                        </a:rPr>
                        <a:t>Угрозы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13" marR="36513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627047"/>
                  </a:ext>
                </a:extLst>
              </a:tr>
              <a:tr h="28426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 kern="100" dirty="0">
                          <a:effectLst/>
                        </a:rPr>
                        <a:t>- Существование спроса на финансово-привлекательные проекты у инвесторов; </a:t>
                      </a:r>
                      <a:endParaRPr lang="ru-RU" sz="1400" kern="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 kern="100" dirty="0">
                          <a:effectLst/>
                        </a:rPr>
                        <a:t>- Возможность быстрой переориентации бизнес-концепции; </a:t>
                      </a:r>
                      <a:endParaRPr lang="ru-RU" sz="1400" kern="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 kern="100" dirty="0">
                          <a:effectLst/>
                        </a:rPr>
                        <a:t>- Программы государственных грантов на строительство модульных гостиниц; </a:t>
                      </a:r>
                      <a:endParaRPr lang="ru-RU" sz="1400" kern="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 kern="100" dirty="0">
                          <a:effectLst/>
                        </a:rPr>
                        <a:t>- Существование различных субкультур в обществе, на которые можно переориентировать бизнес; </a:t>
                      </a:r>
                      <a:endParaRPr lang="ru-RU" sz="1400" kern="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 kern="100" dirty="0">
                          <a:effectLst/>
                        </a:rPr>
                        <a:t>- Восстановление иностранного туристического потока в среднесрочной и долгосрочной перспективе;</a:t>
                      </a:r>
                      <a:endParaRPr lang="ru-RU" sz="1400" kern="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 kern="100" dirty="0">
                          <a:effectLst/>
                        </a:rPr>
                        <a:t>- Оперативная ликвидация бизнеса, продажа всех активов. 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13" marR="365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 kern="100" dirty="0">
                          <a:effectLst/>
                        </a:rPr>
                        <a:t>- Падение спроса на услуги проживания (нестабильность платёжеспособного спроса, высокий рост инфляции, экономические кризисы, колебания валютных курсов, открытие привлекательных туристических направлений для россиян)</a:t>
                      </a:r>
                      <a:endParaRPr lang="ru-RU" sz="1400" kern="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 kern="100" dirty="0">
                          <a:effectLst/>
                        </a:rPr>
                        <a:t>- Изменения в законодательстве (ужесточение налоговой базы, потенциальные проблемы с регистраций деятельности).</a:t>
                      </a:r>
                      <a:endParaRPr lang="ru-RU" sz="1400" kern="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 kern="100" dirty="0">
                          <a:effectLst/>
                        </a:rPr>
                        <a:t> 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13" marR="36513" marT="0" marB="0"/>
                </a:tc>
                <a:extLst>
                  <a:ext uri="{0D108BD9-81ED-4DB2-BD59-A6C34878D82A}">
                    <a16:rowId xmlns:a16="http://schemas.microsoft.com/office/drawing/2014/main" val="3676918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9565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DDD253-DB8C-E4F4-A764-5B524574F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4P </a:t>
            </a:r>
            <a:r>
              <a:rPr lang="ru-RU" dirty="0"/>
              <a:t>Анализ базы отдыха «</a:t>
            </a:r>
            <a:r>
              <a:rPr lang="en" dirty="0"/>
              <a:t>Silent Forest»</a:t>
            </a:r>
            <a:br>
              <a:rPr lang="en" dirty="0"/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2EC1F91-6E12-20FA-86C8-26042EF3C8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5606422"/>
              </p:ext>
            </p:extLst>
          </p:nvPr>
        </p:nvGraphicFramePr>
        <p:xfrm>
          <a:off x="1524000" y="2053606"/>
          <a:ext cx="9143999" cy="411859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623043">
                  <a:extLst>
                    <a:ext uri="{9D8B030D-6E8A-4147-A177-3AD203B41FA5}">
                      <a16:colId xmlns:a16="http://schemas.microsoft.com/office/drawing/2014/main" val="3035235210"/>
                    </a:ext>
                  </a:extLst>
                </a:gridCol>
                <a:gridCol w="4520956">
                  <a:extLst>
                    <a:ext uri="{9D8B030D-6E8A-4147-A177-3AD203B41FA5}">
                      <a16:colId xmlns:a16="http://schemas.microsoft.com/office/drawing/2014/main" val="2056714198"/>
                    </a:ext>
                  </a:extLst>
                </a:gridCol>
              </a:tblGrid>
              <a:tr h="190182">
                <a:tc>
                  <a:txBody>
                    <a:bodyPr/>
                    <a:lstStyle/>
                    <a:p>
                      <a:pPr algn="just"/>
                      <a:r>
                        <a:rPr lang="en-US" sz="1400" kern="100" dirty="0">
                          <a:effectLst/>
                        </a:rPr>
                        <a:t>Place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78" marR="62578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kern="100" dirty="0">
                          <a:effectLst/>
                        </a:rPr>
                        <a:t>Product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78" marR="62578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462030"/>
                  </a:ext>
                </a:extLst>
              </a:tr>
              <a:tr h="16698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kern="100" dirty="0">
                          <a:effectLst/>
                        </a:rPr>
                        <a:t>- Наиболее выгодное месторасположение среди конкурентов; </a:t>
                      </a:r>
                      <a:endParaRPr lang="ru-RU" sz="1600" kern="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kern="100" dirty="0">
                          <a:effectLst/>
                        </a:rPr>
                        <a:t>- Легкая транспортная доступность; </a:t>
                      </a:r>
                      <a:endParaRPr lang="ru-RU" sz="1600" kern="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kern="100" dirty="0">
                          <a:effectLst/>
                        </a:rPr>
                        <a:t>- Высокий уровень инфраструктуры;</a:t>
                      </a:r>
                      <a:endParaRPr lang="ru-RU" sz="1600" kern="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kern="100" dirty="0">
                          <a:effectLst/>
                        </a:rPr>
                        <a:t>- Кадровый потенциал территории. 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78" marR="62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kern="100" dirty="0">
                          <a:effectLst/>
                        </a:rPr>
                        <a:t>- Современный, новый тип размещения, который интересен для гостей; </a:t>
                      </a:r>
                      <a:endParaRPr lang="ru-RU" sz="1600" kern="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kern="100" dirty="0">
                          <a:effectLst/>
                        </a:rPr>
                        <a:t>- Проработанный дизайн домов и базы отдыха в целом;</a:t>
                      </a:r>
                      <a:endParaRPr lang="ru-RU" sz="1600" kern="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kern="100" dirty="0">
                          <a:effectLst/>
                        </a:rPr>
                        <a:t>- Высокий уровень оснащения домов, лидирующее место на рынке.   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78" marR="62578" marT="0" marB="0"/>
                </a:tc>
                <a:extLst>
                  <a:ext uri="{0D108BD9-81ED-4DB2-BD59-A6C34878D82A}">
                    <a16:rowId xmlns:a16="http://schemas.microsoft.com/office/drawing/2014/main" val="802550085"/>
                  </a:ext>
                </a:extLst>
              </a:tr>
              <a:tr h="2509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kern="100">
                          <a:effectLst/>
                        </a:rPr>
                        <a:t>Promotion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78" marR="62578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kern="100" dirty="0">
                          <a:effectLst/>
                        </a:rPr>
                        <a:t>Price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78" marR="62578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487881"/>
                  </a:ext>
                </a:extLst>
              </a:tr>
              <a:tr h="19538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kern="100">
                          <a:effectLst/>
                        </a:rPr>
                        <a:t>- Определены основные каналы привлечения гостей, которые будут иметь максимальный эффект. Определен достаточный бюджет и сроки рекламы;</a:t>
                      </a:r>
                      <a:endParaRPr lang="ru-RU" sz="1600" kern="1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kern="100">
                          <a:effectLst/>
                        </a:rPr>
                        <a:t>- Выбранный принцип работы с аудиторией позволит заинтересовать потенциальных потребителей.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78" marR="62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kern="100" dirty="0">
                          <a:effectLst/>
                        </a:rPr>
                        <a:t>- Определен доступный уровень ценовой политики относительно предложения, способствующий достичь высокой загрузки. </a:t>
                      </a:r>
                      <a:endParaRPr lang="ru-RU" sz="1600" kern="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kern="100" dirty="0">
                          <a:effectLst/>
                        </a:rPr>
                        <a:t>- Использование динамического ценообразования. 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78" marR="62578" marT="0" marB="0"/>
                </a:tc>
                <a:extLst>
                  <a:ext uri="{0D108BD9-81ED-4DB2-BD59-A6C34878D82A}">
                    <a16:rowId xmlns:a16="http://schemas.microsoft.com/office/drawing/2014/main" val="2400562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1213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43D18E-E007-0438-4FBA-57CF0D984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Загрузка номерного фонда (различные сценарии реализации проекта), % 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454C326-088F-8CB3-7F12-E5F7EBD564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2395708"/>
              </p:ext>
            </p:extLst>
          </p:nvPr>
        </p:nvGraphicFramePr>
        <p:xfrm>
          <a:off x="904776" y="2421871"/>
          <a:ext cx="5628545" cy="1828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31428">
                  <a:extLst>
                    <a:ext uri="{9D8B030D-6E8A-4147-A177-3AD203B41FA5}">
                      <a16:colId xmlns:a16="http://schemas.microsoft.com/office/drawing/2014/main" val="140720574"/>
                    </a:ext>
                  </a:extLst>
                </a:gridCol>
                <a:gridCol w="552729">
                  <a:extLst>
                    <a:ext uri="{9D8B030D-6E8A-4147-A177-3AD203B41FA5}">
                      <a16:colId xmlns:a16="http://schemas.microsoft.com/office/drawing/2014/main" val="740124038"/>
                    </a:ext>
                  </a:extLst>
                </a:gridCol>
                <a:gridCol w="602757">
                  <a:extLst>
                    <a:ext uri="{9D8B030D-6E8A-4147-A177-3AD203B41FA5}">
                      <a16:colId xmlns:a16="http://schemas.microsoft.com/office/drawing/2014/main" val="2116654939"/>
                    </a:ext>
                  </a:extLst>
                </a:gridCol>
                <a:gridCol w="626868">
                  <a:extLst>
                    <a:ext uri="{9D8B030D-6E8A-4147-A177-3AD203B41FA5}">
                      <a16:colId xmlns:a16="http://schemas.microsoft.com/office/drawing/2014/main" val="1716367794"/>
                    </a:ext>
                  </a:extLst>
                </a:gridCol>
                <a:gridCol w="649773">
                  <a:extLst>
                    <a:ext uri="{9D8B030D-6E8A-4147-A177-3AD203B41FA5}">
                      <a16:colId xmlns:a16="http://schemas.microsoft.com/office/drawing/2014/main" val="1322154395"/>
                    </a:ext>
                  </a:extLst>
                </a:gridCol>
                <a:gridCol w="685336">
                  <a:extLst>
                    <a:ext uri="{9D8B030D-6E8A-4147-A177-3AD203B41FA5}">
                      <a16:colId xmlns:a16="http://schemas.microsoft.com/office/drawing/2014/main" val="660414628"/>
                    </a:ext>
                  </a:extLst>
                </a:gridCol>
                <a:gridCol w="626868">
                  <a:extLst>
                    <a:ext uri="{9D8B030D-6E8A-4147-A177-3AD203B41FA5}">
                      <a16:colId xmlns:a16="http://schemas.microsoft.com/office/drawing/2014/main" val="2031867888"/>
                    </a:ext>
                  </a:extLst>
                </a:gridCol>
                <a:gridCol w="652786">
                  <a:extLst>
                    <a:ext uri="{9D8B030D-6E8A-4147-A177-3AD203B41FA5}">
                      <a16:colId xmlns:a16="http://schemas.microsoft.com/office/drawing/2014/main" val="3133706044"/>
                    </a:ext>
                  </a:extLst>
                </a:gridCol>
              </a:tblGrid>
              <a:tr h="70465">
                <a:tc>
                  <a:txBody>
                    <a:bodyPr/>
                    <a:lstStyle/>
                    <a:p>
                      <a:pPr algn="l"/>
                      <a:r>
                        <a:rPr lang="ru-RU" sz="1200" kern="100" dirty="0">
                          <a:effectLst/>
                        </a:rPr>
                        <a:t>Период, месяц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 dirty="0">
                          <a:effectLst/>
                        </a:rPr>
                        <a:t>09.24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>
                          <a:effectLst/>
                        </a:rPr>
                        <a:t>10.24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 dirty="0">
                          <a:effectLst/>
                        </a:rPr>
                        <a:t>11.24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>
                          <a:effectLst/>
                        </a:rPr>
                        <a:t>12.24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>
                          <a:effectLst/>
                        </a:rPr>
                        <a:t>01.25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 dirty="0">
                          <a:effectLst/>
                        </a:rPr>
                        <a:t>02.25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ru-RU" sz="12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87980796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l"/>
                      <a:r>
                        <a:rPr lang="ru-RU" sz="1200" kern="100" dirty="0">
                          <a:effectLst/>
                        </a:rPr>
                        <a:t>Гостевые дома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24,3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30,6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48,1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73,1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76,2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54,3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 sz="12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84531365"/>
                  </a:ext>
                </a:extLst>
              </a:tr>
              <a:tr h="115570">
                <a:tc>
                  <a:txBody>
                    <a:bodyPr/>
                    <a:lstStyle/>
                    <a:p>
                      <a:pPr algn="l"/>
                      <a:r>
                        <a:rPr lang="ru-RU" sz="1200" kern="100" dirty="0">
                          <a:effectLst/>
                        </a:rPr>
                        <a:t>Дом 60 м2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20,0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30,0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40,0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70,0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75,0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50,0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 sz="12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70087326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l"/>
                      <a:r>
                        <a:rPr lang="ru-RU" sz="1200" kern="100" dirty="0">
                          <a:effectLst/>
                        </a:rPr>
                        <a:t>Дом 40 м2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25,0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30,0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50,0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75,0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77,0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55,0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 sz="12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66298281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/>
                      <a:r>
                        <a:rPr lang="ru-RU" sz="1200" kern="100">
                          <a:effectLst/>
                        </a:rPr>
                        <a:t>Дом 40 с баней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30,0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35,0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55,0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70,0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75,0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60,0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 sz="12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68597679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algn="l"/>
                      <a:r>
                        <a:rPr lang="ru-RU" sz="1200" kern="100">
                          <a:effectLst/>
                        </a:rPr>
                        <a:t>Период, месяц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 dirty="0">
                          <a:effectLst/>
                        </a:rPr>
                        <a:t>03.25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 dirty="0">
                          <a:effectLst/>
                        </a:rPr>
                        <a:t>04.25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 dirty="0">
                          <a:effectLst/>
                        </a:rPr>
                        <a:t>05.25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 dirty="0">
                          <a:effectLst/>
                        </a:rPr>
                        <a:t>06.2</a:t>
                      </a:r>
                      <a:r>
                        <a:rPr lang="ru-RU" sz="1200" kern="100" dirty="0">
                          <a:effectLst/>
                        </a:rPr>
                        <a:t>5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 dirty="0">
                          <a:effectLst/>
                        </a:rPr>
                        <a:t>07.25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 dirty="0">
                          <a:effectLst/>
                        </a:rPr>
                        <a:t>08.25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год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113505"/>
                  </a:ext>
                </a:extLst>
              </a:tr>
              <a:tr h="140970">
                <a:tc>
                  <a:txBody>
                    <a:bodyPr/>
                    <a:lstStyle/>
                    <a:p>
                      <a:pPr algn="l"/>
                      <a:r>
                        <a:rPr lang="ru-RU" sz="1200" kern="100">
                          <a:effectLst/>
                        </a:rPr>
                        <a:t>Гостевые дома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57,5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60,6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74,3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79,3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83,1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81,8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59,9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16467258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/>
                      <a:r>
                        <a:rPr lang="ru-RU" sz="1200" kern="100">
                          <a:effectLst/>
                        </a:rPr>
                        <a:t>Дом 60 м2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50,0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50,0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70,0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80,0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85,0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85,0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58,7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13300098"/>
                  </a:ext>
                </a:extLst>
              </a:tr>
              <a:tr h="90805">
                <a:tc>
                  <a:txBody>
                    <a:bodyPr/>
                    <a:lstStyle/>
                    <a:p>
                      <a:pPr algn="l"/>
                      <a:r>
                        <a:rPr lang="ru-RU" sz="1200" kern="100">
                          <a:effectLst/>
                        </a:rPr>
                        <a:t>Дом 40 м2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60,0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65,0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75,0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78,0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82,0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80,0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62,6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432453"/>
                  </a:ext>
                </a:extLst>
              </a:tr>
              <a:tr h="76835">
                <a:tc>
                  <a:txBody>
                    <a:bodyPr/>
                    <a:lstStyle/>
                    <a:p>
                      <a:pPr algn="l"/>
                      <a:r>
                        <a:rPr lang="ru-RU" sz="1200" kern="100" dirty="0">
                          <a:effectLst/>
                        </a:rPr>
                        <a:t>Дом 40 с баней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60,0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60,0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80,0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85,0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85,0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85,0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65,0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440940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F50B545-7889-DC24-483D-432F447366E1}"/>
              </a:ext>
            </a:extLst>
          </p:cNvPr>
          <p:cNvSpPr txBox="1"/>
          <p:nvPr/>
        </p:nvSpPr>
        <p:spPr>
          <a:xfrm>
            <a:off x="1245704" y="1987826"/>
            <a:ext cx="4147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Базовый сценарий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692B03D4-BC83-BB2A-3B04-DBB9CFAF1C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22783"/>
              </p:ext>
            </p:extLst>
          </p:nvPr>
        </p:nvGraphicFramePr>
        <p:xfrm>
          <a:off x="894522" y="4694583"/>
          <a:ext cx="5638799" cy="1828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80287">
                  <a:extLst>
                    <a:ext uri="{9D8B030D-6E8A-4147-A177-3AD203B41FA5}">
                      <a16:colId xmlns:a16="http://schemas.microsoft.com/office/drawing/2014/main" val="503729157"/>
                    </a:ext>
                  </a:extLst>
                </a:gridCol>
                <a:gridCol w="597106">
                  <a:extLst>
                    <a:ext uri="{9D8B030D-6E8A-4147-A177-3AD203B41FA5}">
                      <a16:colId xmlns:a16="http://schemas.microsoft.com/office/drawing/2014/main" val="3200749244"/>
                    </a:ext>
                  </a:extLst>
                </a:gridCol>
                <a:gridCol w="597106">
                  <a:extLst>
                    <a:ext uri="{9D8B030D-6E8A-4147-A177-3AD203B41FA5}">
                      <a16:colId xmlns:a16="http://schemas.microsoft.com/office/drawing/2014/main" val="2003499489"/>
                    </a:ext>
                  </a:extLst>
                </a:gridCol>
                <a:gridCol w="597106">
                  <a:extLst>
                    <a:ext uri="{9D8B030D-6E8A-4147-A177-3AD203B41FA5}">
                      <a16:colId xmlns:a16="http://schemas.microsoft.com/office/drawing/2014/main" val="1387740846"/>
                    </a:ext>
                  </a:extLst>
                </a:gridCol>
                <a:gridCol w="597708">
                  <a:extLst>
                    <a:ext uri="{9D8B030D-6E8A-4147-A177-3AD203B41FA5}">
                      <a16:colId xmlns:a16="http://schemas.microsoft.com/office/drawing/2014/main" val="2527580370"/>
                    </a:ext>
                  </a:extLst>
                </a:gridCol>
                <a:gridCol w="686190">
                  <a:extLst>
                    <a:ext uri="{9D8B030D-6E8A-4147-A177-3AD203B41FA5}">
                      <a16:colId xmlns:a16="http://schemas.microsoft.com/office/drawing/2014/main" val="2174434240"/>
                    </a:ext>
                  </a:extLst>
                </a:gridCol>
                <a:gridCol w="686190">
                  <a:extLst>
                    <a:ext uri="{9D8B030D-6E8A-4147-A177-3AD203B41FA5}">
                      <a16:colId xmlns:a16="http://schemas.microsoft.com/office/drawing/2014/main" val="3484895191"/>
                    </a:ext>
                  </a:extLst>
                </a:gridCol>
                <a:gridCol w="597106">
                  <a:extLst>
                    <a:ext uri="{9D8B030D-6E8A-4147-A177-3AD203B41FA5}">
                      <a16:colId xmlns:a16="http://schemas.microsoft.com/office/drawing/2014/main" val="1564084122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/>
                      <a:r>
                        <a:rPr lang="ru-RU" sz="1200" kern="100" dirty="0">
                          <a:effectLst/>
                        </a:rPr>
                        <a:t>Период, месяц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09.24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10.24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11.24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12.24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01.25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02.25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ru-RU" sz="12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89833277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/>
                      <a:r>
                        <a:rPr lang="ru-RU" sz="1200" kern="100">
                          <a:effectLst/>
                        </a:rPr>
                        <a:t>Гостевые дома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19,2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21,2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31,2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47,5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49,5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40,5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 sz="12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70691718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 algn="l"/>
                      <a:r>
                        <a:rPr lang="ru-RU" sz="1200" kern="100">
                          <a:effectLst/>
                        </a:rPr>
                        <a:t>Дом 60 м2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15,0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21,0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26,0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45,5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48,7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32,5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 sz="12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22870744"/>
                  </a:ext>
                </a:extLst>
              </a:tr>
              <a:tr h="170180">
                <a:tc>
                  <a:txBody>
                    <a:bodyPr/>
                    <a:lstStyle/>
                    <a:p>
                      <a:pPr algn="l"/>
                      <a:r>
                        <a:rPr lang="ru-RU" sz="1200" kern="100">
                          <a:effectLst/>
                        </a:rPr>
                        <a:t>Дом 40 м2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20,0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21,0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32,5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48,7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50,0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44,0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 sz="12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3185991"/>
                  </a:ext>
                </a:extLst>
              </a:tr>
              <a:tr h="83185">
                <a:tc>
                  <a:txBody>
                    <a:bodyPr/>
                    <a:lstStyle/>
                    <a:p>
                      <a:pPr algn="l"/>
                      <a:r>
                        <a:rPr lang="ru-RU" sz="1200" kern="100">
                          <a:effectLst/>
                        </a:rPr>
                        <a:t>Дом 40 с баней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24,0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22,7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35,7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45,5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48,7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39,0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ru-RU" sz="12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25834448"/>
                  </a:ext>
                </a:extLst>
              </a:tr>
              <a:tr h="95885">
                <a:tc>
                  <a:txBody>
                    <a:bodyPr/>
                    <a:lstStyle/>
                    <a:p>
                      <a:pPr algn="l"/>
                      <a:r>
                        <a:rPr lang="ru-RU" sz="1200" kern="100">
                          <a:effectLst/>
                        </a:rPr>
                        <a:t>Период, месяц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03.25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04.25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05.25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06.25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07.25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08.25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год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311416"/>
                  </a:ext>
                </a:extLst>
              </a:tr>
              <a:tr h="108585">
                <a:tc>
                  <a:txBody>
                    <a:bodyPr/>
                    <a:lstStyle/>
                    <a:p>
                      <a:pPr algn="l"/>
                      <a:r>
                        <a:rPr lang="ru-RU" sz="1200" kern="100">
                          <a:effectLst/>
                        </a:rPr>
                        <a:t>Гостевые дома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39,6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39,4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48,3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51,5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61,7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53,2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40,3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4229111"/>
                  </a:ext>
                </a:extLst>
              </a:tr>
              <a:tr h="81915">
                <a:tc>
                  <a:txBody>
                    <a:bodyPr/>
                    <a:lstStyle/>
                    <a:p>
                      <a:pPr algn="l"/>
                      <a:r>
                        <a:rPr lang="ru-RU" sz="1200" kern="100">
                          <a:effectLst/>
                        </a:rPr>
                        <a:t>Дом 60 м2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32,5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32,5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45,5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52,0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55,2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55,2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38,4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42220617"/>
                  </a:ext>
                </a:extLst>
              </a:tr>
              <a:tr h="110490">
                <a:tc>
                  <a:txBody>
                    <a:bodyPr/>
                    <a:lstStyle/>
                    <a:p>
                      <a:pPr algn="l"/>
                      <a:r>
                        <a:rPr lang="ru-RU" sz="1200" kern="100">
                          <a:effectLst/>
                        </a:rPr>
                        <a:t>Дом 40 м2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42,0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42,2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48,7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50,7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65,6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52,0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43,1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74994192"/>
                  </a:ext>
                </a:extLst>
              </a:tr>
              <a:tr h="113030">
                <a:tc>
                  <a:txBody>
                    <a:bodyPr/>
                    <a:lstStyle/>
                    <a:p>
                      <a:pPr algn="l"/>
                      <a:r>
                        <a:rPr lang="ru-RU" sz="1200" kern="100" dirty="0">
                          <a:effectLst/>
                        </a:rPr>
                        <a:t>Дом 40 с баней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42,0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39,0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52,0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55,2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55,2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55,2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42,8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561161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AB18BEB-5B47-BBB0-EA4A-369E30675996}"/>
              </a:ext>
            </a:extLst>
          </p:cNvPr>
          <p:cNvSpPr txBox="1"/>
          <p:nvPr/>
        </p:nvSpPr>
        <p:spPr>
          <a:xfrm>
            <a:off x="1245704" y="4315384"/>
            <a:ext cx="3154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Пессимистический сценарий 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0089B888-C8AD-BABF-89AA-17258C3A70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040916"/>
              </p:ext>
            </p:extLst>
          </p:nvPr>
        </p:nvGraphicFramePr>
        <p:xfrm>
          <a:off x="6639340" y="3336271"/>
          <a:ext cx="5314120" cy="201001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00861">
                  <a:extLst>
                    <a:ext uri="{9D8B030D-6E8A-4147-A177-3AD203B41FA5}">
                      <a16:colId xmlns:a16="http://schemas.microsoft.com/office/drawing/2014/main" val="936296953"/>
                    </a:ext>
                  </a:extLst>
                </a:gridCol>
                <a:gridCol w="570892">
                  <a:extLst>
                    <a:ext uri="{9D8B030D-6E8A-4147-A177-3AD203B41FA5}">
                      <a16:colId xmlns:a16="http://schemas.microsoft.com/office/drawing/2014/main" val="1031294838"/>
                    </a:ext>
                  </a:extLst>
                </a:gridCol>
                <a:gridCol w="554986">
                  <a:extLst>
                    <a:ext uri="{9D8B030D-6E8A-4147-A177-3AD203B41FA5}">
                      <a16:colId xmlns:a16="http://schemas.microsoft.com/office/drawing/2014/main" val="1650821883"/>
                    </a:ext>
                  </a:extLst>
                </a:gridCol>
                <a:gridCol w="568051">
                  <a:extLst>
                    <a:ext uri="{9D8B030D-6E8A-4147-A177-3AD203B41FA5}">
                      <a16:colId xmlns:a16="http://schemas.microsoft.com/office/drawing/2014/main" val="896782116"/>
                    </a:ext>
                  </a:extLst>
                </a:gridCol>
                <a:gridCol w="583957">
                  <a:extLst>
                    <a:ext uri="{9D8B030D-6E8A-4147-A177-3AD203B41FA5}">
                      <a16:colId xmlns:a16="http://schemas.microsoft.com/office/drawing/2014/main" val="4147960938"/>
                    </a:ext>
                  </a:extLst>
                </a:gridCol>
                <a:gridCol w="628264">
                  <a:extLst>
                    <a:ext uri="{9D8B030D-6E8A-4147-A177-3AD203B41FA5}">
                      <a16:colId xmlns:a16="http://schemas.microsoft.com/office/drawing/2014/main" val="3292411413"/>
                    </a:ext>
                  </a:extLst>
                </a:gridCol>
                <a:gridCol w="664052">
                  <a:extLst>
                    <a:ext uri="{9D8B030D-6E8A-4147-A177-3AD203B41FA5}">
                      <a16:colId xmlns:a16="http://schemas.microsoft.com/office/drawing/2014/main" val="3008854048"/>
                    </a:ext>
                  </a:extLst>
                </a:gridCol>
                <a:gridCol w="543057">
                  <a:extLst>
                    <a:ext uri="{9D8B030D-6E8A-4147-A177-3AD203B41FA5}">
                      <a16:colId xmlns:a16="http://schemas.microsoft.com/office/drawing/2014/main" val="2076653995"/>
                    </a:ext>
                  </a:extLst>
                </a:gridCol>
              </a:tblGrid>
              <a:tr h="173341"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>
                          <a:effectLst/>
                        </a:rPr>
                        <a:t>Период, месяц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09.24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10.24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11.24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12.24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01.25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02.25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ru-RU" sz="12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54774633"/>
                  </a:ext>
                </a:extLst>
              </a:tr>
              <a:tr h="173341"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>
                          <a:effectLst/>
                        </a:rPr>
                        <a:t>Гостевые дома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39,0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46,6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73,1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86,8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99,3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74,9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ru-RU" sz="12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14424802"/>
                  </a:ext>
                </a:extLst>
              </a:tr>
              <a:tr h="147117"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>
                          <a:effectLst/>
                        </a:rPr>
                        <a:t>Дом 60 м2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32,0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48,0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64,0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80,5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120,0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80,0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ru-RU" sz="12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25929970"/>
                  </a:ext>
                </a:extLst>
              </a:tr>
              <a:tr h="147117"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 dirty="0">
                          <a:effectLst/>
                        </a:rPr>
                        <a:t>Дом 40 м2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40,0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45,0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75,0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90,0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92,4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77,0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ru-RU" sz="12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01046844"/>
                  </a:ext>
                </a:extLst>
              </a:tr>
              <a:tr h="273486"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>
                          <a:effectLst/>
                        </a:rPr>
                        <a:t>Дом 40 с баней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48,0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52,5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82,5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84,0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92,4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54,6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ru-RU" sz="12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51883107"/>
                  </a:ext>
                </a:extLst>
              </a:tr>
              <a:tr h="173341"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>
                          <a:effectLst/>
                        </a:rPr>
                        <a:t>Период, месяц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03.25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04.25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05.25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06.25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07.25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08.25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год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629862"/>
                  </a:ext>
                </a:extLst>
              </a:tr>
              <a:tr h="173341"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>
                          <a:effectLst/>
                        </a:rPr>
                        <a:t>Гостевые дома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75,5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79,1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83,3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86,0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94,5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93,0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74,3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3236896"/>
                  </a:ext>
                </a:extLst>
              </a:tr>
              <a:tr h="147117"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>
                          <a:effectLst/>
                        </a:rPr>
                        <a:t>Дом 60 м2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80,0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80,0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77,0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88,0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93,5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93,5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78,0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50071703"/>
                  </a:ext>
                </a:extLst>
              </a:tr>
              <a:tr h="147117"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>
                          <a:effectLst/>
                        </a:rPr>
                        <a:t>Дом 40 м2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78,0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84,5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90,0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89,7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94,3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92,0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78,9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95144347"/>
                  </a:ext>
                </a:extLst>
              </a:tr>
              <a:tr h="273486"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 dirty="0">
                          <a:effectLst/>
                        </a:rPr>
                        <a:t>Дом 40 с баней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54,6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50,7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62,4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63,5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97,7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97,7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70,0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595219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B76210A-DA57-DBF0-4100-A28ABD90AB1C}"/>
              </a:ext>
            </a:extLst>
          </p:cNvPr>
          <p:cNvSpPr txBox="1"/>
          <p:nvPr/>
        </p:nvSpPr>
        <p:spPr>
          <a:xfrm>
            <a:off x="6904382" y="2798027"/>
            <a:ext cx="331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Оптимистический сценарий </a:t>
            </a:r>
          </a:p>
        </p:txBody>
      </p:sp>
    </p:spTree>
    <p:extLst>
      <p:ext uri="{BB962C8B-B14F-4D97-AF65-F5344CB8AC3E}">
        <p14:creationId xmlns:p14="http://schemas.microsoft.com/office/powerpoint/2010/main" val="2707227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FB349-A196-F6DF-0740-E1595B3F5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Постоянные и переменные затраты бизнес-проекта строительства базы отдыха «</a:t>
            </a:r>
            <a:r>
              <a:rPr lang="en-US" sz="4000" dirty="0"/>
              <a:t>Silent Forest</a:t>
            </a:r>
            <a:r>
              <a:rPr lang="ru-RU" sz="4000" dirty="0"/>
              <a:t>», руб.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862DCE7-5DF7-FA5B-7AC1-32484D914F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8928677"/>
              </p:ext>
            </p:extLst>
          </p:nvPr>
        </p:nvGraphicFramePr>
        <p:xfrm>
          <a:off x="1060174" y="2372139"/>
          <a:ext cx="6188765" cy="397565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20819">
                  <a:extLst>
                    <a:ext uri="{9D8B030D-6E8A-4147-A177-3AD203B41FA5}">
                      <a16:colId xmlns:a16="http://schemas.microsoft.com/office/drawing/2014/main" val="3067233926"/>
                    </a:ext>
                  </a:extLst>
                </a:gridCol>
                <a:gridCol w="1853919">
                  <a:extLst>
                    <a:ext uri="{9D8B030D-6E8A-4147-A177-3AD203B41FA5}">
                      <a16:colId xmlns:a16="http://schemas.microsoft.com/office/drawing/2014/main" val="1873706225"/>
                    </a:ext>
                  </a:extLst>
                </a:gridCol>
                <a:gridCol w="1814027">
                  <a:extLst>
                    <a:ext uri="{9D8B030D-6E8A-4147-A177-3AD203B41FA5}">
                      <a16:colId xmlns:a16="http://schemas.microsoft.com/office/drawing/2014/main" val="783706864"/>
                    </a:ext>
                  </a:extLst>
                </a:gridCol>
              </a:tblGrid>
              <a:tr h="425089"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 dirty="0">
                          <a:effectLst/>
                        </a:rPr>
                        <a:t>Наименование статьи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 dirty="0">
                          <a:effectLst/>
                        </a:rPr>
                        <a:t>Месячные затраты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 dirty="0">
                          <a:effectLst/>
                        </a:rPr>
                        <a:t>Годовые затраты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314727"/>
                  </a:ext>
                </a:extLst>
              </a:tr>
              <a:tr h="325739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Переменные затраты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029733"/>
                  </a:ext>
                </a:extLst>
              </a:tr>
              <a:tr h="260592"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>
                          <a:effectLst/>
                        </a:rPr>
                        <a:t>Электроэнергия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42 000,0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504 000,0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75125149"/>
                  </a:ext>
                </a:extLst>
              </a:tr>
              <a:tr h="260592"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>
                          <a:effectLst/>
                        </a:rPr>
                        <a:t>Прачечная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47 400,0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568 800,0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61897290"/>
                  </a:ext>
                </a:extLst>
              </a:tr>
              <a:tr h="260592"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>
                          <a:effectLst/>
                        </a:rPr>
                        <a:t>Сырье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42 135,0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505 620,0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35081456"/>
                  </a:ext>
                </a:extLst>
              </a:tr>
              <a:tr h="260592"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>
                          <a:effectLst/>
                        </a:rPr>
                        <a:t>Реклама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70 000,0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840 000,0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20057231"/>
                  </a:ext>
                </a:extLst>
              </a:tr>
              <a:tr h="276879"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>
                          <a:effectLst/>
                        </a:rPr>
                        <a:t>Обновление мини бара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17 193,9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206 327,2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16683124"/>
                  </a:ext>
                </a:extLst>
              </a:tr>
              <a:tr h="260592"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>
                          <a:effectLst/>
                        </a:rPr>
                        <a:t>Итого переменных затрат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218 728,9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2 624 747,2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65151326"/>
                  </a:ext>
                </a:extLst>
              </a:tr>
              <a:tr h="293166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Постоянные затраты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35497"/>
                  </a:ext>
                </a:extLst>
              </a:tr>
              <a:tr h="260592"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>
                          <a:effectLst/>
                        </a:rPr>
                        <a:t>Заработный фонд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494 330,0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5 539 570,0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83123792"/>
                  </a:ext>
                </a:extLst>
              </a:tr>
              <a:tr h="260592"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>
                          <a:effectLst/>
                        </a:rPr>
                        <a:t>Прочие затраты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40 000,0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480 000,0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95796707"/>
                  </a:ext>
                </a:extLst>
              </a:tr>
              <a:tr h="260592"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>
                          <a:effectLst/>
                        </a:rPr>
                        <a:t>Страхование домов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2 000,0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24 000,0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90038108"/>
                  </a:ext>
                </a:extLst>
              </a:tr>
              <a:tr h="293166"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>
                          <a:effectLst/>
                        </a:rPr>
                        <a:t>Итого постоянных затрат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536 330,0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6 043 570,0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70378583"/>
                  </a:ext>
                </a:extLst>
              </a:tr>
              <a:tr h="276879"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 dirty="0">
                          <a:effectLst/>
                        </a:rPr>
                        <a:t>итого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755 058,9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8 668 317,2  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58662790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FFA963B2-A842-FAC7-C218-CBC02A8FAA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625251"/>
              </p:ext>
            </p:extLst>
          </p:nvPr>
        </p:nvGraphicFramePr>
        <p:xfrm>
          <a:off x="7407965" y="3429000"/>
          <a:ext cx="4234170" cy="112753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36776">
                  <a:extLst>
                    <a:ext uri="{9D8B030D-6E8A-4147-A177-3AD203B41FA5}">
                      <a16:colId xmlns:a16="http://schemas.microsoft.com/office/drawing/2014/main" val="1328063165"/>
                    </a:ext>
                  </a:extLst>
                </a:gridCol>
                <a:gridCol w="1223586">
                  <a:extLst>
                    <a:ext uri="{9D8B030D-6E8A-4147-A177-3AD203B41FA5}">
                      <a16:colId xmlns:a16="http://schemas.microsoft.com/office/drawing/2014/main" val="4137593510"/>
                    </a:ext>
                  </a:extLst>
                </a:gridCol>
                <a:gridCol w="1373808">
                  <a:extLst>
                    <a:ext uri="{9D8B030D-6E8A-4147-A177-3AD203B41FA5}">
                      <a16:colId xmlns:a16="http://schemas.microsoft.com/office/drawing/2014/main" val="3479977692"/>
                    </a:ext>
                  </a:extLst>
                </a:gridCol>
              </a:tblGrid>
              <a:tr h="496300"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 dirty="0">
                          <a:effectLst/>
                        </a:rPr>
                        <a:t> 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 dirty="0">
                          <a:effectLst/>
                        </a:rPr>
                        <a:t>Сутки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 dirty="0">
                          <a:effectLst/>
                        </a:rPr>
                        <a:t>Месяц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478600"/>
                  </a:ext>
                </a:extLst>
              </a:tr>
              <a:tr h="631239"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Себестоимость дома 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3 146,08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94 382,37  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1519480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7B68293-26D2-1FF2-DCCB-027B4F3FA783}"/>
              </a:ext>
            </a:extLst>
          </p:cNvPr>
          <p:cNvSpPr txBox="1"/>
          <p:nvPr/>
        </p:nvSpPr>
        <p:spPr>
          <a:xfrm>
            <a:off x="7726017" y="2570922"/>
            <a:ext cx="3485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effectLst/>
                <a:latin typeface="+mj-lt"/>
                <a:ea typeface="Times New Roman" panose="02020603050405020304" pitchFamily="18" charset="0"/>
              </a:rPr>
              <a:t>Себестоимость содержания одного модульного здания, руб.</a:t>
            </a:r>
            <a:endParaRPr lang="ru-RU" sz="18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037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528B13-590E-8054-150A-764D92650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График безубыточности (базовый сценарий)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F9932DE-08AE-7404-CA5B-8AE5D10D371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71600" y="2286000"/>
          <a:ext cx="9601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CC13F19-0729-FEEF-1063-BE0D6DB2DEE9}"/>
              </a:ext>
            </a:extLst>
          </p:cNvPr>
          <p:cNvSpPr txBox="1"/>
          <p:nvPr/>
        </p:nvSpPr>
        <p:spPr>
          <a:xfrm>
            <a:off x="2017486" y="5979886"/>
            <a:ext cx="9477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Точка безубыточности в объеме продаж – 64 продажи, а в выручке - 579 523 руб. </a:t>
            </a:r>
          </a:p>
        </p:txBody>
      </p:sp>
    </p:spTree>
    <p:extLst>
      <p:ext uri="{BB962C8B-B14F-4D97-AF65-F5344CB8AC3E}">
        <p14:creationId xmlns:p14="http://schemas.microsoft.com/office/powerpoint/2010/main" val="3652832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21DE8-3B09-1B09-AF31-25FB27782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685800"/>
            <a:ext cx="10065657" cy="148590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Базовый сценарий реализации проекта , руб.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49F6338-4F92-F60A-FBC4-0FC7DA90FD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5190377"/>
              </p:ext>
            </p:extLst>
          </p:nvPr>
        </p:nvGraphicFramePr>
        <p:xfrm>
          <a:off x="1371599" y="2209800"/>
          <a:ext cx="6814459" cy="178397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28450">
                  <a:extLst>
                    <a:ext uri="{9D8B030D-6E8A-4147-A177-3AD203B41FA5}">
                      <a16:colId xmlns:a16="http://schemas.microsoft.com/office/drawing/2014/main" val="1444783199"/>
                    </a:ext>
                  </a:extLst>
                </a:gridCol>
                <a:gridCol w="1473559">
                  <a:extLst>
                    <a:ext uri="{9D8B030D-6E8A-4147-A177-3AD203B41FA5}">
                      <a16:colId xmlns:a16="http://schemas.microsoft.com/office/drawing/2014/main" val="1860485579"/>
                    </a:ext>
                  </a:extLst>
                </a:gridCol>
                <a:gridCol w="2209587">
                  <a:extLst>
                    <a:ext uri="{9D8B030D-6E8A-4147-A177-3AD203B41FA5}">
                      <a16:colId xmlns:a16="http://schemas.microsoft.com/office/drawing/2014/main" val="1719647338"/>
                    </a:ext>
                  </a:extLst>
                </a:gridCol>
                <a:gridCol w="1702863">
                  <a:extLst>
                    <a:ext uri="{9D8B030D-6E8A-4147-A177-3AD203B41FA5}">
                      <a16:colId xmlns:a16="http://schemas.microsoft.com/office/drawing/2014/main" val="1820466997"/>
                    </a:ext>
                  </a:extLst>
                </a:gridCol>
              </a:tblGrid>
              <a:tr h="297329"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 dirty="0">
                          <a:effectLst/>
                        </a:rPr>
                        <a:t> Период, год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1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2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189985"/>
                  </a:ext>
                </a:extLst>
              </a:tr>
              <a:tr h="297329">
                <a:tc>
                  <a:txBody>
                    <a:bodyPr/>
                    <a:lstStyle/>
                    <a:p>
                      <a:pPr algn="l"/>
                      <a:r>
                        <a:rPr lang="ru-RU" sz="1200" kern="100" dirty="0">
                          <a:effectLst/>
                        </a:rPr>
                        <a:t>CF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-41 431 716,0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15 402 641,3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13 885 714,5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80399123"/>
                  </a:ext>
                </a:extLst>
              </a:tr>
              <a:tr h="297329">
                <a:tc>
                  <a:txBody>
                    <a:bodyPr/>
                    <a:lstStyle/>
                    <a:p>
                      <a:pPr algn="l"/>
                      <a:r>
                        <a:rPr lang="ru-RU" sz="1200" kern="100" dirty="0">
                          <a:effectLst/>
                        </a:rPr>
                        <a:t>CF накоплено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-41 431 716,0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-26 029 074,6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-12 143 360,1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91150486"/>
                  </a:ext>
                </a:extLst>
              </a:tr>
              <a:tr h="297329">
                <a:tc>
                  <a:txBody>
                    <a:bodyPr/>
                    <a:lstStyle/>
                    <a:p>
                      <a:pPr algn="l"/>
                      <a:r>
                        <a:rPr lang="ru-RU" sz="1200" kern="100" dirty="0">
                          <a:effectLst/>
                        </a:rPr>
                        <a:t> Период, год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3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4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5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965898"/>
                  </a:ext>
                </a:extLst>
              </a:tr>
              <a:tr h="297329">
                <a:tc>
                  <a:txBody>
                    <a:bodyPr/>
                    <a:lstStyle/>
                    <a:p>
                      <a:pPr algn="l"/>
                      <a:r>
                        <a:rPr lang="ru-RU" sz="1200" kern="100" dirty="0">
                          <a:effectLst/>
                        </a:rPr>
                        <a:t>CF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14 580 000,2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15 309 000,2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16 074 450,2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05622487"/>
                  </a:ext>
                </a:extLst>
              </a:tr>
              <a:tr h="297329">
                <a:tc>
                  <a:txBody>
                    <a:bodyPr/>
                    <a:lstStyle/>
                    <a:p>
                      <a:pPr algn="l"/>
                      <a:r>
                        <a:rPr lang="ru-RU" sz="1200" kern="100" dirty="0">
                          <a:effectLst/>
                        </a:rPr>
                        <a:t>CF накоплено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2 436 640,1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17 745 640,3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33 820 090,6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9753705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5539E86-2608-ACF6-28AB-32B74C4A288B}"/>
              </a:ext>
            </a:extLst>
          </p:cNvPr>
          <p:cNvSpPr txBox="1"/>
          <p:nvPr/>
        </p:nvSpPr>
        <p:spPr>
          <a:xfrm>
            <a:off x="1371599" y="1802368"/>
            <a:ext cx="4426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Денежный поток компании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B60A529-0862-CE08-020E-AC0ED366BF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223526"/>
              </p:ext>
            </p:extLst>
          </p:nvPr>
        </p:nvGraphicFramePr>
        <p:xfrm>
          <a:off x="1393371" y="4445498"/>
          <a:ext cx="6792687" cy="148590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28910">
                  <a:extLst>
                    <a:ext uri="{9D8B030D-6E8A-4147-A177-3AD203B41FA5}">
                      <a16:colId xmlns:a16="http://schemas.microsoft.com/office/drawing/2014/main" val="1997858683"/>
                    </a:ext>
                  </a:extLst>
                </a:gridCol>
                <a:gridCol w="3163777">
                  <a:extLst>
                    <a:ext uri="{9D8B030D-6E8A-4147-A177-3AD203B41FA5}">
                      <a16:colId xmlns:a16="http://schemas.microsoft.com/office/drawing/2014/main" val="240284050"/>
                    </a:ext>
                  </a:extLst>
                </a:gridCol>
              </a:tblGrid>
              <a:tr h="264821"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 dirty="0">
                          <a:effectLst/>
                        </a:rPr>
                        <a:t>NPV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39 460 427,94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06298846"/>
                  </a:ext>
                </a:extLst>
              </a:tr>
              <a:tr h="244216">
                <a:tc>
                  <a:txBody>
                    <a:bodyPr/>
                    <a:lstStyle/>
                    <a:p>
                      <a:pPr algn="l"/>
                      <a:r>
                        <a:rPr lang="ru-RU" sz="1200" kern="100" dirty="0">
                          <a:effectLst/>
                        </a:rPr>
                        <a:t>IRR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>
                          <a:effectLst/>
                        </a:rPr>
                        <a:t>36</a:t>
                      </a:r>
                      <a:r>
                        <a:rPr lang="ru-RU" sz="1200" kern="100">
                          <a:effectLst/>
                        </a:rPr>
                        <a:t>%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96124646"/>
                  </a:ext>
                </a:extLst>
              </a:tr>
              <a:tr h="244216">
                <a:tc>
                  <a:txBody>
                    <a:bodyPr/>
                    <a:lstStyle/>
                    <a:p>
                      <a:pPr algn="l"/>
                      <a:r>
                        <a:rPr lang="en-US" sz="1200" kern="100" dirty="0">
                          <a:effectLst/>
                        </a:rPr>
                        <a:t>Payback Period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2,5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5284299"/>
                  </a:ext>
                </a:extLst>
              </a:tr>
              <a:tr h="244216">
                <a:tc>
                  <a:txBody>
                    <a:bodyPr/>
                    <a:lstStyle/>
                    <a:p>
                      <a:pPr algn="just"/>
                      <a:r>
                        <a:rPr lang="en-US" sz="1200" kern="100" dirty="0">
                          <a:effectLst/>
                        </a:rPr>
                        <a:t>ROI 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45%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33837657"/>
                  </a:ext>
                </a:extLst>
              </a:tr>
              <a:tr h="244216">
                <a:tc>
                  <a:txBody>
                    <a:bodyPr/>
                    <a:lstStyle/>
                    <a:p>
                      <a:pPr algn="l"/>
                      <a:r>
                        <a:rPr lang="en-US" sz="1200" kern="100" dirty="0">
                          <a:effectLst/>
                        </a:rPr>
                        <a:t>ROM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176,06%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77174513"/>
                  </a:ext>
                </a:extLst>
              </a:tr>
              <a:tr h="244216">
                <a:tc>
                  <a:txBody>
                    <a:bodyPr/>
                    <a:lstStyle/>
                    <a:p>
                      <a:pPr algn="l"/>
                      <a:r>
                        <a:rPr lang="ru-RU" sz="1200" kern="100" dirty="0">
                          <a:effectLst/>
                        </a:rPr>
                        <a:t>Точка безубыточности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579 523  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7745898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2E1D325-061F-9426-CF7B-70E8204B295A}"/>
              </a:ext>
            </a:extLst>
          </p:cNvPr>
          <p:cNvSpPr txBox="1"/>
          <p:nvPr/>
        </p:nvSpPr>
        <p:spPr>
          <a:xfrm>
            <a:off x="1371599" y="4019705"/>
            <a:ext cx="4122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Расчетные показатели проекта </a:t>
            </a:r>
          </a:p>
        </p:txBody>
      </p:sp>
    </p:spTree>
    <p:extLst>
      <p:ext uri="{BB962C8B-B14F-4D97-AF65-F5344CB8AC3E}">
        <p14:creationId xmlns:p14="http://schemas.microsoft.com/office/powerpoint/2010/main" val="2647311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C18FEF-9B05-E574-AA1E-6E716F301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Выручка за определенный период (базовый сценарий), руб.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60F9C05-A800-75B8-D966-B9F0DE0F2E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5379043"/>
              </p:ext>
            </p:extLst>
          </p:nvPr>
        </p:nvGraphicFramePr>
        <p:xfrm>
          <a:off x="1510747" y="2171700"/>
          <a:ext cx="9462053" cy="358185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52630">
                  <a:extLst>
                    <a:ext uri="{9D8B030D-6E8A-4147-A177-3AD203B41FA5}">
                      <a16:colId xmlns:a16="http://schemas.microsoft.com/office/drawing/2014/main" val="3119580479"/>
                    </a:ext>
                  </a:extLst>
                </a:gridCol>
                <a:gridCol w="1647326">
                  <a:extLst>
                    <a:ext uri="{9D8B030D-6E8A-4147-A177-3AD203B41FA5}">
                      <a16:colId xmlns:a16="http://schemas.microsoft.com/office/drawing/2014/main" val="3140519313"/>
                    </a:ext>
                  </a:extLst>
                </a:gridCol>
                <a:gridCol w="1953682">
                  <a:extLst>
                    <a:ext uri="{9D8B030D-6E8A-4147-A177-3AD203B41FA5}">
                      <a16:colId xmlns:a16="http://schemas.microsoft.com/office/drawing/2014/main" val="22061114"/>
                    </a:ext>
                  </a:extLst>
                </a:gridCol>
                <a:gridCol w="1503158">
                  <a:extLst>
                    <a:ext uri="{9D8B030D-6E8A-4147-A177-3AD203B41FA5}">
                      <a16:colId xmlns:a16="http://schemas.microsoft.com/office/drawing/2014/main" val="1274245932"/>
                    </a:ext>
                  </a:extLst>
                </a:gridCol>
                <a:gridCol w="1502099">
                  <a:extLst>
                    <a:ext uri="{9D8B030D-6E8A-4147-A177-3AD203B41FA5}">
                      <a16:colId xmlns:a16="http://schemas.microsoft.com/office/drawing/2014/main" val="1155681355"/>
                    </a:ext>
                  </a:extLst>
                </a:gridCol>
                <a:gridCol w="1503158">
                  <a:extLst>
                    <a:ext uri="{9D8B030D-6E8A-4147-A177-3AD203B41FA5}">
                      <a16:colId xmlns:a16="http://schemas.microsoft.com/office/drawing/2014/main" val="347509990"/>
                    </a:ext>
                  </a:extLst>
                </a:gridCol>
              </a:tblGrid>
              <a:tr h="364643"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 dirty="0">
                          <a:effectLst/>
                        </a:rPr>
                        <a:t>Период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>
                          <a:effectLst/>
                        </a:rPr>
                        <a:t>Выручка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 dirty="0">
                          <a:effectLst/>
                        </a:rPr>
                        <a:t>Гостевые дома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>
                          <a:effectLst/>
                        </a:rPr>
                        <a:t>Бани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just"/>
                      <a:r>
                        <a:rPr lang="ru-RU" sz="1200" kern="100">
                          <a:effectLst/>
                        </a:rPr>
                        <a:t>Купели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 dirty="0">
                          <a:effectLst/>
                        </a:rPr>
                        <a:t>Мини-бары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762190"/>
                  </a:ext>
                </a:extLst>
              </a:tr>
              <a:tr h="229801"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 dirty="0">
                          <a:effectLst/>
                        </a:rPr>
                        <a:t>сентябрь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kern="100" dirty="0">
                          <a:effectLst/>
                        </a:rPr>
                        <a:t>754 498  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kern="100">
                          <a:effectLst/>
                        </a:rPr>
                        <a:t>563 643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kern="100">
                          <a:effectLst/>
                        </a:rPr>
                        <a:t>90 000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kern="100">
                          <a:effectLst/>
                        </a:rPr>
                        <a:t>80 000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kern="100">
                          <a:effectLst/>
                        </a:rPr>
                        <a:t>20 855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22935667"/>
                  </a:ext>
                </a:extLst>
              </a:tr>
              <a:tr h="229801"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 dirty="0">
                          <a:effectLst/>
                        </a:rPr>
                        <a:t>октябрь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kern="100" dirty="0">
                          <a:effectLst/>
                        </a:rPr>
                        <a:t>950 292  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kern="100" dirty="0">
                          <a:effectLst/>
                        </a:rPr>
                        <a:t>687 842  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kern="100">
                          <a:effectLst/>
                        </a:rPr>
                        <a:t>132 000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kern="100">
                          <a:effectLst/>
                        </a:rPr>
                        <a:t>105 000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kern="100">
                          <a:effectLst/>
                        </a:rPr>
                        <a:t>25 450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04581511"/>
                  </a:ext>
                </a:extLst>
              </a:tr>
              <a:tr h="229801"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 dirty="0">
                          <a:effectLst/>
                        </a:rPr>
                        <a:t>ноябрь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kern="100">
                          <a:effectLst/>
                        </a:rPr>
                        <a:t>1 543 881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kern="100" dirty="0">
                          <a:effectLst/>
                        </a:rPr>
                        <a:t>1 073 174  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kern="100">
                          <a:effectLst/>
                        </a:rPr>
                        <a:t>226 000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kern="100">
                          <a:effectLst/>
                        </a:rPr>
                        <a:t>205 000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kern="100">
                          <a:effectLst/>
                        </a:rPr>
                        <a:t>39 707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44417244"/>
                  </a:ext>
                </a:extLst>
              </a:tr>
              <a:tr h="229801"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 dirty="0">
                          <a:effectLst/>
                        </a:rPr>
                        <a:t>декабрь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kern="100">
                          <a:effectLst/>
                        </a:rPr>
                        <a:t>2 430 405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kern="100" dirty="0">
                          <a:effectLst/>
                        </a:rPr>
                        <a:t>1 650 342  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kern="100">
                          <a:effectLst/>
                        </a:rPr>
                        <a:t>384 000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kern="100">
                          <a:effectLst/>
                        </a:rPr>
                        <a:t>335 000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kern="100">
                          <a:effectLst/>
                        </a:rPr>
                        <a:t>61 063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39186115"/>
                  </a:ext>
                </a:extLst>
              </a:tr>
              <a:tr h="229801"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 dirty="0">
                          <a:effectLst/>
                        </a:rPr>
                        <a:t>январь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kern="100">
                          <a:effectLst/>
                        </a:rPr>
                        <a:t>2 520 893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kern="100">
                          <a:effectLst/>
                        </a:rPr>
                        <a:t>1 709 636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kern="100" dirty="0">
                          <a:effectLst/>
                        </a:rPr>
                        <a:t>408 000  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kern="100">
                          <a:effectLst/>
                        </a:rPr>
                        <a:t>340 000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kern="100">
                          <a:effectLst/>
                        </a:rPr>
                        <a:t>63 257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87016074"/>
                  </a:ext>
                </a:extLst>
              </a:tr>
              <a:tr h="229801"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 dirty="0">
                          <a:effectLst/>
                        </a:rPr>
                        <a:t>февраль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kern="100">
                          <a:effectLst/>
                        </a:rPr>
                        <a:t>1 777 238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kern="100">
                          <a:effectLst/>
                        </a:rPr>
                        <a:t>1 232 631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kern="100" dirty="0">
                          <a:effectLst/>
                        </a:rPr>
                        <a:t>274 000  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kern="100">
                          <a:effectLst/>
                        </a:rPr>
                        <a:t>225 000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kern="100">
                          <a:effectLst/>
                        </a:rPr>
                        <a:t>45 607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40144751"/>
                  </a:ext>
                </a:extLst>
              </a:tr>
              <a:tr h="229801"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 dirty="0">
                          <a:effectLst/>
                        </a:rPr>
                        <a:t>Период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>
                          <a:effectLst/>
                        </a:rPr>
                        <a:t>Выручка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>
                          <a:effectLst/>
                        </a:rPr>
                        <a:t>Гостевые дома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 dirty="0">
                          <a:effectLst/>
                        </a:rPr>
                        <a:t>Бани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just"/>
                      <a:r>
                        <a:rPr lang="ru-RU" sz="1200" kern="100">
                          <a:effectLst/>
                        </a:rPr>
                        <a:t>Купели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 dirty="0">
                          <a:effectLst/>
                        </a:rPr>
                        <a:t>Мини-бары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59867"/>
                  </a:ext>
                </a:extLst>
              </a:tr>
              <a:tr h="229801"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 dirty="0">
                          <a:effectLst/>
                        </a:rPr>
                        <a:t>март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kern="100">
                          <a:effectLst/>
                        </a:rPr>
                        <a:t>1 843 577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kern="100">
                          <a:effectLst/>
                        </a:rPr>
                        <a:t>1 277 316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kern="100" dirty="0">
                          <a:effectLst/>
                        </a:rPr>
                        <a:t>279 000  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kern="100" dirty="0">
                          <a:effectLst/>
                        </a:rPr>
                        <a:t>240 000  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kern="100">
                          <a:effectLst/>
                        </a:rPr>
                        <a:t>47 261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36478722"/>
                  </a:ext>
                </a:extLst>
              </a:tr>
              <a:tr h="229801"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 dirty="0">
                          <a:effectLst/>
                        </a:rPr>
                        <a:t>апрель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kern="100">
                          <a:effectLst/>
                        </a:rPr>
                        <a:t>1 986 253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kern="100">
                          <a:effectLst/>
                        </a:rPr>
                        <a:t>1 366 686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kern="100">
                          <a:effectLst/>
                        </a:rPr>
                        <a:t>299 000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kern="100" dirty="0">
                          <a:effectLst/>
                        </a:rPr>
                        <a:t>270 000  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kern="100">
                          <a:effectLst/>
                        </a:rPr>
                        <a:t>50 567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23931710"/>
                  </a:ext>
                </a:extLst>
              </a:tr>
              <a:tr h="229801"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 dirty="0">
                          <a:effectLst/>
                        </a:rPr>
                        <a:t>май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kern="100">
                          <a:effectLst/>
                        </a:rPr>
                        <a:t>2 471 732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kern="100">
                          <a:effectLst/>
                        </a:rPr>
                        <a:t>1 678 623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kern="100">
                          <a:effectLst/>
                        </a:rPr>
                        <a:t>396 000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kern="100" dirty="0">
                          <a:effectLst/>
                        </a:rPr>
                        <a:t>335 000  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kern="100">
                          <a:effectLst/>
                        </a:rPr>
                        <a:t>62 109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51057402"/>
                  </a:ext>
                </a:extLst>
              </a:tr>
              <a:tr h="229801"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 dirty="0">
                          <a:effectLst/>
                        </a:rPr>
                        <a:t>июнь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kern="100">
                          <a:effectLst/>
                        </a:rPr>
                        <a:t>2 592 188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kern="100">
                          <a:effectLst/>
                        </a:rPr>
                        <a:t>1 758 137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kern="100">
                          <a:effectLst/>
                        </a:rPr>
                        <a:t>424 000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kern="100" dirty="0">
                          <a:effectLst/>
                        </a:rPr>
                        <a:t>345 000  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kern="100">
                          <a:effectLst/>
                        </a:rPr>
                        <a:t>65 051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24937157"/>
                  </a:ext>
                </a:extLst>
              </a:tr>
              <a:tr h="229801"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 dirty="0">
                          <a:effectLst/>
                        </a:rPr>
                        <a:t>июль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kern="100">
                          <a:effectLst/>
                        </a:rPr>
                        <a:t>2 797 801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kern="100">
                          <a:effectLst/>
                        </a:rPr>
                        <a:t>1 887 947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kern="100">
                          <a:effectLst/>
                        </a:rPr>
                        <a:t>460 000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kern="100">
                          <a:effectLst/>
                        </a:rPr>
                        <a:t>380 000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kern="100" dirty="0">
                          <a:effectLst/>
                        </a:rPr>
                        <a:t>69 854  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38488788"/>
                  </a:ext>
                </a:extLst>
              </a:tr>
              <a:tr h="229801"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 dirty="0">
                          <a:effectLst/>
                        </a:rPr>
                        <a:t>август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kern="100">
                          <a:effectLst/>
                        </a:rPr>
                        <a:t>2 726 463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kern="100">
                          <a:effectLst/>
                        </a:rPr>
                        <a:t>1 843 262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kern="100">
                          <a:effectLst/>
                        </a:rPr>
                        <a:t>450 000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kern="100">
                          <a:effectLst/>
                        </a:rPr>
                        <a:t>365 000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kern="100" dirty="0">
                          <a:effectLst/>
                        </a:rPr>
                        <a:t>68 201  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04794177"/>
                  </a:ext>
                </a:extLst>
              </a:tr>
              <a:tr h="229801"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 dirty="0">
                          <a:effectLst/>
                        </a:rPr>
                        <a:t>Год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kern="100">
                          <a:effectLst/>
                        </a:rPr>
                        <a:t>24 395 221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kern="100">
                          <a:effectLst/>
                        </a:rPr>
                        <a:t>16 729 239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kern="100">
                          <a:effectLst/>
                        </a:rPr>
                        <a:t>3 822 000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kern="100">
                          <a:effectLst/>
                        </a:rPr>
                        <a:t>3 225 000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kern="100" dirty="0">
                          <a:effectLst/>
                        </a:rPr>
                        <a:t>618 982  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9860552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B16F76F-5BC1-C278-7010-41C54387D70F}"/>
              </a:ext>
            </a:extLst>
          </p:cNvPr>
          <p:cNvSpPr txBox="1"/>
          <p:nvPr/>
        </p:nvSpPr>
        <p:spPr>
          <a:xfrm>
            <a:off x="1510747" y="5965372"/>
            <a:ext cx="8650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kern="0" dirty="0">
                <a:effectLst/>
                <a:ea typeface="Times New Roman" panose="02020603050405020304" pitchFamily="18" charset="0"/>
              </a:rPr>
              <a:t>В данной таблице представлена структура доходов за первый год при базовом сценарии загрузки (60%).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481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208B1D-ED2A-FF47-9D0F-ACE869D4F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685800"/>
            <a:ext cx="10544629" cy="148590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Оптимистичный сценарий реализации проекта, руб.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C86235D-85E0-6207-8EEE-AB62360F02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6313592"/>
              </p:ext>
            </p:extLst>
          </p:nvPr>
        </p:nvGraphicFramePr>
        <p:xfrm>
          <a:off x="1371598" y="2029795"/>
          <a:ext cx="7511143" cy="19181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51374">
                  <a:extLst>
                    <a:ext uri="{9D8B030D-6E8A-4147-A177-3AD203B41FA5}">
                      <a16:colId xmlns:a16="http://schemas.microsoft.com/office/drawing/2014/main" val="2564558162"/>
                    </a:ext>
                  </a:extLst>
                </a:gridCol>
                <a:gridCol w="1917331">
                  <a:extLst>
                    <a:ext uri="{9D8B030D-6E8A-4147-A177-3AD203B41FA5}">
                      <a16:colId xmlns:a16="http://schemas.microsoft.com/office/drawing/2014/main" val="4125499465"/>
                    </a:ext>
                  </a:extLst>
                </a:gridCol>
                <a:gridCol w="1847800">
                  <a:extLst>
                    <a:ext uri="{9D8B030D-6E8A-4147-A177-3AD203B41FA5}">
                      <a16:colId xmlns:a16="http://schemas.microsoft.com/office/drawing/2014/main" val="1853462261"/>
                    </a:ext>
                  </a:extLst>
                </a:gridCol>
                <a:gridCol w="2094638">
                  <a:extLst>
                    <a:ext uri="{9D8B030D-6E8A-4147-A177-3AD203B41FA5}">
                      <a16:colId xmlns:a16="http://schemas.microsoft.com/office/drawing/2014/main" val="724885173"/>
                    </a:ext>
                  </a:extLst>
                </a:gridCol>
              </a:tblGrid>
              <a:tr h="319686"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 dirty="0">
                          <a:effectLst/>
                        </a:rPr>
                        <a:t> 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0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1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2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57339"/>
                  </a:ext>
                </a:extLst>
              </a:tr>
              <a:tr h="319686">
                <a:tc>
                  <a:txBody>
                    <a:bodyPr/>
                    <a:lstStyle/>
                    <a:p>
                      <a:pPr algn="l"/>
                      <a:r>
                        <a:rPr lang="ru-RU" sz="1200" kern="100" dirty="0">
                          <a:effectLst/>
                        </a:rPr>
                        <a:t>CF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-41 431 716,0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21 066 800,0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18 992 039,4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6084034"/>
                  </a:ext>
                </a:extLst>
              </a:tr>
              <a:tr h="319686">
                <a:tc>
                  <a:txBody>
                    <a:bodyPr/>
                    <a:lstStyle/>
                    <a:p>
                      <a:pPr algn="l"/>
                      <a:r>
                        <a:rPr lang="ru-RU" sz="1200" kern="100" dirty="0">
                          <a:effectLst/>
                        </a:rPr>
                        <a:t>CF накоплено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-41 431 716,0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-20 364 915,9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-1 372 876,5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8674953"/>
                  </a:ext>
                </a:extLst>
              </a:tr>
              <a:tr h="319686">
                <a:tc>
                  <a:txBody>
                    <a:bodyPr/>
                    <a:lstStyle/>
                    <a:p>
                      <a:pPr algn="l"/>
                      <a:r>
                        <a:rPr lang="ru-RU" sz="1200" kern="100" dirty="0">
                          <a:effectLst/>
                        </a:rPr>
                        <a:t> 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3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4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5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75949"/>
                  </a:ext>
                </a:extLst>
              </a:tr>
              <a:tr h="319686">
                <a:tc>
                  <a:txBody>
                    <a:bodyPr/>
                    <a:lstStyle/>
                    <a:p>
                      <a:pPr algn="l"/>
                      <a:r>
                        <a:rPr lang="ru-RU" sz="1200" kern="100">
                          <a:effectLst/>
                        </a:rPr>
                        <a:t>CF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19 941 641,3  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20 938 723,4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21 985 659,6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8471051"/>
                  </a:ext>
                </a:extLst>
              </a:tr>
              <a:tr h="319686">
                <a:tc>
                  <a:txBody>
                    <a:bodyPr/>
                    <a:lstStyle/>
                    <a:p>
                      <a:pPr algn="l"/>
                      <a:r>
                        <a:rPr lang="ru-RU" sz="1200" kern="100" dirty="0">
                          <a:effectLst/>
                        </a:rPr>
                        <a:t>CF накоплено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18 568 764,8  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39 507 488,2  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61 493 147,9  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667445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2AD135A-FEA0-4CFE-E022-8C8D822BFFC0}"/>
              </a:ext>
            </a:extLst>
          </p:cNvPr>
          <p:cNvSpPr txBox="1"/>
          <p:nvPr/>
        </p:nvSpPr>
        <p:spPr>
          <a:xfrm>
            <a:off x="1371599" y="16368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Денежный поток компании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A7A1F0AB-5B35-97AD-FE65-AEA130DA64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32762"/>
              </p:ext>
            </p:extLst>
          </p:nvPr>
        </p:nvGraphicFramePr>
        <p:xfrm>
          <a:off x="1331684" y="4558193"/>
          <a:ext cx="7511142" cy="161912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184929">
                  <a:extLst>
                    <a:ext uri="{9D8B030D-6E8A-4147-A177-3AD203B41FA5}">
                      <a16:colId xmlns:a16="http://schemas.microsoft.com/office/drawing/2014/main" val="2053382784"/>
                    </a:ext>
                  </a:extLst>
                </a:gridCol>
                <a:gridCol w="3326213">
                  <a:extLst>
                    <a:ext uri="{9D8B030D-6E8A-4147-A177-3AD203B41FA5}">
                      <a16:colId xmlns:a16="http://schemas.microsoft.com/office/drawing/2014/main" val="3071327117"/>
                    </a:ext>
                  </a:extLst>
                </a:gridCol>
              </a:tblGrid>
              <a:tr h="252775"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 dirty="0">
                          <a:effectLst/>
                        </a:rPr>
                        <a:t>NPV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69 207 659,66 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85222496"/>
                  </a:ext>
                </a:extLst>
              </a:tr>
              <a:tr h="273270">
                <a:tc>
                  <a:txBody>
                    <a:bodyPr/>
                    <a:lstStyle/>
                    <a:p>
                      <a:pPr algn="l"/>
                      <a:r>
                        <a:rPr lang="ru-RU" sz="1200" kern="100" dirty="0">
                          <a:effectLst/>
                        </a:rPr>
                        <a:t>IRR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45%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92625641"/>
                  </a:ext>
                </a:extLst>
              </a:tr>
              <a:tr h="273270">
                <a:tc>
                  <a:txBody>
                    <a:bodyPr/>
                    <a:lstStyle/>
                    <a:p>
                      <a:pPr algn="l"/>
                      <a:r>
                        <a:rPr lang="en-US" sz="1200" kern="100" dirty="0">
                          <a:effectLst/>
                        </a:rPr>
                        <a:t>Payback Period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2,1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03149526"/>
                  </a:ext>
                </a:extLst>
              </a:tr>
              <a:tr h="273270">
                <a:tc>
                  <a:txBody>
                    <a:bodyPr/>
                    <a:lstStyle/>
                    <a:p>
                      <a:pPr algn="just"/>
                      <a:r>
                        <a:rPr lang="en-US" sz="1200" kern="100" dirty="0">
                          <a:effectLst/>
                        </a:rPr>
                        <a:t>ROI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61%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98097512"/>
                  </a:ext>
                </a:extLst>
              </a:tr>
              <a:tr h="273270">
                <a:tc>
                  <a:txBody>
                    <a:bodyPr/>
                    <a:lstStyle/>
                    <a:p>
                      <a:pPr algn="l"/>
                      <a:r>
                        <a:rPr lang="en-US" sz="1200" kern="100" dirty="0">
                          <a:effectLst/>
                        </a:rPr>
                        <a:t>ROM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232,21%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42462389"/>
                  </a:ext>
                </a:extLst>
              </a:tr>
              <a:tr h="273270">
                <a:tc>
                  <a:txBody>
                    <a:bodyPr/>
                    <a:lstStyle/>
                    <a:p>
                      <a:pPr algn="l"/>
                      <a:r>
                        <a:rPr lang="ru-RU" sz="1200" kern="100" dirty="0">
                          <a:effectLst/>
                        </a:rPr>
                        <a:t>Точка безубыточности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572 648  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4313744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60A554A-7F1C-BFBC-32BE-B4C8B0B58183}"/>
              </a:ext>
            </a:extLst>
          </p:cNvPr>
          <p:cNvSpPr txBox="1"/>
          <p:nvPr/>
        </p:nvSpPr>
        <p:spPr>
          <a:xfrm>
            <a:off x="1371598" y="4089813"/>
            <a:ext cx="3715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Расчетные показатели проекта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613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FCBCC-947C-9234-B0C0-A09FBCFB1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96958"/>
            <a:ext cx="9601200" cy="1485900"/>
          </a:xfrm>
        </p:spPr>
        <p:txBody>
          <a:bodyPr/>
          <a:lstStyle/>
          <a:p>
            <a:r>
              <a:rPr lang="ru-RU" dirty="0"/>
              <a:t>Сведения о проекте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AF8A25-D527-3B9F-C6A1-5DC6253EE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75183"/>
            <a:ext cx="9601200" cy="4982817"/>
          </a:xfrm>
        </p:spPr>
        <p:txBody>
          <a:bodyPr>
            <a:norm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Актуальность темы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обусловлена ростом популярности экологического туризма и </a:t>
            </a:r>
            <a:r>
              <a:rPr lang="ru-RU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глэмпинга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России. 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Уникальность проекта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состоит в том, что предлагается создание современного, особенного продукта гостиничной индустрии, расположенного в легкодоступном природном месте. </a:t>
            </a:r>
          </a:p>
          <a:p>
            <a:pPr indent="450215" algn="just">
              <a:lnSpc>
                <a:spcPct val="150000"/>
              </a:lnSpc>
            </a:pP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Капитальные вложения: 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41 432 000 руб.</a:t>
            </a:r>
            <a:endParaRPr lang="ru-RU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Интегральные показатели экономической эффективности стартап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проекта: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NPV – 39 460 427 руб.;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PI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-15%;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RR –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36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%;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OI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- 45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%; Срок окупаемости - 2,5 года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4660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D533D3-FF1D-65E1-43B0-8E11C716B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820400" cy="148590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Пессимистичный сценарий реализации проекта, руб.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84A0B41-C3AB-8EAF-6FAA-803980EAE7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4290745"/>
              </p:ext>
            </p:extLst>
          </p:nvPr>
        </p:nvGraphicFramePr>
        <p:xfrm>
          <a:off x="1371601" y="2171700"/>
          <a:ext cx="7641770" cy="187778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01341">
                  <a:extLst>
                    <a:ext uri="{9D8B030D-6E8A-4147-A177-3AD203B41FA5}">
                      <a16:colId xmlns:a16="http://schemas.microsoft.com/office/drawing/2014/main" val="1645866900"/>
                    </a:ext>
                  </a:extLst>
                </a:gridCol>
                <a:gridCol w="1859241">
                  <a:extLst>
                    <a:ext uri="{9D8B030D-6E8A-4147-A177-3AD203B41FA5}">
                      <a16:colId xmlns:a16="http://schemas.microsoft.com/office/drawing/2014/main" val="2927677952"/>
                    </a:ext>
                  </a:extLst>
                </a:gridCol>
                <a:gridCol w="2150855">
                  <a:extLst>
                    <a:ext uri="{9D8B030D-6E8A-4147-A177-3AD203B41FA5}">
                      <a16:colId xmlns:a16="http://schemas.microsoft.com/office/drawing/2014/main" val="1530409370"/>
                    </a:ext>
                  </a:extLst>
                </a:gridCol>
                <a:gridCol w="2030333">
                  <a:extLst>
                    <a:ext uri="{9D8B030D-6E8A-4147-A177-3AD203B41FA5}">
                      <a16:colId xmlns:a16="http://schemas.microsoft.com/office/drawing/2014/main" val="3499211297"/>
                    </a:ext>
                  </a:extLst>
                </a:gridCol>
              </a:tblGrid>
              <a:tr h="312964"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 dirty="0">
                          <a:effectLst/>
                        </a:rPr>
                        <a:t> 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0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1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2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647388"/>
                  </a:ext>
                </a:extLst>
              </a:tr>
              <a:tr h="312964">
                <a:tc>
                  <a:txBody>
                    <a:bodyPr/>
                    <a:lstStyle/>
                    <a:p>
                      <a:pPr algn="l"/>
                      <a:r>
                        <a:rPr lang="ru-RU" sz="1200" kern="100" dirty="0">
                          <a:effectLst/>
                        </a:rPr>
                        <a:t>CF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-41 431 716,0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9 673 834,6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8 721 108,5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99265653"/>
                  </a:ext>
                </a:extLst>
              </a:tr>
              <a:tr h="312964">
                <a:tc>
                  <a:txBody>
                    <a:bodyPr/>
                    <a:lstStyle/>
                    <a:p>
                      <a:pPr algn="l"/>
                      <a:r>
                        <a:rPr lang="ru-RU" sz="1200" kern="100" dirty="0">
                          <a:effectLst/>
                        </a:rPr>
                        <a:t>CF накоплено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-41 431 716,0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-31 757 881,3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-23 036 772,7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79973352"/>
                  </a:ext>
                </a:extLst>
              </a:tr>
              <a:tr h="312964">
                <a:tc>
                  <a:txBody>
                    <a:bodyPr/>
                    <a:lstStyle/>
                    <a:p>
                      <a:pPr algn="l"/>
                      <a:r>
                        <a:rPr lang="ru-RU" sz="1200" kern="100" dirty="0">
                          <a:effectLst/>
                        </a:rPr>
                        <a:t> 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3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4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5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9335"/>
                  </a:ext>
                </a:extLst>
              </a:tr>
              <a:tr h="312964">
                <a:tc>
                  <a:txBody>
                    <a:bodyPr/>
                    <a:lstStyle/>
                    <a:p>
                      <a:pPr algn="l"/>
                      <a:r>
                        <a:rPr lang="ru-RU" sz="1200" kern="100">
                          <a:effectLst/>
                        </a:rPr>
                        <a:t>CF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9 157 163,9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9 615 022,1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10 095 773,2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07873602"/>
                  </a:ext>
                </a:extLst>
              </a:tr>
              <a:tr h="312964">
                <a:tc>
                  <a:txBody>
                    <a:bodyPr/>
                    <a:lstStyle/>
                    <a:p>
                      <a:pPr algn="l"/>
                      <a:r>
                        <a:rPr lang="ru-RU" sz="1200" kern="100" dirty="0">
                          <a:effectLst/>
                        </a:rPr>
                        <a:t>CF накоплено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-13 879 608,7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-4 264 586,6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5 831 186,6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0758242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FA2C691-289C-51FB-4100-645C2FC63FF5}"/>
              </a:ext>
            </a:extLst>
          </p:cNvPr>
          <p:cNvSpPr txBox="1"/>
          <p:nvPr/>
        </p:nvSpPr>
        <p:spPr>
          <a:xfrm>
            <a:off x="1371599" y="1651390"/>
            <a:ext cx="61540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Денежный поток компании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37ECCCC9-5EE7-0E57-298C-C56A3D1C65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213053"/>
              </p:ext>
            </p:extLst>
          </p:nvPr>
        </p:nvGraphicFramePr>
        <p:xfrm>
          <a:off x="1371599" y="4604630"/>
          <a:ext cx="7641770" cy="148590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938457">
                  <a:extLst>
                    <a:ext uri="{9D8B030D-6E8A-4147-A177-3AD203B41FA5}">
                      <a16:colId xmlns:a16="http://schemas.microsoft.com/office/drawing/2014/main" val="806944369"/>
                    </a:ext>
                  </a:extLst>
                </a:gridCol>
                <a:gridCol w="3703313">
                  <a:extLst>
                    <a:ext uri="{9D8B030D-6E8A-4147-A177-3AD203B41FA5}">
                      <a16:colId xmlns:a16="http://schemas.microsoft.com/office/drawing/2014/main" val="267298709"/>
                    </a:ext>
                  </a:extLst>
                </a:gridCol>
              </a:tblGrid>
              <a:tr h="231976"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 dirty="0">
                          <a:effectLst/>
                        </a:rPr>
                        <a:t>NPV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9 373 675,85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27294317"/>
                  </a:ext>
                </a:extLst>
              </a:tr>
              <a:tr h="250785">
                <a:tc>
                  <a:txBody>
                    <a:bodyPr/>
                    <a:lstStyle/>
                    <a:p>
                      <a:pPr algn="l"/>
                      <a:r>
                        <a:rPr lang="ru-RU" sz="1200" kern="100" dirty="0">
                          <a:effectLst/>
                        </a:rPr>
                        <a:t>IRR 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>
                          <a:effectLst/>
                        </a:rPr>
                        <a:t>20</a:t>
                      </a:r>
                      <a:r>
                        <a:rPr lang="ru-RU" sz="1200" kern="100">
                          <a:effectLst/>
                        </a:rPr>
                        <a:t>%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05858328"/>
                  </a:ext>
                </a:extLst>
              </a:tr>
              <a:tr h="250785">
                <a:tc>
                  <a:txBody>
                    <a:bodyPr/>
                    <a:lstStyle/>
                    <a:p>
                      <a:pPr algn="l"/>
                      <a:r>
                        <a:rPr lang="en-US" sz="1200" kern="100" dirty="0">
                          <a:effectLst/>
                        </a:rPr>
                        <a:t>Payback Period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4,5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84618686"/>
                  </a:ext>
                </a:extLst>
              </a:tr>
              <a:tr h="250785">
                <a:tc>
                  <a:txBody>
                    <a:bodyPr/>
                    <a:lstStyle/>
                    <a:p>
                      <a:pPr algn="just"/>
                      <a:r>
                        <a:rPr lang="en-US" sz="1200" kern="100" dirty="0">
                          <a:effectLst/>
                        </a:rPr>
                        <a:t>ROI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28%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89347602"/>
                  </a:ext>
                </a:extLst>
              </a:tr>
              <a:tr h="250785">
                <a:tc>
                  <a:txBody>
                    <a:bodyPr/>
                    <a:lstStyle/>
                    <a:p>
                      <a:pPr algn="l"/>
                      <a:r>
                        <a:rPr lang="en-US" sz="1200" kern="100" dirty="0">
                          <a:effectLst/>
                        </a:rPr>
                        <a:t>ROM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151,84%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14419622"/>
                  </a:ext>
                </a:extLst>
              </a:tr>
              <a:tr h="250785">
                <a:tc>
                  <a:txBody>
                    <a:bodyPr/>
                    <a:lstStyle/>
                    <a:p>
                      <a:pPr algn="l"/>
                      <a:r>
                        <a:rPr lang="ru-RU" sz="1200" kern="100" dirty="0">
                          <a:effectLst/>
                        </a:rPr>
                        <a:t>Точка безубыточности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434 137  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9754460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86F1F42-F32D-FC33-505E-3810C55BF729}"/>
              </a:ext>
            </a:extLst>
          </p:cNvPr>
          <p:cNvSpPr txBox="1"/>
          <p:nvPr/>
        </p:nvSpPr>
        <p:spPr>
          <a:xfrm>
            <a:off x="1371599" y="4200462"/>
            <a:ext cx="61540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Расчетные показатели проекта </a:t>
            </a:r>
          </a:p>
        </p:txBody>
      </p:sp>
    </p:spTree>
    <p:extLst>
      <p:ext uri="{BB962C8B-B14F-4D97-AF65-F5344CB8AC3E}">
        <p14:creationId xmlns:p14="http://schemas.microsoft.com/office/powerpoint/2010/main" val="132169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9F83CB-81F5-D869-303B-61482967D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685800"/>
            <a:ext cx="10002033" cy="1485900"/>
          </a:xfrm>
        </p:spPr>
        <p:txBody>
          <a:bodyPr>
            <a:noAutofit/>
          </a:bodyPr>
          <a:lstStyle/>
          <a:p>
            <a:r>
              <a:rPr lang="ru-RU" sz="3200" dirty="0"/>
              <a:t>Рекомендации по совершенствованию процесса реализации бизнес-проекта базы отдыха </a:t>
            </a:r>
            <a:r>
              <a:rPr lang="en" sz="3200" dirty="0"/>
              <a:t>«Silent Forest» 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F3AD6C-DABD-6097-85EC-FB2C4CC3E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916483"/>
            <a:ext cx="9889300" cy="4847572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60000"/>
              </a:lnSpc>
            </a:pPr>
            <a:r>
              <a:rPr lang="ru-RU" dirty="0"/>
              <a:t>Правильное ведение маркетинговой стратегии, важно придерживаться концепции компании;</a:t>
            </a:r>
          </a:p>
          <a:p>
            <a:pPr algn="just">
              <a:lnSpc>
                <a:spcPct val="160000"/>
              </a:lnSpc>
            </a:pPr>
            <a:r>
              <a:rPr lang="ru-RU" kern="0" dirty="0">
                <a:effectLst/>
                <a:ea typeface="Times New Roman" panose="02020603050405020304" pitchFamily="18" charset="0"/>
              </a:rPr>
              <a:t>Контроль сервиса</a:t>
            </a:r>
            <a:r>
              <a:rPr lang="ru-RU" kern="0" dirty="0">
                <a:ea typeface="Times New Roman" panose="02020603050405020304" pitchFamily="18" charset="0"/>
              </a:rPr>
              <a:t>. Важно с первых дней официальной работы базы отдыха уже иметь высокий уровень сервиса. Жесткий, частый контроль уборки домов и выполнения бизнес-процессов;</a:t>
            </a:r>
          </a:p>
          <a:p>
            <a:pPr algn="just">
              <a:lnSpc>
                <a:spcPct val="160000"/>
              </a:lnSpc>
            </a:pPr>
            <a:r>
              <a:rPr lang="ru-RU" kern="0" dirty="0">
                <a:ea typeface="Times New Roman" panose="02020603050405020304" pitchFamily="18" charset="0"/>
              </a:rPr>
              <a:t>Использование динамического ценообразования и других инструментов системы управления отелями </a:t>
            </a:r>
            <a:r>
              <a:rPr lang="en" kern="0" dirty="0">
                <a:ea typeface="Times New Roman" panose="02020603050405020304" pitchFamily="18" charset="0"/>
              </a:rPr>
              <a:t>BNOVO</a:t>
            </a:r>
            <a:r>
              <a:rPr lang="ru-RU" kern="0" dirty="0">
                <a:ea typeface="Times New Roman" panose="02020603050405020304" pitchFamily="18" charset="0"/>
              </a:rPr>
              <a:t>;</a:t>
            </a:r>
            <a:endParaRPr lang="en" kern="0" dirty="0">
              <a:ea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</a:pPr>
            <a:r>
              <a:rPr lang="ru-RU" kern="0" dirty="0">
                <a:ea typeface="Times New Roman" panose="02020603050405020304" pitchFamily="18" charset="0"/>
              </a:rPr>
              <a:t>Сокращение переменных затрат. Экономия от масштаба закупок сырья. Тщательный подбор предложений от различных поставщиков;</a:t>
            </a:r>
          </a:p>
          <a:p>
            <a:pPr algn="just">
              <a:lnSpc>
                <a:spcPct val="160000"/>
              </a:lnSpc>
            </a:pPr>
            <a:r>
              <a:rPr lang="ru-RU" kern="0" dirty="0">
                <a:ea typeface="Times New Roman" panose="02020603050405020304" pitchFamily="18" charset="0"/>
              </a:rPr>
              <a:t>Адаптация стратегии компании при различных сценариях развития проекта.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4678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370009-5504-C4D1-9B23-6119F730F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Анализ спроса на региональном рынке модульных гостиниц / </a:t>
            </a:r>
            <a:r>
              <a:rPr lang="ru-RU" dirty="0" err="1"/>
              <a:t>глэмпинга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C9F31A-5646-E77D-8211-7379C23B8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886200"/>
          </a:xfrm>
        </p:spPr>
        <p:txBody>
          <a:bodyPr/>
          <a:lstStyle/>
          <a:p>
            <a:pPr indent="450215" algn="just">
              <a:lnSpc>
                <a:spcPct val="15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связи со сложившейся сложной геополитической ситуацией в стране, закрытия многих заграничных туристических направлений, рынок внутреннего туризма был вынужден претерпевать рост спроса;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Внутренний туристический поток в России в 2023 г. стал рекордным и составил более 75 млн человек</a:t>
            </a:r>
            <a:r>
              <a:rPr 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600" kern="0" dirty="0"/>
          </a:p>
          <a:p>
            <a:pPr indent="450215" algn="just">
              <a:lnSpc>
                <a:spcPct val="15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Число предложений аренды в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глэмпингах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 октября 2022 по октябрь 2023 года увеличилось в 3 раза, подсчитали в «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Авито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Недвижимости».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1197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4B44B-35DC-3C15-FB93-CB0443D44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Статистика запросов по базам отдыха Московской области 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0000012D-D5DE-2394-0E40-CA975256046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71600" y="2286000"/>
          <a:ext cx="9601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791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53C0B6-DC3C-70FA-2549-F7B691F33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основных конкурентов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3BDF2FA-53FC-03E8-62DD-80CBB79850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1152308"/>
              </p:ext>
            </p:extLst>
          </p:nvPr>
        </p:nvGraphicFramePr>
        <p:xfrm>
          <a:off x="1371600" y="1881809"/>
          <a:ext cx="10264120" cy="395314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37285">
                  <a:extLst>
                    <a:ext uri="{9D8B030D-6E8A-4147-A177-3AD203B41FA5}">
                      <a16:colId xmlns:a16="http://schemas.microsoft.com/office/drawing/2014/main" val="1344775523"/>
                    </a:ext>
                  </a:extLst>
                </a:gridCol>
                <a:gridCol w="1992018">
                  <a:extLst>
                    <a:ext uri="{9D8B030D-6E8A-4147-A177-3AD203B41FA5}">
                      <a16:colId xmlns:a16="http://schemas.microsoft.com/office/drawing/2014/main" val="3379364449"/>
                    </a:ext>
                  </a:extLst>
                </a:gridCol>
                <a:gridCol w="1832052">
                  <a:extLst>
                    <a:ext uri="{9D8B030D-6E8A-4147-A177-3AD203B41FA5}">
                      <a16:colId xmlns:a16="http://schemas.microsoft.com/office/drawing/2014/main" val="3820587322"/>
                    </a:ext>
                  </a:extLst>
                </a:gridCol>
                <a:gridCol w="918728">
                  <a:extLst>
                    <a:ext uri="{9D8B030D-6E8A-4147-A177-3AD203B41FA5}">
                      <a16:colId xmlns:a16="http://schemas.microsoft.com/office/drawing/2014/main" val="2171442291"/>
                    </a:ext>
                  </a:extLst>
                </a:gridCol>
                <a:gridCol w="1532653">
                  <a:extLst>
                    <a:ext uri="{9D8B030D-6E8A-4147-A177-3AD203B41FA5}">
                      <a16:colId xmlns:a16="http://schemas.microsoft.com/office/drawing/2014/main" val="2562179074"/>
                    </a:ext>
                  </a:extLst>
                </a:gridCol>
                <a:gridCol w="1379174">
                  <a:extLst>
                    <a:ext uri="{9D8B030D-6E8A-4147-A177-3AD203B41FA5}">
                      <a16:colId xmlns:a16="http://schemas.microsoft.com/office/drawing/2014/main" val="562211222"/>
                    </a:ext>
                  </a:extLst>
                </a:gridCol>
                <a:gridCol w="1072210">
                  <a:extLst>
                    <a:ext uri="{9D8B030D-6E8A-4147-A177-3AD203B41FA5}">
                      <a16:colId xmlns:a16="http://schemas.microsoft.com/office/drawing/2014/main" val="1819934514"/>
                    </a:ext>
                  </a:extLst>
                </a:gridCol>
              </a:tblGrid>
              <a:tr h="390825"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Организация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Номерной фонд (обширность) 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Номерной фонд (качество) 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 dirty="0">
                          <a:effectLst/>
                        </a:rPr>
                        <a:t>Цена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 dirty="0">
                          <a:effectLst/>
                        </a:rPr>
                        <a:t>Месторасположение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 dirty="0">
                          <a:effectLst/>
                        </a:rPr>
                        <a:t>Кол-во «якорей»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 dirty="0">
                          <a:effectLst/>
                        </a:rPr>
                        <a:t>Итого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648651"/>
                  </a:ext>
                </a:extLst>
              </a:tr>
              <a:tr h="384155"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 dirty="0">
                          <a:effectLst/>
                        </a:rPr>
                        <a:t>Рядом Даль (СЗ)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4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3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4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3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3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00" dirty="0">
                          <a:effectLst/>
                        </a:rPr>
                        <a:t>17</a:t>
                      </a:r>
                      <a:endParaRPr lang="ru-RU" sz="12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/>
                </a:tc>
                <a:extLst>
                  <a:ext uri="{0D108BD9-81ED-4DB2-BD59-A6C34878D82A}">
                    <a16:rowId xmlns:a16="http://schemas.microsoft.com/office/drawing/2014/main" val="4162942782"/>
                  </a:ext>
                </a:extLst>
              </a:tr>
              <a:tr h="346806"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>
                          <a:effectLst/>
                        </a:rPr>
                        <a:t>Дикие ели (С)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2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5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4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4,5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5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00" dirty="0">
                          <a:effectLst/>
                        </a:rPr>
                        <a:t>20,5</a:t>
                      </a:r>
                      <a:endParaRPr lang="ru-RU" sz="12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/>
                </a:tc>
                <a:extLst>
                  <a:ext uri="{0D108BD9-81ED-4DB2-BD59-A6C34878D82A}">
                    <a16:rowId xmlns:a16="http://schemas.microsoft.com/office/drawing/2014/main" val="810443263"/>
                  </a:ext>
                </a:extLst>
              </a:tr>
              <a:tr h="346806"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>
                          <a:effectLst/>
                        </a:rPr>
                        <a:t>След Лося (С) 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3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4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3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3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3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00" dirty="0">
                          <a:effectLst/>
                        </a:rPr>
                        <a:t>16</a:t>
                      </a:r>
                      <a:endParaRPr lang="ru-RU" sz="12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/>
                </a:tc>
                <a:extLst>
                  <a:ext uri="{0D108BD9-81ED-4DB2-BD59-A6C34878D82A}">
                    <a16:rowId xmlns:a16="http://schemas.microsoft.com/office/drawing/2014/main" val="857602881"/>
                  </a:ext>
                </a:extLst>
              </a:tr>
              <a:tr h="515764"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>
                          <a:effectLst/>
                        </a:rPr>
                        <a:t>Под кронами (С)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3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5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3,5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2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3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00" dirty="0">
                          <a:effectLst/>
                        </a:rPr>
                        <a:t>16,5</a:t>
                      </a:r>
                      <a:endParaRPr lang="ru-RU" sz="12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/>
                </a:tc>
                <a:extLst>
                  <a:ext uri="{0D108BD9-81ED-4DB2-BD59-A6C34878D82A}">
                    <a16:rowId xmlns:a16="http://schemas.microsoft.com/office/drawing/2014/main" val="3918814493"/>
                  </a:ext>
                </a:extLst>
              </a:tr>
              <a:tr h="384155"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 dirty="0">
                          <a:effectLst/>
                        </a:rPr>
                        <a:t>Барские Поля (СЗ)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2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3,5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4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3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2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00" dirty="0">
                          <a:effectLst/>
                        </a:rPr>
                        <a:t>14,5</a:t>
                      </a:r>
                      <a:endParaRPr lang="ru-RU" sz="12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/>
                </a:tc>
                <a:extLst>
                  <a:ext uri="{0D108BD9-81ED-4DB2-BD59-A6C34878D82A}">
                    <a16:rowId xmlns:a16="http://schemas.microsoft.com/office/drawing/2014/main" val="1152290218"/>
                  </a:ext>
                </a:extLst>
              </a:tr>
              <a:tr h="384155"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 dirty="0">
                          <a:effectLst/>
                        </a:rPr>
                        <a:t>Березовая Роща (СЗ)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4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3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4,5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4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5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00" dirty="0">
                          <a:effectLst/>
                        </a:rPr>
                        <a:t>20,5</a:t>
                      </a:r>
                      <a:endParaRPr lang="ru-RU" sz="12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/>
                </a:tc>
                <a:extLst>
                  <a:ext uri="{0D108BD9-81ED-4DB2-BD59-A6C34878D82A}">
                    <a16:rowId xmlns:a16="http://schemas.microsoft.com/office/drawing/2014/main" val="2475841196"/>
                  </a:ext>
                </a:extLst>
              </a:tr>
              <a:tr h="346806"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 dirty="0" err="1">
                          <a:effectLst/>
                        </a:rPr>
                        <a:t>Терруар</a:t>
                      </a:r>
                      <a:r>
                        <a:rPr lang="ru-RU" sz="1200" kern="100" dirty="0">
                          <a:effectLst/>
                        </a:rPr>
                        <a:t> (Ю)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4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2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4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2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3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00" dirty="0">
                          <a:effectLst/>
                        </a:rPr>
                        <a:t>15</a:t>
                      </a:r>
                      <a:endParaRPr lang="ru-RU" sz="12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/>
                </a:tc>
                <a:extLst>
                  <a:ext uri="{0D108BD9-81ED-4DB2-BD59-A6C34878D82A}">
                    <a16:rowId xmlns:a16="http://schemas.microsoft.com/office/drawing/2014/main" val="2448900340"/>
                  </a:ext>
                </a:extLst>
              </a:tr>
              <a:tr h="506871"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 dirty="0">
                          <a:effectLst/>
                        </a:rPr>
                        <a:t>Сила Ветра (СЗ)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3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2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1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5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5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00" dirty="0">
                          <a:effectLst/>
                        </a:rPr>
                        <a:t>16</a:t>
                      </a:r>
                      <a:endParaRPr lang="ru-RU" sz="12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/>
                </a:tc>
                <a:extLst>
                  <a:ext uri="{0D108BD9-81ED-4DB2-BD59-A6C34878D82A}">
                    <a16:rowId xmlns:a16="http://schemas.microsoft.com/office/drawing/2014/main" val="194845567"/>
                  </a:ext>
                </a:extLst>
              </a:tr>
              <a:tr h="346806">
                <a:tc>
                  <a:txBody>
                    <a:bodyPr/>
                    <a:lstStyle/>
                    <a:p>
                      <a:pPr algn="just"/>
                      <a:r>
                        <a:rPr lang="ru-RU" sz="1200" kern="100" dirty="0">
                          <a:effectLst/>
                        </a:rPr>
                        <a:t>А у Реки (З)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5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5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4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3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effectLst/>
                        </a:rPr>
                        <a:t>5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00" dirty="0">
                          <a:effectLst/>
                        </a:rPr>
                        <a:t>22</a:t>
                      </a:r>
                      <a:endParaRPr lang="ru-RU" sz="12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/>
                </a:tc>
                <a:extLst>
                  <a:ext uri="{0D108BD9-81ED-4DB2-BD59-A6C34878D82A}">
                    <a16:rowId xmlns:a16="http://schemas.microsoft.com/office/drawing/2014/main" val="17334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5069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6ABE33-7A2C-4BC3-16C0-432C1993A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 по проведенному анализу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799F4A-4103-671C-DE21-FF56E9B7C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77009"/>
            <a:ext cx="8885583" cy="459519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иковые месяцы популярности приходятся на летние месяцы (июнь-август), также наблюдается резкий скачок популярности в предновогодние праздники.</a:t>
            </a:r>
          </a:p>
          <a:p>
            <a:pPr algn="just">
              <a:lnSpc>
                <a:spcPct val="15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Факт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увеличения показателей относительно 2023  года свидетельствует о росте интереса к подобному виду размещения. </a:t>
            </a:r>
          </a:p>
          <a:p>
            <a:pPr algn="just">
              <a:lnSpc>
                <a:spcPct val="150000"/>
              </a:lnSpc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Лидером по результатам оценки стала база отдыха «А у Реки»</a:t>
            </a:r>
            <a:r>
              <a:rPr lang="ru-RU" sz="1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 планировании нужно опираться на деятельность данной турбазы. </a:t>
            </a:r>
            <a:endParaRPr lang="ru-RU" sz="1600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Ключевыми факторами успешности деятельности явля</a:t>
            </a:r>
            <a:r>
              <a:rPr lang="ru-RU" sz="18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ю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тся дизайн, концепция базы отдыха</a:t>
            </a:r>
            <a:r>
              <a:rPr lang="ru-RU" sz="1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качественное обеспечение коммуникаций</a:t>
            </a:r>
            <a:r>
              <a:rPr lang="ru-RU" sz="1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высокий уровень с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ервиса и услуг, организация качественного питания гостей на территории</a:t>
            </a:r>
            <a:r>
              <a:rPr lang="ru-RU" sz="1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1600" dirty="0">
                <a:effectLst/>
              </a:rPr>
              <a:t>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6842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387A9A-38D9-7B78-C62F-2F001D54E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Концепция базы отдыха </a:t>
            </a:r>
            <a:r>
              <a:rPr lang="en" dirty="0"/>
              <a:t>«Silent Forest»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FD8DC0-D75D-8A2F-221D-0D353706C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22783"/>
            <a:ext cx="9601200" cy="4144617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</a:pPr>
            <a:r>
              <a:rPr lang="ru-RU" dirty="0"/>
              <a:t> Концепция базы отдыха «</a:t>
            </a:r>
            <a:r>
              <a:rPr lang="en" dirty="0"/>
              <a:t>Silent Forest» </a:t>
            </a:r>
            <a:r>
              <a:rPr lang="ru-RU" dirty="0"/>
              <a:t>подразумевает комфортное времяпрепровождение на природе в современных модульных домиках и на территории базы отдыха. Существует направленность на самостоятельную готовку в доме и/или на его участке. </a:t>
            </a:r>
          </a:p>
          <a:p>
            <a:pPr algn="just"/>
            <a:r>
              <a:rPr lang="ru-RU" dirty="0"/>
              <a:t>Целевая аудитория </a:t>
            </a:r>
            <a:r>
              <a:rPr lang="ru-RU" dirty="0" err="1"/>
              <a:t>глэмпинга</a:t>
            </a:r>
            <a:r>
              <a:rPr lang="ru-RU" dirty="0"/>
              <a:t>: </a:t>
            </a:r>
          </a:p>
          <a:p>
            <a:pPr marL="0" indent="0" algn="just">
              <a:buNone/>
            </a:pPr>
            <a:r>
              <a:rPr lang="ru-RU" dirty="0"/>
              <a:t>1) Малые дома - семейные пары, с детьми или без, возраст от 20 до 45 лет;</a:t>
            </a:r>
          </a:p>
          <a:p>
            <a:pPr marL="0" indent="0" algn="just">
              <a:buNone/>
            </a:pPr>
            <a:r>
              <a:rPr lang="ru-RU" dirty="0"/>
              <a:t>2) Большие дома - молодые люди, компании друзей, с детьми или без, возраст от 18 до 45 лет.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277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FD4A2B-4854-FD84-5DCE-AFECE2B1B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Архитектура и дизайн модульных домов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B8821A0-25E3-6870-1FE8-9F023C3B5C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95" y="2101241"/>
            <a:ext cx="5664200" cy="3937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CF5511-89E2-72DB-F0EB-2DF5ED81B5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229" y="2101241"/>
            <a:ext cx="5282282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07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122B39-0710-B0C3-40FF-A5CC14FB7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Примерная с</a:t>
            </a:r>
            <a:r>
              <a:rPr lang="ru-RU" sz="2400" b="1" dirty="0">
                <a:effectLst/>
                <a:ea typeface="Times New Roman" panose="02020603050405020304" pitchFamily="18" charset="0"/>
              </a:rPr>
              <a:t>хема размещения объектов базы отдыха «</a:t>
            </a:r>
            <a:r>
              <a:rPr lang="en-US" sz="2400" b="1" dirty="0">
                <a:effectLst/>
                <a:ea typeface="Times New Roman" panose="02020603050405020304" pitchFamily="18" charset="0"/>
              </a:rPr>
              <a:t>Silent Forest</a:t>
            </a:r>
            <a:r>
              <a:rPr lang="ru-RU" sz="2400" b="1" dirty="0">
                <a:effectLst/>
                <a:ea typeface="Times New Roman" panose="02020603050405020304" pitchFamily="18" charset="0"/>
              </a:rPr>
              <a:t>»</a:t>
            </a:r>
            <a:br>
              <a:rPr lang="ru-RU" sz="2400" b="1" dirty="0">
                <a:effectLst/>
                <a:ea typeface="Times New Roman" panose="02020603050405020304" pitchFamily="18" charset="0"/>
              </a:rPr>
            </a:br>
            <a:endParaRPr lang="ru-RU" sz="24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BA9874-4264-1A90-93E9-B50A09F5D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0981" y="1365337"/>
            <a:ext cx="3387835" cy="4806863"/>
          </a:xfrm>
        </p:spPr>
        <p:txBody>
          <a:bodyPr>
            <a:normAutofit/>
          </a:bodyPr>
          <a:lstStyle/>
          <a:p>
            <a:r>
              <a:rPr lang="ru-RU" dirty="0"/>
              <a:t>Адрес земельного участка: Обл. Московская, Истринский </a:t>
            </a:r>
            <a:r>
              <a:rPr lang="ru-RU" dirty="0" err="1"/>
              <a:t>г.о</a:t>
            </a:r>
            <a:r>
              <a:rPr lang="ru-RU" dirty="0"/>
              <a:t>., берег реки Нудоль.</a:t>
            </a:r>
          </a:p>
          <a:p>
            <a:r>
              <a:rPr lang="ru-RU" dirty="0"/>
              <a:t>Кадастровый номер- 50:08:0080317:528</a:t>
            </a:r>
          </a:p>
          <a:p>
            <a:r>
              <a:rPr lang="ru-RU" dirty="0"/>
              <a:t>Площадь: 20 000м2 = 2 Га.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5462C0-D5F7-4FB8-7F86-C92A2F6122A2}"/>
              </a:ext>
            </a:extLst>
          </p:cNvPr>
          <p:cNvSpPr txBox="1"/>
          <p:nvPr/>
        </p:nvSpPr>
        <p:spPr>
          <a:xfrm>
            <a:off x="1371598" y="5696211"/>
            <a:ext cx="4465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Компания модулей</a:t>
            </a:r>
            <a:r>
              <a:rPr lang="en-US" dirty="0"/>
              <a:t> </a:t>
            </a:r>
            <a:r>
              <a:rPr lang="ru-RU" dirty="0"/>
              <a:t>-</a:t>
            </a:r>
            <a:r>
              <a:rPr lang="en-US" dirty="0"/>
              <a:t> DP Module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8A800F-5B9A-E060-3E59-66D25D74A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8" y="1274935"/>
            <a:ext cx="5940425" cy="430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13205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4425</TotalTime>
  <Words>2084</Words>
  <Application>Microsoft Macintosh PowerPoint</Application>
  <PresentationFormat>Широкоэкранный</PresentationFormat>
  <Paragraphs>685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Calibri</vt:lpstr>
      <vt:lpstr>Franklin Gothic Book</vt:lpstr>
      <vt:lpstr>Times New Roman</vt:lpstr>
      <vt:lpstr>Уголки</vt:lpstr>
      <vt:lpstr>Бизнес-проект базы отдыха  модульного типа «Silent Forest»   </vt:lpstr>
      <vt:lpstr>Сведения о проекте</vt:lpstr>
      <vt:lpstr>Анализ спроса на региональном рынке модульных гостиниц / глэмпинга </vt:lpstr>
      <vt:lpstr>Статистика запросов по базам отдыха Московской области </vt:lpstr>
      <vt:lpstr>Анализ основных конкурентов</vt:lpstr>
      <vt:lpstr>Выводы по проведенному анализу </vt:lpstr>
      <vt:lpstr>Концепция базы отдыха «Silent Forest» </vt:lpstr>
      <vt:lpstr>Архитектура и дизайн модульных домов </vt:lpstr>
      <vt:lpstr>Примерная схема размещения объектов базы отдыха «Silent Forest» </vt:lpstr>
      <vt:lpstr>Заработный фонд, методы стимулирования, руб. </vt:lpstr>
      <vt:lpstr>Продвижение на региональном рынке </vt:lpstr>
      <vt:lpstr>SWOT-анализ базы отдыха «Silent Forest» </vt:lpstr>
      <vt:lpstr>4P Анализ базы отдыха «Silent Forest» </vt:lpstr>
      <vt:lpstr>Загрузка номерного фонда (различные сценарии реализации проекта), %  </vt:lpstr>
      <vt:lpstr>Постоянные и переменные затраты бизнес-проекта строительства базы отдыха «Silent Forest», руб. </vt:lpstr>
      <vt:lpstr>График безубыточности (базовый сценарий) </vt:lpstr>
      <vt:lpstr>Базовый сценарий реализации проекта , руб. </vt:lpstr>
      <vt:lpstr>Выручка за определенный период (базовый сценарий), руб. </vt:lpstr>
      <vt:lpstr>Оптимистичный сценарий реализации проекта, руб. </vt:lpstr>
      <vt:lpstr>Пессимистичный сценарий реализации проекта, руб. </vt:lpstr>
      <vt:lpstr>Рекомендации по совершенствованию процесса реализации бизнес-проекта базы отдыха «Silent Forest»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науки и высшего образования Российской Федерации федеральное государственное бюджетное образовательное учреждение высшего образования «Российский экономический университет имени Г.В. Плеханова» ВЫСШАЯ ШКОЛА МЕНЕДЖМЕНТА Кафедра гостиничного и туристического менеджмента </dc:title>
  <dc:creator>Andrey Strelnikov</dc:creator>
  <cp:lastModifiedBy>Andrey Strelnikov</cp:lastModifiedBy>
  <cp:revision>7</cp:revision>
  <dcterms:created xsi:type="dcterms:W3CDTF">2024-06-20T12:57:43Z</dcterms:created>
  <dcterms:modified xsi:type="dcterms:W3CDTF">2024-06-27T09:02:50Z</dcterms:modified>
</cp:coreProperties>
</file>