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58" r:id="rId4"/>
    <p:sldId id="259" r:id="rId5"/>
    <p:sldId id="277" r:id="rId6"/>
    <p:sldId id="276" r:id="rId7"/>
    <p:sldId id="274" r:id="rId8"/>
    <p:sldId id="271" r:id="rId9"/>
    <p:sldId id="275" r:id="rId10"/>
    <p:sldId id="272" r:id="rId11"/>
    <p:sldId id="268" r:id="rId12"/>
    <p:sldId id="269" r:id="rId13"/>
    <p:sldId id="266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orient="horz" pos="4315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76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708"/>
    <a:srgbClr val="211D1A"/>
    <a:srgbClr val="D68F1C"/>
    <a:srgbClr val="000000"/>
    <a:srgbClr val="3597F8"/>
    <a:srgbClr val="D18B1C"/>
    <a:srgbClr val="AD7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52" y="72"/>
      </p:cViewPr>
      <p:guideLst>
        <p:guide orient="horz" pos="2160"/>
        <p:guide orient="horz"/>
        <p:guide orient="horz" pos="4315"/>
        <p:guide/>
        <p:guide pos="76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30007525004975E-2"/>
          <c:y val="5.2036526004965993E-2"/>
          <c:w val="0.59094180610236224"/>
          <c:h val="0.88641265462520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>
                  <a:alpha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57-46E5-9E89-9D0A30B9818D}"/>
              </c:ext>
            </c:extLst>
          </c:dPt>
          <c:dPt>
            <c:idx val="1"/>
            <c:bubble3D val="0"/>
            <c:spPr>
              <a:solidFill>
                <a:srgbClr val="92D050">
                  <a:alpha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757-46E5-9E89-9D0A30B9818D}"/>
              </c:ext>
            </c:extLst>
          </c:dPt>
          <c:dPt>
            <c:idx val="2"/>
            <c:bubble3D val="0"/>
            <c:spPr>
              <a:solidFill>
                <a:srgbClr val="FFFF00">
                  <a:alpha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757-46E5-9E89-9D0A30B9818D}"/>
              </c:ext>
            </c:extLst>
          </c:dPt>
          <c:dPt>
            <c:idx val="3"/>
            <c:bubble3D val="0"/>
            <c:spPr>
              <a:solidFill>
                <a:srgbClr val="FF0000">
                  <a:alpha val="6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57-46E5-9E89-9D0A30B9818D}"/>
              </c:ext>
            </c:extLst>
          </c:dPt>
          <c:cat>
            <c:strRef>
              <c:f>Лист1!$A$2:$A$5</c:f>
              <c:strCache>
                <c:ptCount val="4"/>
                <c:pt idx="0">
                  <c:v>Оформление</c:v>
                </c:pt>
                <c:pt idx="1">
                  <c:v>Аренда и ремонт</c:v>
                </c:pt>
                <c:pt idx="2">
                  <c:v>Кв. 3закупка оборудования</c:v>
                </c:pt>
                <c:pt idx="3">
                  <c:v>Покупка кастомного ПО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15000</c:v>
                </c:pt>
                <c:pt idx="1">
                  <c:v>650000</c:v>
                </c:pt>
                <c:pt idx="2">
                  <c:v>450000</c:v>
                </c:pt>
                <c:pt idx="3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7-46E5-9E89-9D0A30B98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0.10492</cdr:x>
      <cdr:y>0.23689</cdr:y>
    </cdr:from>
    <cdr:to>
      <cdr:x>0.64916</cdr:x>
      <cdr:y>0.96482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5AA7DCF-98FD-4673-9450-03E9D5D58FC3}"/>
            </a:ext>
          </a:extLst>
        </cdr:cNvPr>
        <cdr:cNvSpPr txBox="1"/>
      </cdr:nvSpPr>
      <cdr:spPr>
        <a:xfrm xmlns:a="http://schemas.openxmlformats.org/drawingml/2006/main">
          <a:off x="702899" y="971483"/>
          <a:ext cx="3645871" cy="298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5400" b="1" dirty="0">
              <a:solidFill>
                <a:srgbClr val="FF0000">
                  <a:alpha val="60000"/>
                </a:srgbClr>
              </a:solidFill>
              <a:latin typeface="Century Gothic" panose="020B0502020202020204" pitchFamily="34" charset="0"/>
            </a:rPr>
            <a:t>47 %</a:t>
          </a:r>
        </a:p>
        <a:p xmlns:a="http://schemas.openxmlformats.org/drawingml/2006/main">
          <a:pPr algn="ctr"/>
          <a:r>
            <a:rPr lang="ru-RU" sz="2400" b="1" dirty="0">
              <a:latin typeface="Century Gothic" panose="020B0502020202020204" pitchFamily="34" charset="0"/>
            </a:rPr>
            <a:t>ПОКУПКА КАСТОМНОГО </a:t>
          </a:r>
          <a:br>
            <a:rPr lang="ru-RU" sz="2400" b="1" dirty="0">
              <a:latin typeface="Century Gothic" panose="020B0502020202020204" pitchFamily="34" charset="0"/>
            </a:rPr>
          </a:br>
          <a:r>
            <a:rPr lang="ru-RU" sz="2400" b="1" dirty="0">
              <a:latin typeface="Century Gothic" panose="020B0502020202020204" pitchFamily="34" charset="0"/>
            </a:rPr>
            <a:t>ПО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A5B42-9EEF-4B27-A0F8-9702EB1F9B3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B1DA-BA06-42A6-A484-03B724231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7BFFA-6904-4109-ABCD-FB2EBE0D6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A4F719-9CCD-40DC-BCBF-471A16EAC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2EE2D-25A1-4DD9-A4FC-7F086855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61535-664B-4E1F-90AD-FF408793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DC23D-3DE7-4229-9E55-16461874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6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CD733-00AF-4A55-8C80-41B7B064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44178C-74AC-4791-AC56-1B16F29D8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70C52-73B3-4924-A446-88DFC688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32A19-A7DF-4168-967D-D8BF4EA5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BADE0-EC39-4341-B133-4DE5D363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C209BF-EDDB-4F80-852D-3BE82DF5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874442-E6A9-425C-833D-E86452552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645C9-FF54-4A96-B84F-273E0795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EF90F-9914-4B0D-8547-6F7F5088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CE52A-818D-4953-94F8-41CAE2B1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2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DAAB1-2A26-440D-902B-C0F329EB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88BC5-2A7C-4825-B88A-F914B5F22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1088A1-2765-47D6-9F27-B02B230E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113CF-2C9E-4B52-AA46-0269381B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E4401-322A-4638-93AC-C2120906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C08B-0198-4969-821D-DC37C9E3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50B38-DAEC-4A76-963E-C08D67AE6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30ECF-FAA0-4C5A-9751-87364442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B1677-9ABF-41F2-AACB-D951AED7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0A036-3101-4CB0-AC5E-CE53E27D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3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7CA3D-A231-4790-8CE9-9408403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E12792-C83F-4C38-A2E2-C22F3E3A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DF8EA7-D1AA-4857-9675-2E9B1DE89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113040-41DB-4A9B-BEFB-39BE76E3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E055B8-8531-489C-9895-9EFA305A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38BBB3-C90C-4540-9E7B-403921BB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0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177AA-B50C-4993-9727-F4C01CAF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9FB65-0B73-4736-B751-910AEA6A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FC434-ECE4-4FFF-890C-1E0B4F245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B3A540-A361-4E77-BF14-8B881E3E4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1A1FB5-E9F4-4B72-9FB4-2EDF7B049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B92923-3439-40B7-975A-8DFB3E1A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6F10FC-2223-46AB-B211-8C37C6CF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5BCA2F-A566-4487-B932-43B6FA5F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5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1E1BE-C73B-4032-9614-7379D2ED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8F75CB-CFEC-4BBA-9ED8-14FC343E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D61A1A-C2B6-42E6-AD9A-5C668A79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AB4842-A7C2-4CD8-BD4E-9D480D6A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0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314BF4-FB09-47F2-84AF-2B98861B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CF503A-3394-431A-AD6A-23E68135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1FA607-FB9C-45BB-A89C-4DAB5621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3C7F6-E97E-4C9A-ABD9-EC0FF73E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40949D-496E-4980-AA30-9A5911E76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663C1-86EF-4506-987E-C0108AE41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EE9ED-B075-4F25-A577-E03E2DC0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00035-C060-4076-A1FA-A08253E3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2F86A-63AF-49F2-9475-221FB9A1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1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EB814-3A27-4848-88B8-04A45DD1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770012-7612-41B1-A986-B6060624E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D3EAC4-F9D5-4EEE-A143-1D9B612EB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A0DB84-FB08-4ED9-B6B3-44454155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96A3-49EB-48DB-9338-DE24C8BF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36EE44-E109-48D0-8EFD-0E1798A5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9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3F6FA-8737-4F20-B047-3B6A6BD7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1F3E6-0235-40FC-9A42-914478EF9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F7AC0-8953-41A6-B479-C5846ED23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A24D-5EB3-4AD5-8908-9E2EFE870B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002740-F05B-4C74-8523-0E1C43CB1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D1957-335A-48BD-90E4-CDBB66CB3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12BF-55D2-4205-8AEE-C1A14A2FE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sv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Relationship Id="rId5" Type="http://schemas.microsoft.com/office/2007/relationships/hdphoto" Target="../media/hdphoto4.wdp" /><Relationship Id="rId4" Type="http://schemas.openxmlformats.org/officeDocument/2006/relationships/image" Target="../media/image19.png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Relationship Id="rId5" Type="http://schemas.microsoft.com/office/2007/relationships/hdphoto" Target="../media/hdphoto4.wdp" /><Relationship Id="rId4" Type="http://schemas.openxmlformats.org/officeDocument/2006/relationships/image" Target="../media/image19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.jpeg" /><Relationship Id="rId5" Type="http://schemas.openxmlformats.org/officeDocument/2006/relationships/image" Target="../media/image5.sv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7" Type="http://schemas.microsoft.com/office/2007/relationships/hdphoto" Target="../media/hdphoto2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microsoft.com/office/2007/relationships/hdphoto" Target="../media/hdphoto1.wdp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7" Type="http://schemas.microsoft.com/office/2007/relationships/hdphoto" Target="../media/hdphoto2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microsoft.com/office/2007/relationships/hdphoto" Target="../media/hdphoto1.wdp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Relationship Id="rId6" Type="http://schemas.microsoft.com/office/2007/relationships/hdphoto" Target="../media/hdphoto2.wdp" /><Relationship Id="rId5" Type="http://schemas.openxmlformats.org/officeDocument/2006/relationships/image" Target="../media/image9.png" /><Relationship Id="rId4" Type="http://schemas.microsoft.com/office/2007/relationships/hdphoto" Target="../media/hdphoto1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7" Type="http://schemas.openxmlformats.org/officeDocument/2006/relationships/image" Target="../media/image15.sv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image" Target="../media/image13.svg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7" Type="http://schemas.openxmlformats.org/officeDocument/2006/relationships/image" Target="../media/image15.sv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image" Target="../media/image13.svg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361171-A985-468D-8833-CE2D33B48AC1}"/>
              </a:ext>
            </a:extLst>
          </p:cNvPr>
          <p:cNvSpPr txBox="1"/>
          <p:nvPr/>
        </p:nvSpPr>
        <p:spPr>
          <a:xfrm>
            <a:off x="2072986" y="2798058"/>
            <a:ext cx="80460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ru-RU" sz="4400" dirty="0">
                <a:latin typeface="Arial Black" panose="020B0A04020102020204" pitchFamily="34" charset="0"/>
              </a:rPr>
              <a:t> ИИ КОФЕЙНЯ  </a:t>
            </a:r>
            <a:r>
              <a:rPr lang="en-US" sz="4400" dirty="0">
                <a:latin typeface="Arial Black" panose="020B0A04020102020204" pitchFamily="34" charset="0"/>
              </a:rPr>
              <a:t>“Delicia” 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14037C-62D3-49E6-B07F-DFCF8CB6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r="35330"/>
          <a:stretch>
            <a:fillRect/>
          </a:stretch>
        </p:blipFill>
        <p:spPr bwMode="auto">
          <a:xfrm flipH="1">
            <a:off x="-6735750" y="0"/>
            <a:ext cx="5329812" cy="6858000"/>
          </a:xfrm>
          <a:custGeom>
            <a:avLst/>
            <a:gdLst>
              <a:gd name="connsiteX0" fmla="*/ 5039881 w 5329812"/>
              <a:gd name="connsiteY0" fmla="*/ 0 h 6858000"/>
              <a:gd name="connsiteX1" fmla="*/ 3221775 w 5329812"/>
              <a:gd name="connsiteY1" fmla="*/ 0 h 6858000"/>
              <a:gd name="connsiteX2" fmla="*/ 509286 w 5329812"/>
              <a:gd name="connsiteY2" fmla="*/ 3669175 h 6858000"/>
              <a:gd name="connsiteX3" fmla="*/ 0 w 5329812"/>
              <a:gd name="connsiteY3" fmla="*/ 5879939 h 6858000"/>
              <a:gd name="connsiteX4" fmla="*/ 645319 w 5329812"/>
              <a:gd name="connsiteY4" fmla="*/ 6858000 h 6858000"/>
              <a:gd name="connsiteX5" fmla="*/ 5329812 w 532981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9812" h="6858000">
                <a:moveTo>
                  <a:pt x="5039881" y="0"/>
                </a:moveTo>
                <a:lnTo>
                  <a:pt x="3221775" y="0"/>
                </a:lnTo>
                <a:lnTo>
                  <a:pt x="509286" y="3669175"/>
                </a:lnTo>
                <a:lnTo>
                  <a:pt x="0" y="5879939"/>
                </a:lnTo>
                <a:lnTo>
                  <a:pt x="645319" y="6858000"/>
                </a:lnTo>
                <a:lnTo>
                  <a:pt x="5329812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40FCBD8-DACA-401F-94F1-7E9698640205}"/>
              </a:ext>
            </a:extLst>
          </p:cNvPr>
          <p:cNvCxnSpPr>
            <a:cxnSpLocks/>
          </p:cNvCxnSpPr>
          <p:nvPr/>
        </p:nvCxnSpPr>
        <p:spPr>
          <a:xfrm>
            <a:off x="-3413760" y="-7193280"/>
            <a:ext cx="5486746" cy="7193280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3F039E-66F8-4596-9E79-AD11680F2666}"/>
              </a:ext>
            </a:extLst>
          </p:cNvPr>
          <p:cNvCxnSpPr>
            <a:cxnSpLocks/>
          </p:cNvCxnSpPr>
          <p:nvPr/>
        </p:nvCxnSpPr>
        <p:spPr>
          <a:xfrm flipV="1">
            <a:off x="-640080" y="7132320"/>
            <a:ext cx="5059680" cy="777240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5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D23913-A140-484B-BF6A-E4A8A60D988F}"/>
              </a:ext>
            </a:extLst>
          </p:cNvPr>
          <p:cNvSpPr txBox="1"/>
          <p:nvPr/>
        </p:nvSpPr>
        <p:spPr>
          <a:xfrm>
            <a:off x="2952347" y="3061530"/>
            <a:ext cx="146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РАСХОДЫ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B2212C-B243-4109-8D78-70CC45883A28}"/>
              </a:ext>
            </a:extLst>
          </p:cNvPr>
          <p:cNvCxnSpPr>
            <a:cxnSpLocks/>
          </p:cNvCxnSpPr>
          <p:nvPr/>
        </p:nvCxnSpPr>
        <p:spPr>
          <a:xfrm>
            <a:off x="3387441" y="810488"/>
            <a:ext cx="0" cy="480585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031498-2C05-4DC3-A20F-92D4CD7ED025}"/>
              </a:ext>
            </a:extLst>
          </p:cNvPr>
          <p:cNvSpPr txBox="1"/>
          <p:nvPr/>
        </p:nvSpPr>
        <p:spPr>
          <a:xfrm>
            <a:off x="2757973" y="3635395"/>
            <a:ext cx="185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Оформление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9BB5E-49DA-4413-B221-9C02C2642033}"/>
              </a:ext>
            </a:extLst>
          </p:cNvPr>
          <p:cNvSpPr txBox="1"/>
          <p:nvPr/>
        </p:nvSpPr>
        <p:spPr>
          <a:xfrm>
            <a:off x="2952346" y="4026047"/>
            <a:ext cx="146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Аренда, ремонт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357C3-058D-4FEC-B7F2-065C2E953707}"/>
              </a:ext>
            </a:extLst>
          </p:cNvPr>
          <p:cNvSpPr txBox="1"/>
          <p:nvPr/>
        </p:nvSpPr>
        <p:spPr>
          <a:xfrm>
            <a:off x="2615369" y="4762812"/>
            <a:ext cx="214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Закупка оборудования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476EB-5AEA-4BBF-A746-7A68162C3014}"/>
              </a:ext>
            </a:extLst>
          </p:cNvPr>
          <p:cNvSpPr txBox="1"/>
          <p:nvPr/>
        </p:nvSpPr>
        <p:spPr>
          <a:xfrm>
            <a:off x="2625251" y="5498681"/>
            <a:ext cx="214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Покупка </a:t>
            </a:r>
            <a:r>
              <a:rPr lang="ru-RU" b="1" dirty="0" err="1">
                <a:latin typeface="Century Gothic" panose="020B0502020202020204" pitchFamily="34" charset="0"/>
              </a:rPr>
              <a:t>кастомного</a:t>
            </a:r>
            <a:r>
              <a:rPr lang="ru-RU" b="1" dirty="0">
                <a:latin typeface="Century Gothic" panose="020B0502020202020204" pitchFamily="34" charset="0"/>
              </a:rPr>
              <a:t> ПО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B768-1C1F-41F0-A629-626D25374A9C}"/>
              </a:ext>
            </a:extLst>
          </p:cNvPr>
          <p:cNvSpPr txBox="1"/>
          <p:nvPr/>
        </p:nvSpPr>
        <p:spPr>
          <a:xfrm>
            <a:off x="4284261" y="3067731"/>
            <a:ext cx="172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latin typeface="Century Gothic" panose="020B0502020202020204" pitchFamily="34" charset="0"/>
              </a:rPr>
              <a:t>СУММА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1E941C-C48C-4A0D-B7D4-4B1FD58D5D24}"/>
              </a:ext>
            </a:extLst>
          </p:cNvPr>
          <p:cNvSpPr txBox="1"/>
          <p:nvPr/>
        </p:nvSpPr>
        <p:spPr>
          <a:xfrm>
            <a:off x="4284261" y="3653577"/>
            <a:ext cx="172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latin typeface="Century Gothic" panose="020B0502020202020204" pitchFamily="34" charset="0"/>
              </a:rPr>
              <a:t>15000р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F2840-87FE-446B-8A97-E729A0DA0BBE}"/>
              </a:ext>
            </a:extLst>
          </p:cNvPr>
          <p:cNvSpPr txBox="1"/>
          <p:nvPr/>
        </p:nvSpPr>
        <p:spPr>
          <a:xfrm>
            <a:off x="4284261" y="4169635"/>
            <a:ext cx="172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latin typeface="Century Gothic" panose="020B0502020202020204" pitchFamily="34" charset="0"/>
              </a:rPr>
              <a:t>650000р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153C99-85E3-497C-A601-739EB271A84F}"/>
              </a:ext>
            </a:extLst>
          </p:cNvPr>
          <p:cNvSpPr txBox="1"/>
          <p:nvPr/>
        </p:nvSpPr>
        <p:spPr>
          <a:xfrm>
            <a:off x="4350089" y="4971511"/>
            <a:ext cx="172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latin typeface="Century Gothic" panose="020B0502020202020204" pitchFamily="34" charset="0"/>
              </a:rPr>
              <a:t>450000р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E9DAE-CB11-4D04-B856-4917BA65BF8C}"/>
              </a:ext>
            </a:extLst>
          </p:cNvPr>
          <p:cNvSpPr txBox="1"/>
          <p:nvPr/>
        </p:nvSpPr>
        <p:spPr>
          <a:xfrm>
            <a:off x="4350089" y="5731897"/>
            <a:ext cx="172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latin typeface="Century Gothic" panose="020B0502020202020204" pitchFamily="34" charset="0"/>
              </a:rPr>
              <a:t>1000000р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941DD2-4726-4250-8ADB-678253CBBF83}"/>
              </a:ext>
            </a:extLst>
          </p:cNvPr>
          <p:cNvSpPr txBox="1"/>
          <p:nvPr/>
        </p:nvSpPr>
        <p:spPr>
          <a:xfrm>
            <a:off x="3588293" y="6247338"/>
            <a:ext cx="283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latin typeface="Century Gothic" panose="020B0502020202020204" pitchFamily="34" charset="0"/>
              </a:rPr>
              <a:t>Итого</a:t>
            </a:r>
            <a:r>
              <a:rPr lang="en-US" b="1" dirty="0">
                <a:latin typeface="Century Gothic" panose="020B0502020202020204" pitchFamily="34" charset="0"/>
              </a:rPr>
              <a:t>:</a:t>
            </a:r>
            <a:r>
              <a:rPr lang="ru-RU" b="1" dirty="0">
                <a:latin typeface="Century Gothic" panose="020B0502020202020204" pitchFamily="34" charset="0"/>
              </a:rPr>
              <a:t> 2115000р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9FDAE6-8BD3-42D3-9590-D52A50C43FBD}"/>
              </a:ext>
            </a:extLst>
          </p:cNvPr>
          <p:cNvSpPr txBox="1"/>
          <p:nvPr/>
        </p:nvSpPr>
        <p:spPr>
          <a:xfrm>
            <a:off x="761007" y="1048888"/>
            <a:ext cx="39939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Предполагается примерная доход в месяц 100000р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9CB1ACC-7B02-4F0E-8E8E-9FEFF43AECE3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13674C7-46CF-4D46-8B82-299A6BC19627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93E664-95BE-43B5-9EDC-801239F69D75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8284B67-8FB6-463C-A01D-880B7EDF0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889547"/>
              </p:ext>
            </p:extLst>
          </p:nvPr>
        </p:nvGraphicFramePr>
        <p:xfrm>
          <a:off x="6842396" y="2621872"/>
          <a:ext cx="6699106" cy="410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A508C2-4392-4A35-98F5-D71925EC8819}"/>
              </a:ext>
            </a:extLst>
          </p:cNvPr>
          <p:cNvSpPr/>
          <p:nvPr/>
        </p:nvSpPr>
        <p:spPr>
          <a:xfrm>
            <a:off x="0" y="3725651"/>
            <a:ext cx="2499360" cy="225184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639C91-620E-478D-BC6A-49B29372BA37}"/>
              </a:ext>
            </a:extLst>
          </p:cNvPr>
          <p:cNvSpPr/>
          <p:nvPr/>
        </p:nvSpPr>
        <p:spPr>
          <a:xfrm>
            <a:off x="0" y="4236620"/>
            <a:ext cx="2499360" cy="225184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B21EA37-7A81-48BE-88C6-7656ABB699B2}"/>
              </a:ext>
            </a:extLst>
          </p:cNvPr>
          <p:cNvSpPr/>
          <p:nvPr/>
        </p:nvSpPr>
        <p:spPr>
          <a:xfrm>
            <a:off x="0" y="4977896"/>
            <a:ext cx="2499360" cy="225184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8B7B475-FD51-4FAA-84A4-E519D8CBF98D}"/>
              </a:ext>
            </a:extLst>
          </p:cNvPr>
          <p:cNvSpPr/>
          <p:nvPr/>
        </p:nvSpPr>
        <p:spPr>
          <a:xfrm>
            <a:off x="0" y="5729471"/>
            <a:ext cx="2499360" cy="225184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78B12A-3326-4DE7-A9D3-676F6D964E31}"/>
              </a:ext>
            </a:extLst>
          </p:cNvPr>
          <p:cNvSpPr/>
          <p:nvPr/>
        </p:nvSpPr>
        <p:spPr>
          <a:xfrm>
            <a:off x="6008007" y="14182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Что означает, что через 22 месяца кофейня с применением искусственного интеллекта окупится и начнет приносить прибыль</a:t>
            </a:r>
          </a:p>
        </p:txBody>
      </p:sp>
      <p:pic>
        <p:nvPicPr>
          <p:cNvPr id="28" name="Рисунок 27" descr="Линия со стрелкой: прямо">
            <a:extLst>
              <a:ext uri="{FF2B5EF4-FFF2-40B4-BE49-F238E27FC236}">
                <a16:creationId xmlns:a16="http://schemas.microsoft.com/office/drawing/2014/main" id="{EFFB44A9-2F9A-4C3E-8CA8-990945D5D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924272" y="14217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79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5935222-2B94-4FFA-B913-859F11E43736}"/>
              </a:ext>
            </a:extLst>
          </p:cNvPr>
          <p:cNvSpPr/>
          <p:nvPr/>
        </p:nvSpPr>
        <p:spPr>
          <a:xfrm>
            <a:off x="1503680" y="2702638"/>
            <a:ext cx="4165600" cy="3117804"/>
          </a:xfrm>
          <a:custGeom>
            <a:avLst/>
            <a:gdLst>
              <a:gd name="connsiteX0" fmla="*/ 0 w 3169920"/>
              <a:gd name="connsiteY0" fmla="*/ 2377440 h 2377440"/>
              <a:gd name="connsiteX1" fmla="*/ 2987040 w 3169920"/>
              <a:gd name="connsiteY1" fmla="*/ 2367280 h 2377440"/>
              <a:gd name="connsiteX2" fmla="*/ 3169920 w 3169920"/>
              <a:gd name="connsiteY2" fmla="*/ 1127760 h 2377440"/>
              <a:gd name="connsiteX3" fmla="*/ 2011680 w 3169920"/>
              <a:gd name="connsiteY3" fmla="*/ 0 h 2377440"/>
              <a:gd name="connsiteX4" fmla="*/ 965200 w 3169920"/>
              <a:gd name="connsiteY4" fmla="*/ 182880 h 2377440"/>
              <a:gd name="connsiteX5" fmla="*/ 0 w 3169920"/>
              <a:gd name="connsiteY5" fmla="*/ 944880 h 2377440"/>
              <a:gd name="connsiteX6" fmla="*/ 0 w 3169920"/>
              <a:gd name="connsiteY6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920" h="2377440">
                <a:moveTo>
                  <a:pt x="0" y="2377440"/>
                </a:moveTo>
                <a:lnTo>
                  <a:pt x="2987040" y="2367280"/>
                </a:lnTo>
                <a:lnTo>
                  <a:pt x="3169920" y="1127760"/>
                </a:lnTo>
                <a:lnTo>
                  <a:pt x="2011680" y="0"/>
                </a:lnTo>
                <a:lnTo>
                  <a:pt x="965200" y="182880"/>
                </a:lnTo>
                <a:lnTo>
                  <a:pt x="0" y="944880"/>
                </a:lnTo>
                <a:cubicBezTo>
                  <a:pt x="3387" y="1419013"/>
                  <a:pt x="6773" y="1893147"/>
                  <a:pt x="0" y="2377440"/>
                </a:cubicBezTo>
                <a:close/>
              </a:path>
            </a:pathLst>
          </a:custGeom>
          <a:gradFill>
            <a:gsLst>
              <a:gs pos="0">
                <a:srgbClr val="D18B1C"/>
              </a:gs>
              <a:gs pos="100000">
                <a:srgbClr val="54270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0298C-97AC-43BE-8866-0C02D0989A04}"/>
              </a:ext>
            </a:extLst>
          </p:cNvPr>
          <p:cNvSpPr txBox="1"/>
          <p:nvPr/>
        </p:nvSpPr>
        <p:spPr>
          <a:xfrm>
            <a:off x="1124607" y="553194"/>
            <a:ext cx="688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КОМАНДА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96F70-188B-4EF4-BAA5-789E43ACFBC8}"/>
              </a:ext>
            </a:extLst>
          </p:cNvPr>
          <p:cNvSpPr txBox="1"/>
          <p:nvPr/>
        </p:nvSpPr>
        <p:spPr>
          <a:xfrm>
            <a:off x="1965434" y="9937285"/>
            <a:ext cx="757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Предприниматель – отвечает от имени кофейни, осуществляет закупку сырья, подписание договоров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489EA-44DC-4694-B635-FFE0710D9F0B}"/>
              </a:ext>
            </a:extLst>
          </p:cNvPr>
          <p:cNvSpPr txBox="1"/>
          <p:nvPr/>
        </p:nvSpPr>
        <p:spPr>
          <a:xfrm>
            <a:off x="1965434" y="9733417"/>
            <a:ext cx="826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Администратор  - следит за порядком в зале, при необходимости вызывает специалистов для работ, решает вопросы с гостями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57F64-3953-459F-9A34-654ECD683657}"/>
              </a:ext>
            </a:extLst>
          </p:cNvPr>
          <p:cNvSpPr txBox="1"/>
          <p:nvPr/>
        </p:nvSpPr>
        <p:spPr>
          <a:xfrm>
            <a:off x="1965434" y="9693676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Следящий за </a:t>
            </a:r>
            <a:r>
              <a:rPr lang="ru-RU" dirty="0" err="1">
                <a:latin typeface="Century Gothic" panose="020B0502020202020204" pitchFamily="34" charset="0"/>
              </a:rPr>
              <a:t>тех.состоянием</a:t>
            </a:r>
            <a:r>
              <a:rPr lang="ru-RU" dirty="0">
                <a:latin typeface="Century Gothic" panose="020B0502020202020204" pitchFamily="34" charset="0"/>
              </a:rPr>
              <a:t> – ремонтирует, диагностирует кассовые аппараты и кофемашины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645B2-0C9A-4B92-A1EF-9D6DF4B214A8}"/>
              </a:ext>
            </a:extLst>
          </p:cNvPr>
          <p:cNvSpPr txBox="1"/>
          <p:nvPr/>
        </p:nvSpPr>
        <p:spPr>
          <a:xfrm>
            <a:off x="1965434" y="9818057"/>
            <a:ext cx="808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Уборщик  - соблюдение чистоты и опрятности заведения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6D1E3AA-0F74-4945-9D58-6AC7DDE3E429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4B7FE67-D595-4AE8-A905-4B0BBA85D49B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A748BB-E166-46C2-93D1-E80DE6DB9BCB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8CEEF8-44CE-4A40-A788-AE003028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4" b="98816" l="781" r="41094">
                        <a14:foregroundMark x1="12969" y1="64298" x2="7578" y2="63959"/>
                        <a14:foregroundMark x1="7578" y1="63959" x2="4297" y2="69543"/>
                        <a14:foregroundMark x1="4297" y1="69543" x2="2734" y2="78342"/>
                        <a14:foregroundMark x1="2734" y1="78342" x2="6953" y2="91371"/>
                        <a14:foregroundMark x1="6953" y1="91371" x2="10781" y2="95262"/>
                        <a14:foregroundMark x1="10781" y1="95262" x2="17188" y2="96108"/>
                        <a14:foregroundMark x1="17188" y1="96108" x2="21484" y2="95770"/>
                        <a14:foregroundMark x1="21484" y1="95770" x2="27969" y2="96954"/>
                        <a14:foregroundMark x1="27969" y1="96954" x2="39595" y2="91858"/>
                        <a14:foregroundMark x1="37568" y1="80355" x2="30859" y2="75465"/>
                        <a14:foregroundMark x1="30859" y1="75465" x2="28438" y2="68866"/>
                        <a14:foregroundMark x1="28438" y1="68866" x2="25859" y2="68020"/>
                        <a14:foregroundMark x1="25859" y1="68020" x2="32578" y2="94078"/>
                        <a14:foregroundMark x1="32578" y1="94078" x2="27891" y2="93739"/>
                        <a14:foregroundMark x1="27891" y1="93739" x2="12656" y2="75635"/>
                        <a14:foregroundMark x1="12656" y1="75635" x2="8672" y2="69036"/>
                        <a14:foregroundMark x1="8672" y1="69036" x2="18359" y2="82403"/>
                        <a14:foregroundMark x1="18359" y1="82403" x2="23672" y2="83756"/>
                        <a14:foregroundMark x1="23672" y1="83756" x2="20000" y2="78173"/>
                        <a14:foregroundMark x1="20000" y1="78173" x2="13516" y2="79526"/>
                        <a14:foregroundMark x1="13516" y1="79526" x2="9922" y2="83926"/>
                        <a14:foregroundMark x1="9922" y1="83926" x2="21328" y2="88832"/>
                        <a14:foregroundMark x1="21328" y1="88832" x2="26641" y2="85618"/>
                        <a14:foregroundMark x1="26641" y1="85618" x2="18594" y2="82064"/>
                        <a14:foregroundMark x1="18594" y1="82064" x2="10547" y2="84095"/>
                        <a14:foregroundMark x1="10547" y1="84095" x2="16719" y2="89848"/>
                        <a14:foregroundMark x1="16719" y1="89848" x2="24453" y2="91201"/>
                        <a14:foregroundMark x1="24453" y1="91201" x2="27266" y2="90017"/>
                        <a14:foregroundMark x1="27266" y1="90017" x2="32500" y2="90525"/>
                        <a14:foregroundMark x1="32500" y1="90525" x2="16797" y2="82741"/>
                        <a14:foregroundMark x1="16797" y1="82741" x2="4922" y2="69712"/>
                        <a14:foregroundMark x1="4922" y1="69712" x2="1328" y2="73604"/>
                        <a14:foregroundMark x1="1328" y1="73604" x2="703" y2="91878"/>
                        <a14:foregroundMark x1="703" y1="91878" x2="3438" y2="99662"/>
                        <a14:foregroundMark x1="3438" y1="99662" x2="21719" y2="95262"/>
                        <a14:foregroundMark x1="21719" y1="95262" x2="35547" y2="96785"/>
                        <a14:foregroundMark x1="35547" y1="96785" x2="37656" y2="92047"/>
                        <a14:foregroundMark x1="3359" y1="65990" x2="391" y2="72758"/>
                        <a14:foregroundMark x1="391" y1="72758" x2="2422" y2="92555"/>
                        <a14:foregroundMark x1="2422" y1="92555" x2="4688" y2="90186"/>
                        <a14:foregroundMark x1="4688" y1="90186" x2="4688" y2="90186"/>
                        <a14:foregroundMark x1="4688" y1="90186" x2="2656" y2="72589"/>
                        <a14:foregroundMark x1="2656" y1="72589" x2="0" y2="82741"/>
                        <a14:foregroundMark x1="0" y1="82741" x2="938" y2="91371"/>
                        <a14:foregroundMark x1="938" y1="91371" x2="781" y2="98816"/>
                        <a14:backgroundMark x1="17109" y1="45685" x2="14766" y2="54992"/>
                        <a14:backgroundMark x1="14766" y1="54992" x2="547" y2="60068"/>
                        <a14:backgroundMark x1="547" y1="60068" x2="78" y2="59898"/>
                        <a14:backgroundMark x1="28047" y1="59729" x2="40703" y2="72589"/>
                        <a14:backgroundMark x1="40703" y1="72589" x2="43594" y2="73942"/>
                        <a14:backgroundMark x1="38906" y1="79188" x2="42969" y2="99831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00"/>
          <a:stretch/>
        </p:blipFill>
        <p:spPr>
          <a:xfrm>
            <a:off x="1513839" y="722315"/>
            <a:ext cx="4803118" cy="5098142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6A6946D-BE05-4951-B51C-8486D0614E16}"/>
              </a:ext>
            </a:extLst>
          </p:cNvPr>
          <p:cNvSpPr/>
          <p:nvPr/>
        </p:nvSpPr>
        <p:spPr>
          <a:xfrm>
            <a:off x="6907892" y="2702638"/>
            <a:ext cx="4165600" cy="3117804"/>
          </a:xfrm>
          <a:custGeom>
            <a:avLst/>
            <a:gdLst>
              <a:gd name="connsiteX0" fmla="*/ 0 w 3169920"/>
              <a:gd name="connsiteY0" fmla="*/ 2377440 h 2377440"/>
              <a:gd name="connsiteX1" fmla="*/ 2987040 w 3169920"/>
              <a:gd name="connsiteY1" fmla="*/ 2367280 h 2377440"/>
              <a:gd name="connsiteX2" fmla="*/ 3169920 w 3169920"/>
              <a:gd name="connsiteY2" fmla="*/ 1127760 h 2377440"/>
              <a:gd name="connsiteX3" fmla="*/ 2011680 w 3169920"/>
              <a:gd name="connsiteY3" fmla="*/ 0 h 2377440"/>
              <a:gd name="connsiteX4" fmla="*/ 965200 w 3169920"/>
              <a:gd name="connsiteY4" fmla="*/ 182880 h 2377440"/>
              <a:gd name="connsiteX5" fmla="*/ 0 w 3169920"/>
              <a:gd name="connsiteY5" fmla="*/ 944880 h 2377440"/>
              <a:gd name="connsiteX6" fmla="*/ 0 w 3169920"/>
              <a:gd name="connsiteY6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920" h="2377440">
                <a:moveTo>
                  <a:pt x="0" y="2377440"/>
                </a:moveTo>
                <a:lnTo>
                  <a:pt x="2987040" y="2367280"/>
                </a:lnTo>
                <a:lnTo>
                  <a:pt x="3169920" y="1127760"/>
                </a:lnTo>
                <a:lnTo>
                  <a:pt x="2011680" y="0"/>
                </a:lnTo>
                <a:lnTo>
                  <a:pt x="965200" y="182880"/>
                </a:lnTo>
                <a:lnTo>
                  <a:pt x="0" y="944880"/>
                </a:lnTo>
                <a:cubicBezTo>
                  <a:pt x="3387" y="1419013"/>
                  <a:pt x="6773" y="1893147"/>
                  <a:pt x="0" y="2377440"/>
                </a:cubicBezTo>
                <a:close/>
              </a:path>
            </a:pathLst>
          </a:custGeom>
          <a:gradFill>
            <a:gsLst>
              <a:gs pos="100000">
                <a:srgbClr val="D18B1C"/>
              </a:gs>
              <a:gs pos="0">
                <a:srgbClr val="54270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5CE5B3-A2A1-4BE8-A12E-8D4183F32071}"/>
              </a:ext>
            </a:extLst>
          </p:cNvPr>
          <p:cNvSpPr txBox="1"/>
          <p:nvPr/>
        </p:nvSpPr>
        <p:spPr>
          <a:xfrm rot="16200000">
            <a:off x="-1291984" y="2992301"/>
            <a:ext cx="502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rgbClr val="D18B1C"/>
                  </a:solidFill>
                </a:ln>
                <a:noFill/>
                <a:latin typeface="Bahnschrift SemiBold" panose="020B0502040204020203" pitchFamily="34" charset="0"/>
              </a:rPr>
              <a:t>ЧИКИН АЛЕКСАНДР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9891E2-833F-47B6-B032-031AF5BC774F}"/>
              </a:ext>
            </a:extLst>
          </p:cNvPr>
          <p:cNvSpPr txBox="1"/>
          <p:nvPr/>
        </p:nvSpPr>
        <p:spPr>
          <a:xfrm rot="16200000">
            <a:off x="4129767" y="2992301"/>
            <a:ext cx="502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rgbClr val="D18B1C"/>
                  </a:solidFill>
                </a:ln>
                <a:noFill/>
                <a:latin typeface="Bahnschrift SemiBold" panose="020B0502040204020203" pitchFamily="34" charset="0"/>
              </a:rPr>
              <a:t>ЦАРЕВА ЮЛИЯ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EB1C27-08F1-4DAD-B342-3F660803C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8203" l="3024" r="96872">
                        <a14:foregroundMark x1="82444" y1="10857" x2="64546" y2="5000"/>
                        <a14:foregroundMark x1="64546" y1="5000" x2="55370" y2="6719"/>
                        <a14:foregroundMark x1="55370" y1="6719" x2="47967" y2="11328"/>
                        <a14:foregroundMark x1="47967" y1="11328" x2="47654" y2="11797"/>
                        <a14:foregroundMark x1="70177" y1="54219" x2="84672" y2="68672"/>
                        <a14:foregroundMark x1="84672" y1="68672" x2="96038" y2="92266"/>
                        <a14:foregroundMark x1="96038" y1="92266" x2="79353" y2="95547"/>
                        <a14:foregroundMark x1="79353" y1="95547" x2="24818" y2="93906"/>
                        <a14:foregroundMark x1="24818" y1="93906" x2="16684" y2="88203"/>
                        <a14:foregroundMark x1="16684" y1="88203" x2="16058" y2="52031"/>
                        <a14:foregroundMark x1="16058" y1="52031" x2="24088" y2="47656"/>
                        <a14:foregroundMark x1="24088" y1="47656" x2="48071" y2="43203"/>
                        <a14:foregroundMark x1="48071" y1="43203" x2="18457" y2="51797"/>
                        <a14:foregroundMark x1="18457" y1="51797" x2="9802" y2="56094"/>
                        <a14:foregroundMark x1="9802" y1="56094" x2="7091" y2="75859"/>
                        <a14:foregroundMark x1="7091" y1="75859" x2="10010" y2="90156"/>
                        <a14:foregroundMark x1="10010" y1="90156" x2="15954" y2="95859"/>
                        <a14:foregroundMark x1="15954" y1="95859" x2="32013" y2="92188"/>
                        <a14:foregroundMark x1="32013" y1="92188" x2="40042" y2="87813"/>
                        <a14:foregroundMark x1="40042" y1="87813" x2="50886" y2="71328"/>
                        <a14:foregroundMark x1="50886" y1="71328" x2="51721" y2="62578"/>
                        <a14:foregroundMark x1="51721" y1="62578" x2="47550" y2="53984"/>
                        <a14:foregroundMark x1="47550" y1="53984" x2="47445" y2="62891"/>
                        <a14:foregroundMark x1="47445" y1="62891" x2="53076" y2="73750"/>
                        <a14:foregroundMark x1="53076" y1="73750" x2="57769" y2="76250"/>
                        <a14:foregroundMark x1="15746" y1="46953" x2="5527" y2="46016"/>
                        <a14:foregroundMark x1="5527" y1="46016" x2="1564" y2="52578"/>
                        <a14:foregroundMark x1="1564" y1="52578" x2="1564" y2="83438"/>
                        <a14:foregroundMark x1="1564" y1="83438" x2="4171" y2="90156"/>
                        <a14:foregroundMark x1="4171" y1="90156" x2="12826" y2="96719"/>
                        <a14:foregroundMark x1="12826" y1="96719" x2="50156" y2="99766"/>
                        <a14:foregroundMark x1="50156" y1="99766" x2="94369" y2="95156"/>
                        <a14:foregroundMark x1="94369" y1="95156" x2="95412" y2="81641"/>
                        <a14:foregroundMark x1="95412" y1="81641" x2="67779" y2="75391"/>
                        <a14:foregroundMark x1="67779" y1="75391" x2="44838" y2="66328"/>
                        <a14:foregroundMark x1="44838" y1="66328" x2="38373" y2="61094"/>
                        <a14:foregroundMark x1="38373" y1="61094" x2="50052" y2="65156"/>
                        <a14:foregroundMark x1="50052" y1="65156" x2="75182" y2="81875"/>
                        <a14:foregroundMark x1="75182" y1="81875" x2="64025" y2="64375"/>
                        <a14:foregroundMark x1="64025" y1="64375" x2="49844" y2="60156"/>
                        <a14:foregroundMark x1="49844" y1="60156" x2="36496" y2="61563"/>
                        <a14:foregroundMark x1="36496" y1="61563" x2="27946" y2="73750"/>
                        <a14:foregroundMark x1="27946" y1="73750" x2="37852" y2="83281"/>
                        <a14:foregroundMark x1="37852" y1="83281" x2="47758" y2="80000"/>
                        <a14:foregroundMark x1="47758" y1="80000" x2="57351" y2="72031"/>
                        <a14:foregroundMark x1="57351" y1="72031" x2="57039" y2="64219"/>
                        <a14:foregroundMark x1="57039" y1="64219" x2="38582" y2="61094"/>
                        <a14:foregroundMark x1="38582" y1="61094" x2="25235" y2="67266"/>
                        <a14:foregroundMark x1="25235" y1="67266" x2="21585" y2="72266"/>
                        <a14:foregroundMark x1="4797" y1="46328" x2="8029" y2="93125"/>
                        <a14:foregroundMark x1="8029" y1="93125" x2="43066" y2="95156"/>
                        <a14:foregroundMark x1="43066" y1="95156" x2="55370" y2="94688"/>
                        <a14:foregroundMark x1="55370" y1="94688" x2="86444" y2="97266"/>
                        <a14:foregroundMark x1="86444" y1="97266" x2="95933" y2="96719"/>
                        <a14:foregroundMark x1="95933" y1="96719" x2="96872" y2="96250"/>
                        <a14:foregroundMark x1="3024" y1="44844" x2="3024" y2="98203"/>
                        <a14:foregroundMark x1="33160" y1="41484" x2="23670" y2="42422"/>
                        <a14:foregroundMark x1="23670" y1="42422" x2="23462" y2="42266"/>
                        <a14:foregroundMark x1="85610" y1="22422" x2="79458" y2="32266"/>
                        <a14:foregroundMark x1="79458" y1="32266" x2="79353" y2="32578"/>
                        <a14:backgroundMark x1="94265" y1="70000" x2="92179" y2="54063"/>
                        <a14:backgroundMark x1="92179" y1="54063" x2="86236" y2="48516"/>
                        <a14:backgroundMark x1="86236" y1="48516" x2="87174" y2="40000"/>
                        <a14:backgroundMark x1="87174" y1="40000" x2="94265" y2="25391"/>
                        <a14:backgroundMark x1="94265" y1="25391" x2="94265" y2="17891"/>
                        <a14:backgroundMark x1="94265" y1="17891" x2="87591" y2="12109"/>
                        <a14:backgroundMark x1="87591" y1="12109" x2="85714" y2="6797"/>
                        <a14:backgroundMark x1="90407" y1="68203" x2="94995" y2="71484"/>
                        <a14:backgroundMark x1="74348" y1="47422" x2="80709" y2="38750"/>
                        <a14:backgroundMark x1="80709" y1="38750" x2="73306" y2="43750"/>
                        <a14:backgroundMark x1="73306" y1="43750" x2="75182" y2="49063"/>
                        <a14:backgroundMark x1="46090" y1="7109" x2="33785" y2="18672"/>
                        <a14:backgroundMark x1="33785" y1="18672" x2="20959" y2="39375"/>
                        <a14:backgroundMark x1="20959" y1="39375" x2="11679" y2="42031"/>
                        <a14:backgroundMark x1="11679" y1="42031" x2="2398" y2="39609"/>
                        <a14:backgroundMark x1="2398" y1="39609" x2="4484" y2="8672"/>
                        <a14:backgroundMark x1="4484" y1="8672" x2="19917" y2="7422"/>
                        <a14:backgroundMark x1="19917" y1="7422" x2="31908" y2="8516"/>
                        <a14:backgroundMark x1="31908" y1="8516" x2="41189" y2="5859"/>
                        <a14:backgroundMark x1="41189" y1="5859" x2="13347" y2="28516"/>
                        <a14:backgroundMark x1="13347" y1="28516" x2="10845" y2="33906"/>
                        <a14:backgroundMark x1="81856" y1="7891" x2="93639" y2="17734"/>
                        <a14:backgroundMark x1="93639" y1="17734" x2="86861" y2="12578"/>
                        <a14:backgroundMark x1="86861" y1="12578" x2="87383" y2="13047"/>
                        <a14:backgroundMark x1="74765" y1="44063" x2="75182" y2="48750"/>
                        <a14:backgroundMark x1="79458" y1="50156" x2="95620" y2="6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92" y="1099782"/>
            <a:ext cx="3536807" cy="47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4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5935222-2B94-4FFA-B913-859F11E43736}"/>
              </a:ext>
            </a:extLst>
          </p:cNvPr>
          <p:cNvSpPr/>
          <p:nvPr/>
        </p:nvSpPr>
        <p:spPr>
          <a:xfrm>
            <a:off x="1503680" y="2702638"/>
            <a:ext cx="4165600" cy="3117804"/>
          </a:xfrm>
          <a:custGeom>
            <a:avLst/>
            <a:gdLst>
              <a:gd name="connsiteX0" fmla="*/ 0 w 3169920"/>
              <a:gd name="connsiteY0" fmla="*/ 2377440 h 2377440"/>
              <a:gd name="connsiteX1" fmla="*/ 2987040 w 3169920"/>
              <a:gd name="connsiteY1" fmla="*/ 2367280 h 2377440"/>
              <a:gd name="connsiteX2" fmla="*/ 3169920 w 3169920"/>
              <a:gd name="connsiteY2" fmla="*/ 1127760 h 2377440"/>
              <a:gd name="connsiteX3" fmla="*/ 2011680 w 3169920"/>
              <a:gd name="connsiteY3" fmla="*/ 0 h 2377440"/>
              <a:gd name="connsiteX4" fmla="*/ 965200 w 3169920"/>
              <a:gd name="connsiteY4" fmla="*/ 182880 h 2377440"/>
              <a:gd name="connsiteX5" fmla="*/ 0 w 3169920"/>
              <a:gd name="connsiteY5" fmla="*/ 944880 h 2377440"/>
              <a:gd name="connsiteX6" fmla="*/ 0 w 3169920"/>
              <a:gd name="connsiteY6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920" h="2377440">
                <a:moveTo>
                  <a:pt x="0" y="2377440"/>
                </a:moveTo>
                <a:lnTo>
                  <a:pt x="2987040" y="2367280"/>
                </a:lnTo>
                <a:lnTo>
                  <a:pt x="3169920" y="1127760"/>
                </a:lnTo>
                <a:lnTo>
                  <a:pt x="2011680" y="0"/>
                </a:lnTo>
                <a:lnTo>
                  <a:pt x="965200" y="182880"/>
                </a:lnTo>
                <a:lnTo>
                  <a:pt x="0" y="944880"/>
                </a:lnTo>
                <a:cubicBezTo>
                  <a:pt x="3387" y="1419013"/>
                  <a:pt x="6773" y="1893147"/>
                  <a:pt x="0" y="2377440"/>
                </a:cubicBezTo>
                <a:close/>
              </a:path>
            </a:pathLst>
          </a:custGeom>
          <a:gradFill>
            <a:gsLst>
              <a:gs pos="0">
                <a:srgbClr val="D18B1C"/>
              </a:gs>
              <a:gs pos="100000">
                <a:srgbClr val="54270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0298C-97AC-43BE-8866-0C02D0989A04}"/>
              </a:ext>
            </a:extLst>
          </p:cNvPr>
          <p:cNvSpPr txBox="1"/>
          <p:nvPr/>
        </p:nvSpPr>
        <p:spPr>
          <a:xfrm>
            <a:off x="1124607" y="553194"/>
            <a:ext cx="688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КОМАНДА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96F70-188B-4EF4-BAA5-789E43ACFBC8}"/>
              </a:ext>
            </a:extLst>
          </p:cNvPr>
          <p:cNvSpPr txBox="1"/>
          <p:nvPr/>
        </p:nvSpPr>
        <p:spPr>
          <a:xfrm>
            <a:off x="1965434" y="9937285"/>
            <a:ext cx="757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Предприниматель – отвечает от имени кофейни, осуществляет закупку сырья, подписание договоров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489EA-44DC-4694-B635-FFE0710D9F0B}"/>
              </a:ext>
            </a:extLst>
          </p:cNvPr>
          <p:cNvSpPr txBox="1"/>
          <p:nvPr/>
        </p:nvSpPr>
        <p:spPr>
          <a:xfrm>
            <a:off x="1965434" y="9733417"/>
            <a:ext cx="826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Администратор  - следит за порядком в зале, при необходимости вызывает специалистов для работ, решает вопросы с гостями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57F64-3953-459F-9A34-654ECD683657}"/>
              </a:ext>
            </a:extLst>
          </p:cNvPr>
          <p:cNvSpPr txBox="1"/>
          <p:nvPr/>
        </p:nvSpPr>
        <p:spPr>
          <a:xfrm>
            <a:off x="1965434" y="9693676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Следящий за </a:t>
            </a:r>
            <a:r>
              <a:rPr lang="ru-RU" dirty="0" err="1">
                <a:latin typeface="Century Gothic" panose="020B0502020202020204" pitchFamily="34" charset="0"/>
              </a:rPr>
              <a:t>тех.состоянием</a:t>
            </a:r>
            <a:r>
              <a:rPr lang="ru-RU" dirty="0">
                <a:latin typeface="Century Gothic" panose="020B0502020202020204" pitchFamily="34" charset="0"/>
              </a:rPr>
              <a:t> – ремонтирует, диагностирует кассовые аппараты и кофемашины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645B2-0C9A-4B92-A1EF-9D6DF4B214A8}"/>
              </a:ext>
            </a:extLst>
          </p:cNvPr>
          <p:cNvSpPr txBox="1"/>
          <p:nvPr/>
        </p:nvSpPr>
        <p:spPr>
          <a:xfrm>
            <a:off x="1965434" y="9818057"/>
            <a:ext cx="808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Уборщик  - соблюдение чистоты и опрятности заведения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6D1E3AA-0F74-4945-9D58-6AC7DDE3E429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4B7FE67-D595-4AE8-A905-4B0BBA85D49B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A748BB-E166-46C2-93D1-E80DE6DB9BCB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8CEEF8-44CE-4A40-A788-AE003028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4" b="98816" l="781" r="41094">
                        <a14:foregroundMark x1="12969" y1="64298" x2="7578" y2="63959"/>
                        <a14:foregroundMark x1="7578" y1="63959" x2="4297" y2="69543"/>
                        <a14:foregroundMark x1="4297" y1="69543" x2="2734" y2="78342"/>
                        <a14:foregroundMark x1="2734" y1="78342" x2="6953" y2="91371"/>
                        <a14:foregroundMark x1="6953" y1="91371" x2="10781" y2="95262"/>
                        <a14:foregroundMark x1="10781" y1="95262" x2="17188" y2="96108"/>
                        <a14:foregroundMark x1="17188" y1="96108" x2="21484" y2="95770"/>
                        <a14:foregroundMark x1="21484" y1="95770" x2="27969" y2="96954"/>
                        <a14:foregroundMark x1="27969" y1="96954" x2="39595" y2="91858"/>
                        <a14:foregroundMark x1="37568" y1="80355" x2="30859" y2="75465"/>
                        <a14:foregroundMark x1="30859" y1="75465" x2="28438" y2="68866"/>
                        <a14:foregroundMark x1="28438" y1="68866" x2="25859" y2="68020"/>
                        <a14:foregroundMark x1="25859" y1="68020" x2="32578" y2="94078"/>
                        <a14:foregroundMark x1="32578" y1="94078" x2="27891" y2="93739"/>
                        <a14:foregroundMark x1="27891" y1="93739" x2="12656" y2="75635"/>
                        <a14:foregroundMark x1="12656" y1="75635" x2="8672" y2="69036"/>
                        <a14:foregroundMark x1="8672" y1="69036" x2="18359" y2="82403"/>
                        <a14:foregroundMark x1="18359" y1="82403" x2="23672" y2="83756"/>
                        <a14:foregroundMark x1="23672" y1="83756" x2="20000" y2="78173"/>
                        <a14:foregroundMark x1="20000" y1="78173" x2="13516" y2="79526"/>
                        <a14:foregroundMark x1="13516" y1="79526" x2="9922" y2="83926"/>
                        <a14:foregroundMark x1="9922" y1="83926" x2="21328" y2="88832"/>
                        <a14:foregroundMark x1="21328" y1="88832" x2="26641" y2="85618"/>
                        <a14:foregroundMark x1="26641" y1="85618" x2="18594" y2="82064"/>
                        <a14:foregroundMark x1="18594" y1="82064" x2="10547" y2="84095"/>
                        <a14:foregroundMark x1="10547" y1="84095" x2="16719" y2="89848"/>
                        <a14:foregroundMark x1="16719" y1="89848" x2="24453" y2="91201"/>
                        <a14:foregroundMark x1="24453" y1="91201" x2="27266" y2="90017"/>
                        <a14:foregroundMark x1="27266" y1="90017" x2="32500" y2="90525"/>
                        <a14:foregroundMark x1="32500" y1="90525" x2="16797" y2="82741"/>
                        <a14:foregroundMark x1="16797" y1="82741" x2="4922" y2="69712"/>
                        <a14:foregroundMark x1="4922" y1="69712" x2="1328" y2="73604"/>
                        <a14:foregroundMark x1="1328" y1="73604" x2="703" y2="91878"/>
                        <a14:foregroundMark x1="703" y1="91878" x2="3438" y2="99662"/>
                        <a14:foregroundMark x1="3438" y1="99662" x2="21719" y2="95262"/>
                        <a14:foregroundMark x1="21719" y1="95262" x2="35547" y2="96785"/>
                        <a14:foregroundMark x1="35547" y1="96785" x2="37656" y2="92047"/>
                        <a14:foregroundMark x1="3359" y1="65990" x2="391" y2="72758"/>
                        <a14:foregroundMark x1="391" y1="72758" x2="2422" y2="92555"/>
                        <a14:foregroundMark x1="2422" y1="92555" x2="4688" y2="90186"/>
                        <a14:foregroundMark x1="4688" y1="90186" x2="4688" y2="90186"/>
                        <a14:foregroundMark x1="4688" y1="90186" x2="2656" y2="72589"/>
                        <a14:foregroundMark x1="2656" y1="72589" x2="0" y2="82741"/>
                        <a14:foregroundMark x1="0" y1="82741" x2="938" y2="91371"/>
                        <a14:foregroundMark x1="938" y1="91371" x2="781" y2="98816"/>
                        <a14:backgroundMark x1="17109" y1="45685" x2="14766" y2="54992"/>
                        <a14:backgroundMark x1="14766" y1="54992" x2="547" y2="60068"/>
                        <a14:backgroundMark x1="547" y1="60068" x2="78" y2="59898"/>
                        <a14:backgroundMark x1="28047" y1="59729" x2="40703" y2="72589"/>
                        <a14:backgroundMark x1="40703" y1="72589" x2="43594" y2="73942"/>
                        <a14:backgroundMark x1="38906" y1="79188" x2="42969" y2="99831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00"/>
          <a:stretch/>
        </p:blipFill>
        <p:spPr>
          <a:xfrm>
            <a:off x="1513839" y="1934763"/>
            <a:ext cx="3660833" cy="3885694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6A6946D-BE05-4951-B51C-8486D0614E16}"/>
              </a:ext>
            </a:extLst>
          </p:cNvPr>
          <p:cNvSpPr/>
          <p:nvPr/>
        </p:nvSpPr>
        <p:spPr>
          <a:xfrm>
            <a:off x="6907892" y="2702638"/>
            <a:ext cx="4165600" cy="3117804"/>
          </a:xfrm>
          <a:custGeom>
            <a:avLst/>
            <a:gdLst>
              <a:gd name="connsiteX0" fmla="*/ 0 w 3169920"/>
              <a:gd name="connsiteY0" fmla="*/ 2377440 h 2377440"/>
              <a:gd name="connsiteX1" fmla="*/ 2987040 w 3169920"/>
              <a:gd name="connsiteY1" fmla="*/ 2367280 h 2377440"/>
              <a:gd name="connsiteX2" fmla="*/ 3169920 w 3169920"/>
              <a:gd name="connsiteY2" fmla="*/ 1127760 h 2377440"/>
              <a:gd name="connsiteX3" fmla="*/ 2011680 w 3169920"/>
              <a:gd name="connsiteY3" fmla="*/ 0 h 2377440"/>
              <a:gd name="connsiteX4" fmla="*/ 965200 w 3169920"/>
              <a:gd name="connsiteY4" fmla="*/ 182880 h 2377440"/>
              <a:gd name="connsiteX5" fmla="*/ 0 w 3169920"/>
              <a:gd name="connsiteY5" fmla="*/ 944880 h 2377440"/>
              <a:gd name="connsiteX6" fmla="*/ 0 w 3169920"/>
              <a:gd name="connsiteY6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920" h="2377440">
                <a:moveTo>
                  <a:pt x="0" y="2377440"/>
                </a:moveTo>
                <a:lnTo>
                  <a:pt x="2987040" y="2367280"/>
                </a:lnTo>
                <a:lnTo>
                  <a:pt x="3169920" y="1127760"/>
                </a:lnTo>
                <a:lnTo>
                  <a:pt x="2011680" y="0"/>
                </a:lnTo>
                <a:lnTo>
                  <a:pt x="965200" y="182880"/>
                </a:lnTo>
                <a:lnTo>
                  <a:pt x="0" y="944880"/>
                </a:lnTo>
                <a:cubicBezTo>
                  <a:pt x="3387" y="1419013"/>
                  <a:pt x="6773" y="1893147"/>
                  <a:pt x="0" y="2377440"/>
                </a:cubicBezTo>
                <a:close/>
              </a:path>
            </a:pathLst>
          </a:custGeom>
          <a:gradFill>
            <a:gsLst>
              <a:gs pos="0">
                <a:srgbClr val="D18B1C"/>
              </a:gs>
              <a:gs pos="100000">
                <a:srgbClr val="54270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5CE5B3-A2A1-4BE8-A12E-8D4183F32071}"/>
              </a:ext>
            </a:extLst>
          </p:cNvPr>
          <p:cNvSpPr txBox="1"/>
          <p:nvPr/>
        </p:nvSpPr>
        <p:spPr>
          <a:xfrm rot="16200000">
            <a:off x="-1291984" y="2992301"/>
            <a:ext cx="502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rgbClr val="D18B1C"/>
                  </a:solidFill>
                </a:ln>
                <a:noFill/>
                <a:latin typeface="Bahnschrift SemiBold" panose="020B0502040204020203" pitchFamily="34" charset="0"/>
              </a:rPr>
              <a:t>ЧИКИН АЛЕКСАНДР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9891E2-833F-47B6-B032-031AF5BC774F}"/>
              </a:ext>
            </a:extLst>
          </p:cNvPr>
          <p:cNvSpPr txBox="1"/>
          <p:nvPr/>
        </p:nvSpPr>
        <p:spPr>
          <a:xfrm rot="16200000">
            <a:off x="4129767" y="2992301"/>
            <a:ext cx="502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rgbClr val="D18B1C"/>
                  </a:solidFill>
                </a:ln>
                <a:noFill/>
                <a:latin typeface="Bahnschrift SemiBold" panose="020B0502040204020203" pitchFamily="34" charset="0"/>
              </a:rPr>
              <a:t>ЦАРЕВА ЮЛИЯ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1C56D-9F71-4A12-9AFA-83E3C3255525}"/>
              </a:ext>
            </a:extLst>
          </p:cNvPr>
          <p:cNvSpPr txBox="1"/>
          <p:nvPr/>
        </p:nvSpPr>
        <p:spPr>
          <a:xfrm>
            <a:off x="4265365" y="1567641"/>
            <a:ext cx="301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КОНЦЕПЦИЯ ИДЕИ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0A8EF-5D61-4781-BAAB-3F9F241A12D8}"/>
              </a:ext>
            </a:extLst>
          </p:cNvPr>
          <p:cNvSpPr txBox="1"/>
          <p:nvPr/>
        </p:nvSpPr>
        <p:spPr>
          <a:xfrm>
            <a:off x="4265365" y="1936860"/>
            <a:ext cx="224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ДИЗАЙН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8ED593-B133-49B7-A65C-A2E07AC55C1E}"/>
              </a:ext>
            </a:extLst>
          </p:cNvPr>
          <p:cNvSpPr txBox="1"/>
          <p:nvPr/>
        </p:nvSpPr>
        <p:spPr>
          <a:xfrm>
            <a:off x="4265365" y="2306079"/>
            <a:ext cx="224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ФОРМАТ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3CDCE-73A6-4187-AA13-A3372F062768}"/>
              </a:ext>
            </a:extLst>
          </p:cNvPr>
          <p:cNvSpPr txBox="1"/>
          <p:nvPr/>
        </p:nvSpPr>
        <p:spPr>
          <a:xfrm>
            <a:off x="4265365" y="2675298"/>
            <a:ext cx="224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МАРКЕТИНГ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613929-824F-4101-9F86-CC5C9D262AE9}"/>
              </a:ext>
            </a:extLst>
          </p:cNvPr>
          <p:cNvSpPr txBox="1"/>
          <p:nvPr/>
        </p:nvSpPr>
        <p:spPr>
          <a:xfrm>
            <a:off x="9336316" y="1567641"/>
            <a:ext cx="175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ФИНАНСЫ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7ED83D-FEEA-4FC4-A299-DA32201DC126}"/>
              </a:ext>
            </a:extLst>
          </p:cNvPr>
          <p:cNvSpPr txBox="1"/>
          <p:nvPr/>
        </p:nvSpPr>
        <p:spPr>
          <a:xfrm>
            <a:off x="9336315" y="1936860"/>
            <a:ext cx="310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РЕШЕНИЕ ПРОБЛЕМ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2518DF-BBD4-45FA-9255-312264A0961F}"/>
              </a:ext>
            </a:extLst>
          </p:cNvPr>
          <p:cNvSpPr txBox="1"/>
          <p:nvPr/>
        </p:nvSpPr>
        <p:spPr>
          <a:xfrm>
            <a:off x="9336315" y="2306079"/>
            <a:ext cx="2280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ПРОДВИЖЕНИЕ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2E2C88-EA23-4A38-A928-1B2E35A67C5A}"/>
              </a:ext>
            </a:extLst>
          </p:cNvPr>
          <p:cNvSpPr txBox="1"/>
          <p:nvPr/>
        </p:nvSpPr>
        <p:spPr>
          <a:xfrm>
            <a:off x="9336316" y="2675298"/>
            <a:ext cx="293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РЕАЛИЗАЦИЯ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CCAF30C-FE46-4B08-8786-B41532DA2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8203" l="3024" r="96872">
                        <a14:foregroundMark x1="82444" y1="10857" x2="64546" y2="5000"/>
                        <a14:foregroundMark x1="64546" y1="5000" x2="55370" y2="6719"/>
                        <a14:foregroundMark x1="55370" y1="6719" x2="47967" y2="11328"/>
                        <a14:foregroundMark x1="47967" y1="11328" x2="47654" y2="11797"/>
                        <a14:foregroundMark x1="70177" y1="54219" x2="84672" y2="68672"/>
                        <a14:foregroundMark x1="84672" y1="68672" x2="96038" y2="92266"/>
                        <a14:foregroundMark x1="96038" y1="92266" x2="79353" y2="95547"/>
                        <a14:foregroundMark x1="79353" y1="95547" x2="24818" y2="93906"/>
                        <a14:foregroundMark x1="24818" y1="93906" x2="16684" y2="88203"/>
                        <a14:foregroundMark x1="16684" y1="88203" x2="16058" y2="52031"/>
                        <a14:foregroundMark x1="16058" y1="52031" x2="24088" y2="47656"/>
                        <a14:foregroundMark x1="24088" y1="47656" x2="48071" y2="43203"/>
                        <a14:foregroundMark x1="48071" y1="43203" x2="18457" y2="51797"/>
                        <a14:foregroundMark x1="18457" y1="51797" x2="9802" y2="56094"/>
                        <a14:foregroundMark x1="9802" y1="56094" x2="7091" y2="75859"/>
                        <a14:foregroundMark x1="7091" y1="75859" x2="10010" y2="90156"/>
                        <a14:foregroundMark x1="10010" y1="90156" x2="15954" y2="95859"/>
                        <a14:foregroundMark x1="15954" y1="95859" x2="32013" y2="92188"/>
                        <a14:foregroundMark x1="32013" y1="92188" x2="40042" y2="87813"/>
                        <a14:foregroundMark x1="40042" y1="87813" x2="50886" y2="71328"/>
                        <a14:foregroundMark x1="50886" y1="71328" x2="51721" y2="62578"/>
                        <a14:foregroundMark x1="51721" y1="62578" x2="47550" y2="53984"/>
                        <a14:foregroundMark x1="47550" y1="53984" x2="47445" y2="62891"/>
                        <a14:foregroundMark x1="47445" y1="62891" x2="53076" y2="73750"/>
                        <a14:foregroundMark x1="53076" y1="73750" x2="57769" y2="76250"/>
                        <a14:foregroundMark x1="15746" y1="46953" x2="5527" y2="46016"/>
                        <a14:foregroundMark x1="5527" y1="46016" x2="1564" y2="52578"/>
                        <a14:foregroundMark x1="1564" y1="52578" x2="1564" y2="83438"/>
                        <a14:foregroundMark x1="1564" y1="83438" x2="4171" y2="90156"/>
                        <a14:foregroundMark x1="4171" y1="90156" x2="12826" y2="96719"/>
                        <a14:foregroundMark x1="12826" y1="96719" x2="50156" y2="99766"/>
                        <a14:foregroundMark x1="50156" y1="99766" x2="94369" y2="95156"/>
                        <a14:foregroundMark x1="94369" y1="95156" x2="95412" y2="81641"/>
                        <a14:foregroundMark x1="95412" y1="81641" x2="67779" y2="75391"/>
                        <a14:foregroundMark x1="67779" y1="75391" x2="44838" y2="66328"/>
                        <a14:foregroundMark x1="44838" y1="66328" x2="38373" y2="61094"/>
                        <a14:foregroundMark x1="38373" y1="61094" x2="50052" y2="65156"/>
                        <a14:foregroundMark x1="50052" y1="65156" x2="75182" y2="81875"/>
                        <a14:foregroundMark x1="75182" y1="81875" x2="64025" y2="64375"/>
                        <a14:foregroundMark x1="64025" y1="64375" x2="49844" y2="60156"/>
                        <a14:foregroundMark x1="49844" y1="60156" x2="36496" y2="61563"/>
                        <a14:foregroundMark x1="36496" y1="61563" x2="27946" y2="73750"/>
                        <a14:foregroundMark x1="27946" y1="73750" x2="37852" y2="83281"/>
                        <a14:foregroundMark x1="37852" y1="83281" x2="47758" y2="80000"/>
                        <a14:foregroundMark x1="47758" y1="80000" x2="57351" y2="72031"/>
                        <a14:foregroundMark x1="57351" y1="72031" x2="57039" y2="64219"/>
                        <a14:foregroundMark x1="57039" y1="64219" x2="38582" y2="61094"/>
                        <a14:foregroundMark x1="38582" y1="61094" x2="25235" y2="67266"/>
                        <a14:foregroundMark x1="25235" y1="67266" x2="21585" y2="72266"/>
                        <a14:foregroundMark x1="4797" y1="46328" x2="8029" y2="93125"/>
                        <a14:foregroundMark x1="8029" y1="93125" x2="43066" y2="95156"/>
                        <a14:foregroundMark x1="43066" y1="95156" x2="55370" y2="94688"/>
                        <a14:foregroundMark x1="55370" y1="94688" x2="86444" y2="97266"/>
                        <a14:foregroundMark x1="86444" y1="97266" x2="95933" y2="96719"/>
                        <a14:foregroundMark x1="95933" y1="96719" x2="96872" y2="96250"/>
                        <a14:foregroundMark x1="3024" y1="44844" x2="3024" y2="98203"/>
                        <a14:foregroundMark x1="33160" y1="41484" x2="23670" y2="42422"/>
                        <a14:foregroundMark x1="23670" y1="42422" x2="23462" y2="42266"/>
                        <a14:foregroundMark x1="85610" y1="22422" x2="79458" y2="32266"/>
                        <a14:foregroundMark x1="79458" y1="32266" x2="79353" y2="32578"/>
                        <a14:backgroundMark x1="94265" y1="70000" x2="92179" y2="54063"/>
                        <a14:backgroundMark x1="92179" y1="54063" x2="86236" y2="48516"/>
                        <a14:backgroundMark x1="86236" y1="48516" x2="87174" y2="40000"/>
                        <a14:backgroundMark x1="87174" y1="40000" x2="94265" y2="25391"/>
                        <a14:backgroundMark x1="94265" y1="25391" x2="94265" y2="17891"/>
                        <a14:backgroundMark x1="94265" y1="17891" x2="87591" y2="12109"/>
                        <a14:backgroundMark x1="87591" y1="12109" x2="85714" y2="6797"/>
                        <a14:backgroundMark x1="90407" y1="68203" x2="94995" y2="71484"/>
                        <a14:backgroundMark x1="74348" y1="47422" x2="80709" y2="38750"/>
                        <a14:backgroundMark x1="80709" y1="38750" x2="73306" y2="43750"/>
                        <a14:backgroundMark x1="73306" y1="43750" x2="75182" y2="49063"/>
                        <a14:backgroundMark x1="46090" y1="7109" x2="33785" y2="18672"/>
                        <a14:backgroundMark x1="33785" y1="18672" x2="20959" y2="39375"/>
                        <a14:backgroundMark x1="20959" y1="39375" x2="11679" y2="42031"/>
                        <a14:backgroundMark x1="11679" y1="42031" x2="2398" y2="39609"/>
                        <a14:backgroundMark x1="2398" y1="39609" x2="4484" y2="8672"/>
                        <a14:backgroundMark x1="4484" y1="8672" x2="19917" y2="7422"/>
                        <a14:backgroundMark x1="19917" y1="7422" x2="31908" y2="8516"/>
                        <a14:backgroundMark x1="31908" y1="8516" x2="41189" y2="5859"/>
                        <a14:backgroundMark x1="41189" y1="5859" x2="13347" y2="28516"/>
                        <a14:backgroundMark x1="13347" y1="28516" x2="10845" y2="33906"/>
                        <a14:backgroundMark x1="81856" y1="7891" x2="93639" y2="17734"/>
                        <a14:backgroundMark x1="93639" y1="17734" x2="86861" y2="12578"/>
                        <a14:backgroundMark x1="86861" y1="12578" x2="87383" y2="13047"/>
                        <a14:backgroundMark x1="74765" y1="44063" x2="75182" y2="48750"/>
                        <a14:backgroundMark x1="79458" y1="50156" x2="95620" y2="6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92" y="2368386"/>
            <a:ext cx="2586345" cy="34520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1225FA-5B13-461D-A8BB-4847791DF90F}"/>
              </a:ext>
            </a:extLst>
          </p:cNvPr>
          <p:cNvSpPr txBox="1"/>
          <p:nvPr/>
        </p:nvSpPr>
        <p:spPr>
          <a:xfrm>
            <a:off x="1965434" y="9764110"/>
            <a:ext cx="757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Предприниматель – отвечает от имени кофейни, осуществляет закупку сырья, подписание договоров и т.д.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19C529-BFBB-4C89-8ECE-E72820AA00C3}"/>
              </a:ext>
            </a:extLst>
          </p:cNvPr>
          <p:cNvSpPr txBox="1"/>
          <p:nvPr/>
        </p:nvSpPr>
        <p:spPr>
          <a:xfrm>
            <a:off x="-3717023" y="564918"/>
            <a:ext cx="688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ПЕРСОНАЛ </a:t>
            </a:r>
          </a:p>
        </p:txBody>
      </p:sp>
    </p:spTree>
    <p:extLst>
      <p:ext uri="{BB962C8B-B14F-4D97-AF65-F5344CB8AC3E}">
        <p14:creationId xmlns:p14="http://schemas.microsoft.com/office/powerpoint/2010/main" val="331879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096F70-188B-4EF4-BAA5-789E43ACFBC8}"/>
              </a:ext>
            </a:extLst>
          </p:cNvPr>
          <p:cNvSpPr txBox="1"/>
          <p:nvPr/>
        </p:nvSpPr>
        <p:spPr>
          <a:xfrm>
            <a:off x="1965434" y="2144110"/>
            <a:ext cx="757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Предприниматель – отвечает от имени кофейни, осуществляет закупку сырья, подписание договоров и т.д.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489EA-44DC-4694-B635-FFE0710D9F0B}"/>
              </a:ext>
            </a:extLst>
          </p:cNvPr>
          <p:cNvSpPr txBox="1"/>
          <p:nvPr/>
        </p:nvSpPr>
        <p:spPr>
          <a:xfrm>
            <a:off x="1965434" y="3018766"/>
            <a:ext cx="826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Администратор  - следит за порядком в зале, при необходимости вызывает специалистов для работ, решает вопросы с гостями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57F64-3953-459F-9A34-654ECD683657}"/>
              </a:ext>
            </a:extLst>
          </p:cNvPr>
          <p:cNvSpPr txBox="1"/>
          <p:nvPr/>
        </p:nvSpPr>
        <p:spPr>
          <a:xfrm>
            <a:off x="1965434" y="389342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Следящий за </a:t>
            </a:r>
            <a:r>
              <a:rPr lang="ru-RU" dirty="0" err="1">
                <a:latin typeface="Century Gothic" panose="020B0502020202020204" pitchFamily="34" charset="0"/>
              </a:rPr>
              <a:t>тех.состоянием</a:t>
            </a:r>
            <a:r>
              <a:rPr lang="ru-RU" dirty="0">
                <a:latin typeface="Century Gothic" panose="020B0502020202020204" pitchFamily="34" charset="0"/>
              </a:rPr>
              <a:t> – ремонтирует, диагностирует кассовые аппараты и кофемашины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645B2-0C9A-4B92-A1EF-9D6DF4B214A8}"/>
              </a:ext>
            </a:extLst>
          </p:cNvPr>
          <p:cNvSpPr txBox="1"/>
          <p:nvPr/>
        </p:nvSpPr>
        <p:spPr>
          <a:xfrm>
            <a:off x="1965434" y="4768078"/>
            <a:ext cx="808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Уборщик  - соблюдение чистоты и опрятности заведения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6D1E3AA-0F74-4945-9D58-6AC7DDE3E429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4B7FE67-D595-4AE8-A905-4B0BBA85D49B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A748BB-E166-46C2-93D1-E80DE6DB9BCB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" dirty="0">
              <a:latin typeface="Bahnschrift SemiBold SemiConden" panose="020B0502040204020203" pitchFamily="34" charset="0"/>
            </a:endParaRP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5E1CB-C9AC-4D94-9AAC-50173D02FE17}"/>
              </a:ext>
            </a:extLst>
          </p:cNvPr>
          <p:cNvSpPr txBox="1"/>
          <p:nvPr/>
        </p:nvSpPr>
        <p:spPr>
          <a:xfrm>
            <a:off x="1124607" y="553194"/>
            <a:ext cx="688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ПЕРСОНАЛ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AA472D-2FF3-4D88-85EE-FCCDB4979500}"/>
              </a:ext>
            </a:extLst>
          </p:cNvPr>
          <p:cNvSpPr txBox="1"/>
          <p:nvPr/>
        </p:nvSpPr>
        <p:spPr>
          <a:xfrm>
            <a:off x="19916711" y="564918"/>
            <a:ext cx="688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КОМАНДА 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70E7788-AF7C-4172-A2CE-D85E466F222E}"/>
              </a:ext>
            </a:extLst>
          </p:cNvPr>
          <p:cNvCxnSpPr>
            <a:cxnSpLocks/>
          </p:cNvCxnSpPr>
          <p:nvPr/>
        </p:nvCxnSpPr>
        <p:spPr>
          <a:xfrm>
            <a:off x="-564929" y="-664350"/>
            <a:ext cx="0" cy="4204720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45A44B4-44A2-45F3-B0DD-720C354CAD4F}"/>
              </a:ext>
            </a:extLst>
          </p:cNvPr>
          <p:cNvCxnSpPr>
            <a:cxnSpLocks/>
          </p:cNvCxnSpPr>
          <p:nvPr/>
        </p:nvCxnSpPr>
        <p:spPr>
          <a:xfrm flipV="1">
            <a:off x="-564929" y="-664350"/>
            <a:ext cx="11186039" cy="10069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EE462A7-5961-43C4-8583-72E99DD2E355}"/>
              </a:ext>
            </a:extLst>
          </p:cNvPr>
          <p:cNvSpPr txBox="1"/>
          <p:nvPr/>
        </p:nvSpPr>
        <p:spPr>
          <a:xfrm>
            <a:off x="656492" y="-2439291"/>
            <a:ext cx="10879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latin typeface="Arial Black" panose="020B0A040201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15452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AA748BB-E166-46C2-93D1-E80DE6DB9BCB}"/>
              </a:ext>
            </a:extLst>
          </p:cNvPr>
          <p:cNvSpPr txBox="1"/>
          <p:nvPr/>
        </p:nvSpPr>
        <p:spPr>
          <a:xfrm>
            <a:off x="-8377138" y="3994195"/>
            <a:ext cx="289462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chemeClr val="tx1">
                    <a:alpha val="30000"/>
                  </a:schemeClr>
                </a:solidFill>
                <a:latin typeface="Arial Black" panose="020B0A04020102020204" pitchFamily="34" charset="0"/>
              </a:rPr>
              <a:t>Delicia</a:t>
            </a:r>
            <a:endParaRPr lang="ru-RU" sz="28700" dirty="0">
              <a:solidFill>
                <a:schemeClr val="tx1">
                  <a:alpha val="3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AA472D-2FF3-4D88-85EE-FCCDB4979500}"/>
              </a:ext>
            </a:extLst>
          </p:cNvPr>
          <p:cNvSpPr txBox="1"/>
          <p:nvPr/>
        </p:nvSpPr>
        <p:spPr>
          <a:xfrm>
            <a:off x="19916711" y="564918"/>
            <a:ext cx="688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КОМАНДА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02E42-6904-49E7-9A36-CF4FDBCFCA4A}"/>
              </a:ext>
            </a:extLst>
          </p:cNvPr>
          <p:cNvSpPr txBox="1"/>
          <p:nvPr/>
        </p:nvSpPr>
        <p:spPr>
          <a:xfrm>
            <a:off x="656492" y="2367171"/>
            <a:ext cx="10879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latin typeface="Arial Black" panose="020B0A04020102020204" pitchFamily="34" charset="0"/>
              </a:rPr>
              <a:t>СПАСИБО ЗА ВНИМАНИЕ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ED20C8A-5680-4670-BCB8-F27AB1FEA3C7}"/>
              </a:ext>
            </a:extLst>
          </p:cNvPr>
          <p:cNvCxnSpPr>
            <a:cxnSpLocks/>
          </p:cNvCxnSpPr>
          <p:nvPr/>
        </p:nvCxnSpPr>
        <p:spPr>
          <a:xfrm>
            <a:off x="-459424" y="4243157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0EAABCE-EAA8-485E-92B7-0559B00B42E9}"/>
              </a:ext>
            </a:extLst>
          </p:cNvPr>
          <p:cNvCxnSpPr>
            <a:cxnSpLocks/>
          </p:cNvCxnSpPr>
          <p:nvPr/>
        </p:nvCxnSpPr>
        <p:spPr>
          <a:xfrm>
            <a:off x="-459424" y="7194701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BA98890-8BE4-46AC-9E7B-3CCCE9015A16}"/>
              </a:ext>
            </a:extLst>
          </p:cNvPr>
          <p:cNvCxnSpPr>
            <a:cxnSpLocks/>
          </p:cNvCxnSpPr>
          <p:nvPr/>
        </p:nvCxnSpPr>
        <p:spPr>
          <a:xfrm>
            <a:off x="349469" y="554849"/>
            <a:ext cx="0" cy="3688308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F95C0DF-1B46-49A9-842F-09457C6CF3B5}"/>
              </a:ext>
            </a:extLst>
          </p:cNvPr>
          <p:cNvCxnSpPr>
            <a:cxnSpLocks/>
          </p:cNvCxnSpPr>
          <p:nvPr/>
        </p:nvCxnSpPr>
        <p:spPr>
          <a:xfrm flipV="1">
            <a:off x="349469" y="554849"/>
            <a:ext cx="11186039" cy="10069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67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361171-A985-468D-8833-CE2D33B48AC1}"/>
              </a:ext>
            </a:extLst>
          </p:cNvPr>
          <p:cNvSpPr txBox="1"/>
          <p:nvPr/>
        </p:nvSpPr>
        <p:spPr>
          <a:xfrm>
            <a:off x="2652531" y="-10633"/>
            <a:ext cx="6886937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304D1-B3E4-41A1-8CC0-5992BDEB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19" y="5522329"/>
            <a:ext cx="1421884" cy="933976"/>
          </a:xfrm>
          <a:prstGeom prst="roundRect">
            <a:avLst>
              <a:gd name="adj" fmla="val 331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C504A7-DFE1-4909-8AF7-5A4E82C6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29" y="5522329"/>
            <a:ext cx="1420945" cy="933976"/>
          </a:xfrm>
          <a:prstGeom prst="roundRect">
            <a:avLst>
              <a:gd name="adj" fmla="val 331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93293997-9321-4A9E-95F4-6827ABB63223}"/>
              </a:ext>
            </a:extLst>
          </p:cNvPr>
          <p:cNvSpPr/>
          <p:nvPr/>
        </p:nvSpPr>
        <p:spPr>
          <a:xfrm>
            <a:off x="7749955" y="5711827"/>
            <a:ext cx="615110" cy="563674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вно 3">
            <a:extLst>
              <a:ext uri="{FF2B5EF4-FFF2-40B4-BE49-F238E27FC236}">
                <a16:creationId xmlns:a16="http://schemas.microsoft.com/office/drawing/2014/main" id="{463DCB22-3FC5-4544-A040-14CE2C961F33}"/>
              </a:ext>
            </a:extLst>
          </p:cNvPr>
          <p:cNvSpPr/>
          <p:nvPr/>
        </p:nvSpPr>
        <p:spPr>
          <a:xfrm>
            <a:off x="10071326" y="5758329"/>
            <a:ext cx="765369" cy="462214"/>
          </a:xfrm>
          <a:prstGeom prst="math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Вопросительный знак">
            <a:extLst>
              <a:ext uri="{FF2B5EF4-FFF2-40B4-BE49-F238E27FC236}">
                <a16:creationId xmlns:a16="http://schemas.microsoft.com/office/drawing/2014/main" id="{CB07819A-823F-482B-91E9-AF6250398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4034" y="5505968"/>
            <a:ext cx="822375" cy="822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FB4CC5-EB2F-451E-B942-E4819E0F35E8}"/>
              </a:ext>
            </a:extLst>
          </p:cNvPr>
          <p:cNvSpPr txBox="1"/>
          <p:nvPr/>
        </p:nvSpPr>
        <p:spPr>
          <a:xfrm>
            <a:off x="12778455" y="1263499"/>
            <a:ext cx="4340506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</a:t>
            </a:r>
          </a:p>
          <a:p>
            <a:endParaRPr lang="ru-RU" dirty="0"/>
          </a:p>
          <a:p>
            <a:r>
              <a:rPr lang="ru-RU" dirty="0">
                <a:latin typeface="Century Gothic" panose="020B0502020202020204" pitchFamily="34" charset="0"/>
              </a:rPr>
              <a:t>Получение постоянного дохода</a:t>
            </a:r>
            <a:r>
              <a:rPr lang="en-US" dirty="0">
                <a:latin typeface="Century Gothic" panose="020B0502020202020204" pitchFamily="34" charset="0"/>
              </a:rPr>
              <a:t>,</a:t>
            </a:r>
            <a:r>
              <a:rPr lang="ru-RU" dirty="0">
                <a:latin typeface="Century Gothic" panose="020B0502020202020204" pitchFamily="34" charset="0"/>
              </a:rPr>
              <a:t> продвижение и поддержка развития нейросети в России</a:t>
            </a:r>
          </a:p>
          <a:p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3D2FC6B-86F9-47D9-AB56-4CEEDC0B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r="35330"/>
          <a:stretch>
            <a:fillRect/>
          </a:stretch>
        </p:blipFill>
        <p:spPr bwMode="auto">
          <a:xfrm flipH="1">
            <a:off x="-456870" y="0"/>
            <a:ext cx="5329812" cy="6858000"/>
          </a:xfrm>
          <a:custGeom>
            <a:avLst/>
            <a:gdLst>
              <a:gd name="connsiteX0" fmla="*/ 5039881 w 5329812"/>
              <a:gd name="connsiteY0" fmla="*/ 0 h 6858000"/>
              <a:gd name="connsiteX1" fmla="*/ 3221775 w 5329812"/>
              <a:gd name="connsiteY1" fmla="*/ 0 h 6858000"/>
              <a:gd name="connsiteX2" fmla="*/ 509286 w 5329812"/>
              <a:gd name="connsiteY2" fmla="*/ 3669175 h 6858000"/>
              <a:gd name="connsiteX3" fmla="*/ 0 w 5329812"/>
              <a:gd name="connsiteY3" fmla="*/ 5879939 h 6858000"/>
              <a:gd name="connsiteX4" fmla="*/ 645319 w 5329812"/>
              <a:gd name="connsiteY4" fmla="*/ 6858000 h 6858000"/>
              <a:gd name="connsiteX5" fmla="*/ 5329812 w 532981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9812" h="6858000">
                <a:moveTo>
                  <a:pt x="5039881" y="0"/>
                </a:moveTo>
                <a:lnTo>
                  <a:pt x="3221775" y="0"/>
                </a:lnTo>
                <a:lnTo>
                  <a:pt x="509286" y="3669175"/>
                </a:lnTo>
                <a:lnTo>
                  <a:pt x="0" y="5879939"/>
                </a:lnTo>
                <a:lnTo>
                  <a:pt x="645319" y="6858000"/>
                </a:lnTo>
                <a:lnTo>
                  <a:pt x="5329812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54A91BE-C441-4D3A-AC84-7104344D3252}"/>
              </a:ext>
            </a:extLst>
          </p:cNvPr>
          <p:cNvCxnSpPr>
            <a:cxnSpLocks/>
          </p:cNvCxnSpPr>
          <p:nvPr/>
        </p:nvCxnSpPr>
        <p:spPr>
          <a:xfrm>
            <a:off x="1828800" y="-92597"/>
            <a:ext cx="2650603" cy="3521597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6C6A7B8-EAFB-4E2D-B48D-9D18953DF48A}"/>
              </a:ext>
            </a:extLst>
          </p:cNvPr>
          <p:cNvCxnSpPr>
            <a:cxnSpLocks/>
          </p:cNvCxnSpPr>
          <p:nvPr/>
        </p:nvCxnSpPr>
        <p:spPr>
          <a:xfrm flipV="1">
            <a:off x="4358833" y="6088284"/>
            <a:ext cx="629245" cy="960698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0D2D6A-A5EC-4C44-A42F-8FA7B3286712}"/>
              </a:ext>
            </a:extLst>
          </p:cNvPr>
          <p:cNvSpPr/>
          <p:nvPr/>
        </p:nvSpPr>
        <p:spPr>
          <a:xfrm>
            <a:off x="5517278" y="948252"/>
            <a:ext cx="5907289" cy="4278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Актуальность проекта</a:t>
            </a:r>
            <a:endParaRPr lang="ru-RU" sz="2000" b="1" i="0" dirty="0">
              <a:effectLst/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В современном мире всё стремится к механизации процессов производства товаров и услуг, кофейни не исключение. Искусственный интеллект может значительно сократить время обслуживания гостей. В заведении не будет живого персонала, который мог бы контактировать с посетителем. Так же это может выступать как исключительная особенность, так как аналогичных заведений в России и за ее границей почти нет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72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1304D1-B3E4-41A1-8CC0-5992BDEB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7" y="4710896"/>
            <a:ext cx="2461549" cy="1616888"/>
          </a:xfrm>
          <a:prstGeom prst="roundRect">
            <a:avLst>
              <a:gd name="adj" fmla="val 331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C504A7-DFE1-4909-8AF7-5A4E82C6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83" y="4709112"/>
            <a:ext cx="2459923" cy="1616888"/>
          </a:xfrm>
          <a:prstGeom prst="roundRect">
            <a:avLst>
              <a:gd name="adj" fmla="val 331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93293997-9321-4A9E-95F4-6827ABB63223}"/>
              </a:ext>
            </a:extLst>
          </p:cNvPr>
          <p:cNvSpPr/>
          <p:nvPr/>
        </p:nvSpPr>
        <p:spPr>
          <a:xfrm>
            <a:off x="3316450" y="5008269"/>
            <a:ext cx="1064871" cy="1018573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вно 3">
            <a:extLst>
              <a:ext uri="{FF2B5EF4-FFF2-40B4-BE49-F238E27FC236}">
                <a16:creationId xmlns:a16="http://schemas.microsoft.com/office/drawing/2014/main" id="{463DCB22-3FC5-4544-A040-14CE2C961F33}"/>
              </a:ext>
            </a:extLst>
          </p:cNvPr>
          <p:cNvSpPr/>
          <p:nvPr/>
        </p:nvSpPr>
        <p:spPr>
          <a:xfrm>
            <a:off x="7297535" y="5099939"/>
            <a:ext cx="1324998" cy="835232"/>
          </a:xfrm>
          <a:prstGeom prst="math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0E8B0-5EC0-4693-90F8-D55A7B15D31E}"/>
              </a:ext>
            </a:extLst>
          </p:cNvPr>
          <p:cNvSpPr txBox="1"/>
          <p:nvPr/>
        </p:nvSpPr>
        <p:spPr>
          <a:xfrm>
            <a:off x="7368231" y="1263499"/>
            <a:ext cx="4340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</a:t>
            </a:r>
          </a:p>
          <a:p>
            <a:endParaRPr lang="ru-RU" dirty="0"/>
          </a:p>
          <a:p>
            <a:r>
              <a:rPr lang="ru-RU" dirty="0">
                <a:latin typeface="Century Gothic" panose="020B0502020202020204" pitchFamily="34" charset="0"/>
              </a:rPr>
              <a:t>Получение постоянного дохода</a:t>
            </a:r>
            <a:r>
              <a:rPr lang="en-US" dirty="0">
                <a:latin typeface="Century Gothic" panose="020B0502020202020204" pitchFamily="34" charset="0"/>
              </a:rPr>
              <a:t>,</a:t>
            </a:r>
            <a:r>
              <a:rPr lang="ru-RU" dirty="0">
                <a:latin typeface="Century Gothic" panose="020B0502020202020204" pitchFamily="34" charset="0"/>
              </a:rPr>
              <a:t> продвижение и поддержка развития нейросети в России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22DFD3-ABA2-4C90-9F41-6636055FF71E}"/>
              </a:ext>
            </a:extLst>
          </p:cNvPr>
          <p:cNvSpPr/>
          <p:nvPr/>
        </p:nvSpPr>
        <p:spPr>
          <a:xfrm>
            <a:off x="8836362" y="5223321"/>
            <a:ext cx="220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 SemiBold SemiConden" panose="020B0502040204020203" pitchFamily="34" charset="0"/>
              </a:rPr>
              <a:t>КОФЕЙНЯ С НЕЙРОСЕТЬЮ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88D58C1-095C-4182-9D42-6D6B38A9E8CE}"/>
              </a:ext>
            </a:extLst>
          </p:cNvPr>
          <p:cNvSpPr/>
          <p:nvPr/>
        </p:nvSpPr>
        <p:spPr>
          <a:xfrm>
            <a:off x="-11620992" y="833377"/>
            <a:ext cx="10928430" cy="2595623"/>
          </a:xfrm>
          <a:prstGeom prst="roundRect">
            <a:avLst>
              <a:gd name="adj" fmla="val 38072"/>
            </a:avLst>
          </a:prstGeom>
          <a:solidFill>
            <a:schemeClr val="bg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6AF5B-7905-4596-87B8-C5EB50FEFD8F}"/>
              </a:ext>
            </a:extLst>
          </p:cNvPr>
          <p:cNvSpPr txBox="1"/>
          <p:nvPr/>
        </p:nvSpPr>
        <p:spPr>
          <a:xfrm>
            <a:off x="-9573238" y="1371985"/>
            <a:ext cx="863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Целевая аудитория 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Продукция совместно с услугой рассчитана для платежеспособной части населения от 14 до 99 лет, которая любит кофе, другими напитками и интересуется последними новостями из области обучения нейросетей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2D86ABA-72CA-45DD-A6C1-39478240D85B}"/>
              </a:ext>
            </a:extLst>
          </p:cNvPr>
          <p:cNvSpPr/>
          <p:nvPr/>
        </p:nvSpPr>
        <p:spPr>
          <a:xfrm>
            <a:off x="12722517" y="3934330"/>
            <a:ext cx="10928430" cy="2595623"/>
          </a:xfrm>
          <a:prstGeom prst="roundRect">
            <a:avLst>
              <a:gd name="adj" fmla="val 38072"/>
            </a:avLst>
          </a:prstGeom>
          <a:solidFill>
            <a:schemeClr val="bg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BDAEB-634B-4B58-A343-1F83FCF03597}"/>
              </a:ext>
            </a:extLst>
          </p:cNvPr>
          <p:cNvSpPr txBox="1"/>
          <p:nvPr/>
        </p:nvSpPr>
        <p:spPr>
          <a:xfrm>
            <a:off x="13647527" y="4631976"/>
            <a:ext cx="863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Рынок 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Предположительно рынок сбыта будет рынок обычных кофеен по типу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“Starbucks”, “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Cofix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0A078F-EE3C-45BF-841E-DC0E55B998E2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00E609-3180-4CAD-8E63-7C878EDD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r="35330"/>
          <a:stretch>
            <a:fillRect/>
          </a:stretch>
        </p:blipFill>
        <p:spPr bwMode="auto">
          <a:xfrm flipH="1">
            <a:off x="-10827797" y="0"/>
            <a:ext cx="5329812" cy="6858000"/>
          </a:xfrm>
          <a:custGeom>
            <a:avLst/>
            <a:gdLst>
              <a:gd name="connsiteX0" fmla="*/ 5039881 w 5329812"/>
              <a:gd name="connsiteY0" fmla="*/ 0 h 6858000"/>
              <a:gd name="connsiteX1" fmla="*/ 3221775 w 5329812"/>
              <a:gd name="connsiteY1" fmla="*/ 0 h 6858000"/>
              <a:gd name="connsiteX2" fmla="*/ 509286 w 5329812"/>
              <a:gd name="connsiteY2" fmla="*/ 3669175 h 6858000"/>
              <a:gd name="connsiteX3" fmla="*/ 0 w 5329812"/>
              <a:gd name="connsiteY3" fmla="*/ 5879939 h 6858000"/>
              <a:gd name="connsiteX4" fmla="*/ 645319 w 5329812"/>
              <a:gd name="connsiteY4" fmla="*/ 6858000 h 6858000"/>
              <a:gd name="connsiteX5" fmla="*/ 5329812 w 532981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9812" h="6858000">
                <a:moveTo>
                  <a:pt x="5039881" y="0"/>
                </a:moveTo>
                <a:lnTo>
                  <a:pt x="3221775" y="0"/>
                </a:lnTo>
                <a:lnTo>
                  <a:pt x="509286" y="3669175"/>
                </a:lnTo>
                <a:lnTo>
                  <a:pt x="0" y="5879939"/>
                </a:lnTo>
                <a:lnTo>
                  <a:pt x="645319" y="6858000"/>
                </a:lnTo>
                <a:lnTo>
                  <a:pt x="5329812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06A2875-2A11-4739-81C5-1FC618714418}"/>
              </a:ext>
            </a:extLst>
          </p:cNvPr>
          <p:cNvCxnSpPr>
            <a:cxnSpLocks/>
          </p:cNvCxnSpPr>
          <p:nvPr/>
        </p:nvCxnSpPr>
        <p:spPr>
          <a:xfrm>
            <a:off x="173620" y="196770"/>
            <a:ext cx="0" cy="6470248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7E2FDDD-0857-4C6E-97D9-BD50979D0CF1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0159AB-4CCB-4C9C-8076-BD8AB81A264A}"/>
              </a:ext>
            </a:extLst>
          </p:cNvPr>
          <p:cNvSpPr/>
          <p:nvPr/>
        </p:nvSpPr>
        <p:spPr>
          <a:xfrm>
            <a:off x="594758" y="948252"/>
            <a:ext cx="5907289" cy="4278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Актуальность проекта</a:t>
            </a:r>
            <a:endParaRPr lang="ru-RU" sz="2000" b="1" i="0" dirty="0">
              <a:effectLst/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В современном мире всё стремится к механизации процессов производства товаров и услуг, кофейни не исключение. Искусственный интеллект может значительно сократить время обслуживания гостей. В заведении не будет живого персонала, который мог бы контактировать с посетителем. Так же это может выступать как исключительная особенность, так как аналогичных заведений в России и за ее границей почти нет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91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BAFEF32-FE9E-491A-8F05-9CB4E8CC40A7}"/>
              </a:ext>
            </a:extLst>
          </p:cNvPr>
          <p:cNvSpPr/>
          <p:nvPr/>
        </p:nvSpPr>
        <p:spPr>
          <a:xfrm>
            <a:off x="-1481559" y="833377"/>
            <a:ext cx="10928430" cy="2595623"/>
          </a:xfrm>
          <a:prstGeom prst="roundRect">
            <a:avLst>
              <a:gd name="adj" fmla="val 38072"/>
            </a:avLst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D5570-5D40-4FFA-8C63-FF26D413AD37}"/>
              </a:ext>
            </a:extLst>
          </p:cNvPr>
          <p:cNvSpPr txBox="1"/>
          <p:nvPr/>
        </p:nvSpPr>
        <p:spPr>
          <a:xfrm>
            <a:off x="566195" y="1371985"/>
            <a:ext cx="863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Целевая аудитория 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Продукция совместно с услугой рассчитана для платежеспособной части населения от 14 до 99 лет, которая любит кофе, другими напитками и интересуется последними новостями из области обучения нейросетей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9A7C673-A02E-4C80-A619-6E1E137021E6}"/>
              </a:ext>
            </a:extLst>
          </p:cNvPr>
          <p:cNvSpPr/>
          <p:nvPr/>
        </p:nvSpPr>
        <p:spPr>
          <a:xfrm>
            <a:off x="2235843" y="3934330"/>
            <a:ext cx="10928430" cy="2595623"/>
          </a:xfrm>
          <a:prstGeom prst="roundRect">
            <a:avLst>
              <a:gd name="adj" fmla="val 38072"/>
            </a:avLst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F2D87-D10E-4F34-A473-845EEBDD5416}"/>
              </a:ext>
            </a:extLst>
          </p:cNvPr>
          <p:cNvSpPr txBox="1"/>
          <p:nvPr/>
        </p:nvSpPr>
        <p:spPr>
          <a:xfrm>
            <a:off x="3160853" y="4631976"/>
            <a:ext cx="863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Рынок 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Предположительно рынок сбыта будет рынок обычных кофеен по типу</a:t>
            </a:r>
          </a:p>
          <a:p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“Starbucks”, “</a:t>
            </a:r>
            <a:r>
              <a:rPr lang="en-US" dirty="0" err="1">
                <a:latin typeface="Century Gothic" panose="020B0502020202020204" pitchFamily="34" charset="0"/>
              </a:rPr>
              <a:t>Cofix</a:t>
            </a:r>
            <a:r>
              <a:rPr lang="en-US" dirty="0">
                <a:latin typeface="Century Gothic" panose="020B0502020202020204" pitchFamily="34" charset="0"/>
              </a:rPr>
              <a:t>”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04CB5-41AB-432C-BBF1-4981AAB5B48E}"/>
              </a:ext>
            </a:extLst>
          </p:cNvPr>
          <p:cNvSpPr txBox="1"/>
          <p:nvPr/>
        </p:nvSpPr>
        <p:spPr>
          <a:xfrm>
            <a:off x="2652531" y="0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Delicia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FCD951-BD7E-408A-88DF-47ED9761F0ED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263A037-7FA9-4AB1-8594-E86B48B1C9F2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6766B1-D700-4C83-9E2C-92EF2136D15D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5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B81311C-8EB3-40C1-A191-E34F53C3E654}"/>
              </a:ext>
            </a:extLst>
          </p:cNvPr>
          <p:cNvSpPr txBox="1"/>
          <p:nvPr/>
        </p:nvSpPr>
        <p:spPr>
          <a:xfrm>
            <a:off x="1180846" y="4956691"/>
            <a:ext cx="6161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Основным товаром является кофе и напитки на основе кофе, также предусмотрены дополнительные товары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  <a:r>
              <a:rPr lang="ru-RU" dirty="0">
                <a:latin typeface="Century Gothic" panose="020B0502020202020204" pitchFamily="34" charset="0"/>
              </a:rPr>
              <a:t> выпечка, десерты, молочные коктейли и </a:t>
            </a:r>
            <a:r>
              <a:rPr lang="ru-RU" dirty="0" err="1">
                <a:latin typeface="Century Gothic" panose="020B0502020202020204" pitchFamily="34" charset="0"/>
              </a:rPr>
              <a:t>тд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9A5968-D0DE-4EA2-B262-703D9940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5" t="44844" r="4856" b="21259"/>
          <a:stretch/>
        </p:blipFill>
        <p:spPr>
          <a:xfrm>
            <a:off x="-319212" y="3428999"/>
            <a:ext cx="9286236" cy="3012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D17CA-8B03-464F-9FBB-D122CD24D119}"/>
              </a:ext>
            </a:extLst>
          </p:cNvPr>
          <p:cNvSpPr txBox="1"/>
          <p:nvPr/>
        </p:nvSpPr>
        <p:spPr>
          <a:xfrm>
            <a:off x="844952" y="750483"/>
            <a:ext cx="67711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Конкуренция</a:t>
            </a:r>
          </a:p>
          <a:p>
            <a:endParaRPr lang="ru-RU" sz="2400" dirty="0"/>
          </a:p>
          <a:p>
            <a:r>
              <a:rPr lang="ru-RU" sz="2400" dirty="0">
                <a:latin typeface="Century Gothic" panose="020B0502020202020204" pitchFamily="34" charset="0"/>
              </a:rPr>
              <a:t>На сегодняшнее время кофеен с искусственным интеллектом во главе производства не так много – существует только в Санкт-Петербурге «</a:t>
            </a:r>
            <a:r>
              <a:rPr lang="ru-RU" sz="2400" dirty="0" err="1">
                <a:latin typeface="Century Gothic" panose="020B0502020202020204" pitchFamily="34" charset="0"/>
              </a:rPr>
              <a:t>Астаманьяна</a:t>
            </a:r>
            <a:r>
              <a:rPr lang="ru-RU" sz="2400" dirty="0">
                <a:latin typeface="Century Gothic" panose="020B0502020202020204" pitchFamily="34" charset="0"/>
              </a:rPr>
              <a:t>»</a:t>
            </a: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4ABCF-1700-406E-A95F-BDDDF3EE4100}"/>
              </a:ext>
            </a:extLst>
          </p:cNvPr>
          <p:cNvSpPr txBox="1"/>
          <p:nvPr/>
        </p:nvSpPr>
        <p:spPr>
          <a:xfrm>
            <a:off x="2652531" y="0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Delicia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9E9D94D-4D57-4243-99AC-6FA9A8FB0E77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163629E-3975-46EA-B31C-443D7A58534E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69139BE-B7B7-437F-A13E-EB72855A4B8A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AED059-5670-430F-B6A8-BBB4A7681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/>
          <a:stretch>
            <a:fillRect/>
          </a:stretch>
        </p:blipFill>
        <p:spPr>
          <a:xfrm>
            <a:off x="8031480" y="0"/>
            <a:ext cx="5587675" cy="6886933"/>
          </a:xfrm>
          <a:custGeom>
            <a:avLst/>
            <a:gdLst>
              <a:gd name="connsiteX0" fmla="*/ 986649 w 5587675"/>
              <a:gd name="connsiteY0" fmla="*/ 0 h 6886933"/>
              <a:gd name="connsiteX1" fmla="*/ 4406734 w 5587675"/>
              <a:gd name="connsiteY1" fmla="*/ 0 h 6886933"/>
              <a:gd name="connsiteX2" fmla="*/ 5587675 w 5587675"/>
              <a:gd name="connsiteY2" fmla="*/ 4382398 h 6886933"/>
              <a:gd name="connsiteX3" fmla="*/ 5587675 w 5587675"/>
              <a:gd name="connsiteY3" fmla="*/ 6886933 h 6886933"/>
              <a:gd name="connsiteX4" fmla="*/ 885846 w 5587675"/>
              <a:gd name="connsiteY4" fmla="*/ 6886933 h 6886933"/>
              <a:gd name="connsiteX5" fmla="*/ 426720 w 5587675"/>
              <a:gd name="connsiteY5" fmla="*/ 6400800 h 6886933"/>
              <a:gd name="connsiteX6" fmla="*/ 0 w 5587675"/>
              <a:gd name="connsiteY6" fmla="*/ 1158240 h 68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7675" h="6886933">
                <a:moveTo>
                  <a:pt x="986649" y="0"/>
                </a:moveTo>
                <a:lnTo>
                  <a:pt x="4406734" y="0"/>
                </a:lnTo>
                <a:lnTo>
                  <a:pt x="5587675" y="4382398"/>
                </a:lnTo>
                <a:lnTo>
                  <a:pt x="5587675" y="6886933"/>
                </a:lnTo>
                <a:lnTo>
                  <a:pt x="885846" y="6886933"/>
                </a:lnTo>
                <a:lnTo>
                  <a:pt x="426720" y="6400800"/>
                </a:lnTo>
                <a:lnTo>
                  <a:pt x="0" y="1158240"/>
                </a:lnTo>
                <a:close/>
              </a:path>
            </a:pathLst>
          </a:cu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ED1660A-8AA0-4673-91FD-229456686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4" r="33646"/>
          <a:stretch/>
        </p:blipFill>
        <p:spPr bwMode="auto">
          <a:xfrm>
            <a:off x="1180846" y="-4810467"/>
            <a:ext cx="2473033" cy="39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357A0697-70E6-4F40-975E-E52215DC2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14449" b="12702"/>
          <a:stretch/>
        </p:blipFill>
        <p:spPr bwMode="auto">
          <a:xfrm>
            <a:off x="4198360" y="-8665563"/>
            <a:ext cx="2458060" cy="39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10382A-E6B8-4555-828D-0578ADCC52EB}"/>
              </a:ext>
            </a:extLst>
          </p:cNvPr>
          <p:cNvSpPr/>
          <p:nvPr/>
        </p:nvSpPr>
        <p:spPr>
          <a:xfrm>
            <a:off x="1288172" y="-4636677"/>
            <a:ext cx="22583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кофейне два вида услуг: обслуживание непосредственно в самом помещении, за специальными автоматами, считывающими эмоции, которые считывает нейросеть. Подобная услуга является основной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6DA921-520F-49E8-B09F-977646642118}"/>
              </a:ext>
            </a:extLst>
          </p:cNvPr>
          <p:cNvSpPr/>
          <p:nvPr/>
        </p:nvSpPr>
        <p:spPr>
          <a:xfrm>
            <a:off x="4339148" y="-8539821"/>
            <a:ext cx="2176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А дополнительной, но все более и более востребованной — продажа «кофе с собой» или же «на вынос»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6161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78E75-9139-44CF-88BC-0F593DAABCB7}"/>
              </a:ext>
            </a:extLst>
          </p:cNvPr>
          <p:cNvSpPr txBox="1"/>
          <p:nvPr/>
        </p:nvSpPr>
        <p:spPr>
          <a:xfrm>
            <a:off x="1063882" y="4821021"/>
            <a:ext cx="7048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На основе считывания лица посетителей нейросеть может предложить  кофе определенного сорта, витаминный напиток или напиток с повышенным содержанием полезных веществ(при реализации проекта цифровых паспортов, на основе болезней предлагать или исключать </a:t>
            </a:r>
            <a:r>
              <a:rPr lang="ru-RU" sz="1600" dirty="0" err="1">
                <a:latin typeface="Century Gothic" panose="020B0502020202020204" pitchFamily="34" charset="0"/>
              </a:rPr>
              <a:t>ингридиенты</a:t>
            </a:r>
            <a:r>
              <a:rPr lang="ru-RU" sz="1600" dirty="0">
                <a:latin typeface="Century Gothic" panose="020B0502020202020204" pitchFamily="34" charset="0"/>
              </a:rPr>
              <a:t>), так же дополнительные продукцию</a:t>
            </a:r>
            <a:r>
              <a:rPr lang="en-US" sz="1600" dirty="0">
                <a:latin typeface="Century Gothic" panose="020B0502020202020204" pitchFamily="34" charset="0"/>
              </a:rPr>
              <a:t>:</a:t>
            </a:r>
            <a:r>
              <a:rPr lang="ru-RU" sz="1600" dirty="0">
                <a:latin typeface="Century Gothic" panose="020B0502020202020204" pitchFamily="34" charset="0"/>
              </a:rPr>
              <a:t> выпечку, сиропы и т.д.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BA6BB8-0513-490C-9941-9C56E8C8E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5" t="44844" r="4856" b="21259"/>
          <a:stretch/>
        </p:blipFill>
        <p:spPr>
          <a:xfrm>
            <a:off x="-9633364" y="3428999"/>
            <a:ext cx="9286236" cy="3012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2F3F82-B840-48E8-87B8-01FD1531DAE5}"/>
              </a:ext>
            </a:extLst>
          </p:cNvPr>
          <p:cNvSpPr txBox="1"/>
          <p:nvPr/>
        </p:nvSpPr>
        <p:spPr>
          <a:xfrm>
            <a:off x="2652531" y="0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Delicia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A263951-F56B-419B-96FA-B4FC191F6D46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FAD7A0-15A5-407E-8AC2-3C285CB7D275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0560CC-0FB8-443D-AC37-20752A41C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/>
          <a:stretch>
            <a:fillRect/>
          </a:stretch>
        </p:blipFill>
        <p:spPr>
          <a:xfrm>
            <a:off x="8031480" y="0"/>
            <a:ext cx="5587675" cy="6886933"/>
          </a:xfrm>
          <a:custGeom>
            <a:avLst/>
            <a:gdLst>
              <a:gd name="connsiteX0" fmla="*/ 986649 w 5587675"/>
              <a:gd name="connsiteY0" fmla="*/ 0 h 6886933"/>
              <a:gd name="connsiteX1" fmla="*/ 4406734 w 5587675"/>
              <a:gd name="connsiteY1" fmla="*/ 0 h 6886933"/>
              <a:gd name="connsiteX2" fmla="*/ 5587675 w 5587675"/>
              <a:gd name="connsiteY2" fmla="*/ 4382398 h 6886933"/>
              <a:gd name="connsiteX3" fmla="*/ 5587675 w 5587675"/>
              <a:gd name="connsiteY3" fmla="*/ 6886933 h 6886933"/>
              <a:gd name="connsiteX4" fmla="*/ 885846 w 5587675"/>
              <a:gd name="connsiteY4" fmla="*/ 6886933 h 6886933"/>
              <a:gd name="connsiteX5" fmla="*/ 426720 w 5587675"/>
              <a:gd name="connsiteY5" fmla="*/ 6400800 h 6886933"/>
              <a:gd name="connsiteX6" fmla="*/ 0 w 5587675"/>
              <a:gd name="connsiteY6" fmla="*/ 1158240 h 68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7675" h="6886933">
                <a:moveTo>
                  <a:pt x="986649" y="0"/>
                </a:moveTo>
                <a:lnTo>
                  <a:pt x="4406734" y="0"/>
                </a:lnTo>
                <a:lnTo>
                  <a:pt x="5587675" y="4382398"/>
                </a:lnTo>
                <a:lnTo>
                  <a:pt x="5587675" y="6886933"/>
                </a:lnTo>
                <a:lnTo>
                  <a:pt x="885846" y="6886933"/>
                </a:lnTo>
                <a:lnTo>
                  <a:pt x="426720" y="6400800"/>
                </a:lnTo>
                <a:lnTo>
                  <a:pt x="0" y="115824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ED687-BC5D-4B52-B904-6591200D5604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E0FBA0-9AB9-40F7-8E4B-C88F8394D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4" r="33646"/>
          <a:stretch/>
        </p:blipFill>
        <p:spPr bwMode="auto">
          <a:xfrm>
            <a:off x="1180846" y="722827"/>
            <a:ext cx="2473033" cy="39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343F43-BD6B-403E-ABF6-B4196F56A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14449" b="12702"/>
          <a:stretch/>
        </p:blipFill>
        <p:spPr bwMode="auto">
          <a:xfrm>
            <a:off x="4198360" y="736343"/>
            <a:ext cx="2458060" cy="39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421FD-AF95-4406-AD38-A299E24E34A1}"/>
              </a:ext>
            </a:extLst>
          </p:cNvPr>
          <p:cNvSpPr/>
          <p:nvPr/>
        </p:nvSpPr>
        <p:spPr>
          <a:xfrm>
            <a:off x="1288172" y="896617"/>
            <a:ext cx="22583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кофейне два вида услуг: обслуживание непосредственно в самом помещении, за специальными автоматами, считывающими эмоции, которые считывает нейросеть. Подобная услуга является основной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1EE491-A5BB-45F7-A654-4A02E3B21AFE}"/>
              </a:ext>
            </a:extLst>
          </p:cNvPr>
          <p:cNvSpPr/>
          <p:nvPr/>
        </p:nvSpPr>
        <p:spPr>
          <a:xfrm>
            <a:off x="4339148" y="862085"/>
            <a:ext cx="2176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А дополнительной, но все более и более востребованной — продажа «кофе с собой» или же «на вынос»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440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2F3F82-B840-48E8-87B8-01FD1531DAE5}"/>
              </a:ext>
            </a:extLst>
          </p:cNvPr>
          <p:cNvSpPr txBox="1"/>
          <p:nvPr/>
        </p:nvSpPr>
        <p:spPr>
          <a:xfrm>
            <a:off x="2652531" y="0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Delicia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A263951-F56B-419B-96FA-B4FC191F6D46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FAD7A0-15A5-407E-8AC2-3C285CB7D275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0560CC-0FB8-443D-AC37-20752A41C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/>
          <a:stretch>
            <a:fillRect/>
          </a:stretch>
        </p:blipFill>
        <p:spPr>
          <a:xfrm>
            <a:off x="12458005" y="0"/>
            <a:ext cx="5587675" cy="6886933"/>
          </a:xfrm>
          <a:custGeom>
            <a:avLst/>
            <a:gdLst>
              <a:gd name="connsiteX0" fmla="*/ 986649 w 5587675"/>
              <a:gd name="connsiteY0" fmla="*/ 0 h 6886933"/>
              <a:gd name="connsiteX1" fmla="*/ 4406734 w 5587675"/>
              <a:gd name="connsiteY1" fmla="*/ 0 h 6886933"/>
              <a:gd name="connsiteX2" fmla="*/ 5587675 w 5587675"/>
              <a:gd name="connsiteY2" fmla="*/ 4382398 h 6886933"/>
              <a:gd name="connsiteX3" fmla="*/ 5587675 w 5587675"/>
              <a:gd name="connsiteY3" fmla="*/ 6886933 h 6886933"/>
              <a:gd name="connsiteX4" fmla="*/ 885846 w 5587675"/>
              <a:gd name="connsiteY4" fmla="*/ 6886933 h 6886933"/>
              <a:gd name="connsiteX5" fmla="*/ 426720 w 5587675"/>
              <a:gd name="connsiteY5" fmla="*/ 6400800 h 6886933"/>
              <a:gd name="connsiteX6" fmla="*/ 0 w 5587675"/>
              <a:gd name="connsiteY6" fmla="*/ 1158240 h 68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7675" h="6886933">
                <a:moveTo>
                  <a:pt x="986649" y="0"/>
                </a:moveTo>
                <a:lnTo>
                  <a:pt x="4406734" y="0"/>
                </a:lnTo>
                <a:lnTo>
                  <a:pt x="5587675" y="4382398"/>
                </a:lnTo>
                <a:lnTo>
                  <a:pt x="5587675" y="6886933"/>
                </a:lnTo>
                <a:lnTo>
                  <a:pt x="885846" y="6886933"/>
                </a:lnTo>
                <a:lnTo>
                  <a:pt x="426720" y="6400800"/>
                </a:lnTo>
                <a:lnTo>
                  <a:pt x="0" y="115824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ED687-BC5D-4B52-B904-6591200D5604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3D81B-80C0-4186-93B6-E25D263847C2}"/>
              </a:ext>
            </a:extLst>
          </p:cNvPr>
          <p:cNvSpPr txBox="1"/>
          <p:nvPr/>
        </p:nvSpPr>
        <p:spPr>
          <a:xfrm>
            <a:off x="1318195" y="1223734"/>
            <a:ext cx="3808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РИСКИ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9C9F6-A038-41F9-B0F7-112DF65223E0}"/>
              </a:ext>
            </a:extLst>
          </p:cNvPr>
          <p:cNvSpPr txBox="1"/>
          <p:nvPr/>
        </p:nvSpPr>
        <p:spPr>
          <a:xfrm>
            <a:off x="7088886" y="1223734"/>
            <a:ext cx="3808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РЕШЕНИЕ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D2424-C2FE-4C04-AF43-2A66DFF6A22A}"/>
              </a:ext>
            </a:extLst>
          </p:cNvPr>
          <p:cNvSpPr txBox="1"/>
          <p:nvPr/>
        </p:nvSpPr>
        <p:spPr>
          <a:xfrm>
            <a:off x="1569232" y="2719802"/>
            <a:ext cx="33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Сезонное снижение спроса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02445A-F142-445E-BC28-DB0BBDC49DDC}"/>
              </a:ext>
            </a:extLst>
          </p:cNvPr>
          <p:cNvSpPr txBox="1"/>
          <p:nvPr/>
        </p:nvSpPr>
        <p:spPr>
          <a:xfrm>
            <a:off x="1569232" y="3584201"/>
            <a:ext cx="33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Рост цен на сырье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0AF9A9-EAA5-4E3C-806C-65F8E211DB4F}"/>
              </a:ext>
            </a:extLst>
          </p:cNvPr>
          <p:cNvSpPr txBox="1"/>
          <p:nvPr/>
        </p:nvSpPr>
        <p:spPr>
          <a:xfrm>
            <a:off x="1569232" y="4448600"/>
            <a:ext cx="33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Поломка оборудования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B8555-D61D-4A9F-AC65-7BD4965AEED3}"/>
              </a:ext>
            </a:extLst>
          </p:cNvPr>
          <p:cNvSpPr txBox="1"/>
          <p:nvPr/>
        </p:nvSpPr>
        <p:spPr>
          <a:xfrm>
            <a:off x="1180163" y="5312999"/>
            <a:ext cx="408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Появление прямых конкурентов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3E47E-F983-469B-AE60-F3E9E712BCB7}"/>
              </a:ext>
            </a:extLst>
          </p:cNvPr>
          <p:cNvSpPr txBox="1"/>
          <p:nvPr/>
        </p:nvSpPr>
        <p:spPr>
          <a:xfrm>
            <a:off x="6999690" y="2721728"/>
            <a:ext cx="398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Продажа сопутствующих товаров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ADB9F-5A6D-462D-A2D8-7C94FDAAEF04}"/>
              </a:ext>
            </a:extLst>
          </p:cNvPr>
          <p:cNvSpPr txBox="1"/>
          <p:nvPr/>
        </p:nvSpPr>
        <p:spPr>
          <a:xfrm>
            <a:off x="7335358" y="3586127"/>
            <a:ext cx="33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Увеличение запасов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82609-3D14-4C6D-99B0-611C535E5B03}"/>
              </a:ext>
            </a:extLst>
          </p:cNvPr>
          <p:cNvSpPr txBox="1"/>
          <p:nvPr/>
        </p:nvSpPr>
        <p:spPr>
          <a:xfrm>
            <a:off x="6296449" y="4448600"/>
            <a:ext cx="53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Своевременная проверка работоспособности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3A0650-671D-450F-A603-3B80E285F763}"/>
              </a:ext>
            </a:extLst>
          </p:cNvPr>
          <p:cNvSpPr txBox="1"/>
          <p:nvPr/>
        </p:nvSpPr>
        <p:spPr>
          <a:xfrm>
            <a:off x="6559853" y="5314925"/>
            <a:ext cx="484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Поддержка лояльности потребителей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07319-E699-4823-BD18-0F6139BBD774}"/>
              </a:ext>
            </a:extLst>
          </p:cNvPr>
          <p:cNvSpPr txBox="1"/>
          <p:nvPr/>
        </p:nvSpPr>
        <p:spPr>
          <a:xfrm>
            <a:off x="-6743954" y="4956691"/>
            <a:ext cx="6161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Основным товаром является кофе и напитки на основе кофе, также предусмотрены дополнительные товары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  <a:r>
              <a:rPr lang="ru-RU" dirty="0">
                <a:latin typeface="Century Gothic" panose="020B0502020202020204" pitchFamily="34" charset="0"/>
              </a:rPr>
              <a:t> выпечка, десерты, молочные коктейли и </a:t>
            </a:r>
            <a:r>
              <a:rPr lang="ru-RU" dirty="0" err="1">
                <a:latin typeface="Century Gothic" panose="020B0502020202020204" pitchFamily="34" charset="0"/>
              </a:rPr>
              <a:t>тд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819D2E7-04CE-4107-AF4C-70CDC943B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4" r="33646"/>
          <a:stretch/>
        </p:blipFill>
        <p:spPr bwMode="auto">
          <a:xfrm>
            <a:off x="1180846" y="-4810467"/>
            <a:ext cx="2473033" cy="39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78D59FC-895C-43AF-A4A9-ADBD62FBE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14449" b="12702"/>
          <a:stretch/>
        </p:blipFill>
        <p:spPr bwMode="auto">
          <a:xfrm>
            <a:off x="4198360" y="-8665563"/>
            <a:ext cx="2458060" cy="39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4652ED-E154-4EFA-AFA0-5FB8296D8F7F}"/>
              </a:ext>
            </a:extLst>
          </p:cNvPr>
          <p:cNvSpPr/>
          <p:nvPr/>
        </p:nvSpPr>
        <p:spPr>
          <a:xfrm>
            <a:off x="1288172" y="-4636677"/>
            <a:ext cx="22583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кофейне два вида услуг: обслуживание непосредственно в самом помещении, за специальными автоматами, считывающими эмоции, которые считывает нейросеть. Подобная услуга является основной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5AB0884-2E21-4C8D-A2A6-B2CF4A2A4813}"/>
              </a:ext>
            </a:extLst>
          </p:cNvPr>
          <p:cNvSpPr/>
          <p:nvPr/>
        </p:nvSpPr>
        <p:spPr>
          <a:xfrm>
            <a:off x="4339148" y="-8539821"/>
            <a:ext cx="2176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А дополнительной, но все более и более востребованной — продажа «кофе с собой» или же «на вынос»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068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1F8186-9029-49D1-9780-20ECB7E860E5}"/>
              </a:ext>
            </a:extLst>
          </p:cNvPr>
          <p:cNvSpPr txBox="1"/>
          <p:nvPr/>
        </p:nvSpPr>
        <p:spPr>
          <a:xfrm>
            <a:off x="2652531" y="0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Delicia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955B3E-735E-41F9-AFF4-350D5D294DE4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E45DC68-CDD5-493A-AD97-74C36EAF6B10}"/>
              </a:ext>
            </a:extLst>
          </p:cNvPr>
          <p:cNvCxnSpPr>
            <a:cxnSpLocks/>
          </p:cNvCxnSpPr>
          <p:nvPr/>
        </p:nvCxnSpPr>
        <p:spPr>
          <a:xfrm>
            <a:off x="173620" y="6655443"/>
            <a:ext cx="6643869" cy="0"/>
          </a:xfrm>
          <a:prstGeom prst="line">
            <a:avLst/>
          </a:prstGeom>
          <a:ln w="19050">
            <a:solidFill>
              <a:srgbClr val="21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469270-7B1B-4090-96E2-09A78C7F1046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21FBBB-F4DC-4442-9361-D76EEFCD634E}"/>
              </a:ext>
            </a:extLst>
          </p:cNvPr>
          <p:cNvSpPr/>
          <p:nvPr/>
        </p:nvSpPr>
        <p:spPr>
          <a:xfrm>
            <a:off x="9331727" y="4921447"/>
            <a:ext cx="1080000" cy="324000"/>
          </a:xfrm>
          <a:prstGeom prst="rect">
            <a:avLst/>
          </a:prstGeom>
          <a:solidFill>
            <a:srgbClr val="1AA8FE"/>
          </a:solidFill>
          <a:ln>
            <a:noFill/>
          </a:ln>
          <a:scene3d>
            <a:camera prst="orthographicFront">
              <a:rot lat="600000" lon="15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23130F-9ED5-4AA9-B3CE-52A5DD5C4554}"/>
              </a:ext>
            </a:extLst>
          </p:cNvPr>
          <p:cNvSpPr/>
          <p:nvPr/>
        </p:nvSpPr>
        <p:spPr>
          <a:xfrm>
            <a:off x="7182037" y="4921745"/>
            <a:ext cx="1080000" cy="324000"/>
          </a:xfrm>
          <a:prstGeom prst="rect">
            <a:avLst/>
          </a:prstGeom>
          <a:solidFill>
            <a:srgbClr val="1AA8FE"/>
          </a:solidFill>
          <a:ln>
            <a:noFill/>
          </a:ln>
          <a:scene3d>
            <a:camera prst="orthographicFront">
              <a:rot lat="600000" lon="6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DE1B81-407A-4506-8F9A-449EE20DC411}"/>
              </a:ext>
            </a:extLst>
          </p:cNvPr>
          <p:cNvSpPr/>
          <p:nvPr/>
        </p:nvSpPr>
        <p:spPr>
          <a:xfrm>
            <a:off x="3931052" y="4921447"/>
            <a:ext cx="1080000" cy="324000"/>
          </a:xfrm>
          <a:prstGeom prst="rect">
            <a:avLst/>
          </a:prstGeom>
          <a:solidFill>
            <a:srgbClr val="1AA8FE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600000" lon="15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03E43A-2301-41AB-B3D6-144E68A1640B}"/>
              </a:ext>
            </a:extLst>
          </p:cNvPr>
          <p:cNvSpPr/>
          <p:nvPr/>
        </p:nvSpPr>
        <p:spPr>
          <a:xfrm>
            <a:off x="1781362" y="4921745"/>
            <a:ext cx="1080000" cy="324000"/>
          </a:xfrm>
          <a:prstGeom prst="rect">
            <a:avLst/>
          </a:prstGeom>
          <a:solidFill>
            <a:srgbClr val="1AA8FE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600000" lon="6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FA9C41-6644-46B7-86E8-7F19459F8893}"/>
              </a:ext>
            </a:extLst>
          </p:cNvPr>
          <p:cNvSpPr/>
          <p:nvPr/>
        </p:nvSpPr>
        <p:spPr>
          <a:xfrm flipV="1">
            <a:off x="4131226" y="5200627"/>
            <a:ext cx="1050476" cy="539726"/>
          </a:xfrm>
          <a:prstGeom prst="rect">
            <a:avLst/>
          </a:prstGeom>
          <a:solidFill>
            <a:srgbClr val="3186FD"/>
          </a:solidFill>
          <a:ln>
            <a:noFill/>
          </a:ln>
          <a:scene3d>
            <a:camera prst="isometricOffAxis1Left">
              <a:rot lat="600000" lon="6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822E8C-B76E-4F1C-94D0-31A602ECFD0F}"/>
              </a:ext>
            </a:extLst>
          </p:cNvPr>
          <p:cNvSpPr/>
          <p:nvPr/>
        </p:nvSpPr>
        <p:spPr>
          <a:xfrm flipV="1">
            <a:off x="7010299" y="5200627"/>
            <a:ext cx="1050476" cy="539726"/>
          </a:xfrm>
          <a:prstGeom prst="rect">
            <a:avLst/>
          </a:prstGeom>
          <a:solidFill>
            <a:srgbClr val="3186FD"/>
          </a:solidFill>
          <a:ln>
            <a:noFill/>
          </a:ln>
          <a:scene3d>
            <a:camera prst="isometricOffAxis1Left">
              <a:rot lat="600000" lon="15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84941D-E851-4161-BD74-D541A36466E6}"/>
              </a:ext>
            </a:extLst>
          </p:cNvPr>
          <p:cNvSpPr/>
          <p:nvPr/>
        </p:nvSpPr>
        <p:spPr>
          <a:xfrm>
            <a:off x="4746000" y="2683621"/>
            <a:ext cx="2700000" cy="2879724"/>
          </a:xfrm>
          <a:prstGeom prst="rect">
            <a:avLst/>
          </a:prstGeom>
          <a:solidFill>
            <a:srgbClr val="D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92B65BE-A88E-4795-893F-B15E27DA445A}"/>
              </a:ext>
            </a:extLst>
          </p:cNvPr>
          <p:cNvSpPr/>
          <p:nvPr/>
        </p:nvSpPr>
        <p:spPr>
          <a:xfrm>
            <a:off x="2405663" y="3043982"/>
            <a:ext cx="1980000" cy="2201464"/>
          </a:xfrm>
          <a:prstGeom prst="rect">
            <a:avLst/>
          </a:prstGeom>
          <a:solidFill>
            <a:srgbClr val="D2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8683809-47DD-4AC9-9421-F518E903AF10}"/>
              </a:ext>
            </a:extLst>
          </p:cNvPr>
          <p:cNvSpPr/>
          <p:nvPr/>
        </p:nvSpPr>
        <p:spPr>
          <a:xfrm>
            <a:off x="7806337" y="3043983"/>
            <a:ext cx="1980000" cy="2201464"/>
          </a:xfrm>
          <a:prstGeom prst="rect">
            <a:avLst/>
          </a:prstGeom>
          <a:solidFill>
            <a:srgbClr val="D2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11F3B8-BF7E-437A-810C-64673ADF2021}"/>
              </a:ext>
            </a:extLst>
          </p:cNvPr>
          <p:cNvSpPr/>
          <p:nvPr/>
        </p:nvSpPr>
        <p:spPr>
          <a:xfrm rot="10800000" flipV="1">
            <a:off x="4566000" y="5293482"/>
            <a:ext cx="3060000" cy="539726"/>
          </a:xfrm>
          <a:prstGeom prst="rect">
            <a:avLst/>
          </a:prstGeom>
          <a:solidFill>
            <a:srgbClr val="3186FD"/>
          </a:solidFill>
          <a:ln>
            <a:noFill/>
          </a:ln>
          <a:effectLst>
            <a:reflection blurRad="127000" stA="5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Century Gothic Полужирный" panose="020B0702020202020204" pitchFamily="34" charset="0"/>
              </a:rPr>
              <a:t>Тематические форумы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2D81EE8-EE8C-4D51-8F9A-2A296D98E8A4}"/>
              </a:ext>
            </a:extLst>
          </p:cNvPr>
          <p:cNvSpPr/>
          <p:nvPr/>
        </p:nvSpPr>
        <p:spPr>
          <a:xfrm>
            <a:off x="2225663" y="5016116"/>
            <a:ext cx="2340000" cy="327337"/>
          </a:xfrm>
          <a:prstGeom prst="rect">
            <a:avLst/>
          </a:prstGeom>
          <a:solidFill>
            <a:srgbClr val="1AA8FE"/>
          </a:solidFill>
          <a:ln>
            <a:noFill/>
          </a:ln>
          <a:effectLst>
            <a:reflection blurRad="127000" stA="5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Century Gothic Полужирный" panose="020B0702020202020204" pitchFamily="34" charset="0"/>
              </a:rPr>
              <a:t>Купонные сервисы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25C2BC7-0E6B-4EDE-BA08-E01FD284CDCE}"/>
              </a:ext>
            </a:extLst>
          </p:cNvPr>
          <p:cNvSpPr/>
          <p:nvPr/>
        </p:nvSpPr>
        <p:spPr>
          <a:xfrm>
            <a:off x="7626338" y="5016116"/>
            <a:ext cx="2340000" cy="327337"/>
          </a:xfrm>
          <a:prstGeom prst="rect">
            <a:avLst/>
          </a:prstGeom>
          <a:solidFill>
            <a:srgbClr val="1AA8FE"/>
          </a:solidFill>
          <a:ln>
            <a:noFill/>
          </a:ln>
          <a:effectLst>
            <a:reflection blurRad="127000" stA="5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>
                <a:solidFill>
                  <a:schemeClr val="bg1"/>
                </a:solidFill>
                <a:latin typeface="Century Gothic Полужирный" panose="020B0702020202020204" pitchFamily="34" charset="0"/>
              </a:rPr>
              <a:t>Соц.сети</a:t>
            </a:r>
            <a:r>
              <a:rPr lang="ru-RU" sz="1400" dirty="0">
                <a:solidFill>
                  <a:schemeClr val="bg1"/>
                </a:solidFill>
                <a:latin typeface="Century Gothic Полужирный" panose="020B0702020202020204" pitchFamily="34" charset="0"/>
              </a:rPr>
              <a:t>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23C284D-570B-48BF-BE0A-27BD93726B31}"/>
              </a:ext>
            </a:extLst>
          </p:cNvPr>
          <p:cNvGrpSpPr/>
          <p:nvPr/>
        </p:nvGrpSpPr>
        <p:grpSpPr>
          <a:xfrm>
            <a:off x="5556000" y="2862757"/>
            <a:ext cx="1080000" cy="1080000"/>
            <a:chOff x="5556000" y="2168275"/>
            <a:chExt cx="1080000" cy="108000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7F790D4-5826-4130-A49E-9721DEE29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6000" y="2258275"/>
              <a:ext cx="900000" cy="900000"/>
            </a:xfrm>
            <a:prstGeom prst="rect">
              <a:avLst/>
            </a:prstGeom>
          </p:spPr>
        </p:pic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8BCA03E1-15BE-4AED-B856-BD813A838D8B}"/>
                </a:ext>
              </a:extLst>
            </p:cNvPr>
            <p:cNvSpPr/>
            <p:nvPr/>
          </p:nvSpPr>
          <p:spPr>
            <a:xfrm>
              <a:off x="5556000" y="2168275"/>
              <a:ext cx="1080000" cy="1080000"/>
            </a:xfrm>
            <a:prstGeom prst="roundRect">
              <a:avLst/>
            </a:prstGeom>
            <a:noFill/>
            <a:ln w="381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DB57006-F5DC-4694-AECC-5B016E42692D}"/>
              </a:ext>
            </a:extLst>
          </p:cNvPr>
          <p:cNvGrpSpPr/>
          <p:nvPr/>
        </p:nvGrpSpPr>
        <p:grpSpPr>
          <a:xfrm>
            <a:off x="8346000" y="3176647"/>
            <a:ext cx="900000" cy="900000"/>
            <a:chOff x="8346000" y="2436445"/>
            <a:chExt cx="900000" cy="90000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84F488D-5FC0-44DC-80E9-89D567667852}"/>
                </a:ext>
              </a:extLst>
            </p:cNvPr>
            <p:cNvSpPr/>
            <p:nvPr/>
          </p:nvSpPr>
          <p:spPr>
            <a:xfrm>
              <a:off x="8346000" y="2436445"/>
              <a:ext cx="900000" cy="900000"/>
            </a:xfrm>
            <a:prstGeom prst="roundRect">
              <a:avLst/>
            </a:prstGeom>
            <a:noFill/>
            <a:ln w="381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A080AEA-3A45-464E-B286-5D984645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36337" y="2531255"/>
              <a:ext cx="720000" cy="72000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9C00A4B-6CF9-479F-8908-1BDD56DEC485}"/>
              </a:ext>
            </a:extLst>
          </p:cNvPr>
          <p:cNvSpPr txBox="1"/>
          <p:nvPr/>
        </p:nvSpPr>
        <p:spPr>
          <a:xfrm>
            <a:off x="2970790" y="625778"/>
            <a:ext cx="6250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latin typeface="Century Gothic Полужирный" panose="020B0702020202020204" pitchFamily="34" charset="0"/>
              </a:rPr>
              <a:t>Маркетинговый план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5E802E-9280-42CD-89E4-EF34FB430781}"/>
              </a:ext>
            </a:extLst>
          </p:cNvPr>
          <p:cNvSpPr txBox="1"/>
          <p:nvPr/>
        </p:nvSpPr>
        <p:spPr>
          <a:xfrm>
            <a:off x="4745662" y="4137999"/>
            <a:ext cx="270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</a:rPr>
              <a:t>Сотрудничество с организаторами форумов, посвященных развитию искусственного интеллекта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B0931D-1655-4B4E-99FD-DBAC41428C50}"/>
              </a:ext>
            </a:extLst>
          </p:cNvPr>
          <p:cNvSpPr txBox="1"/>
          <p:nvPr/>
        </p:nvSpPr>
        <p:spPr>
          <a:xfrm>
            <a:off x="2406752" y="4179101"/>
            <a:ext cx="1973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</a:rPr>
              <a:t>Продвижение с помощью бумажных скидочных купонов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D52D2-436A-42E7-8771-2A148FD17904}"/>
              </a:ext>
            </a:extLst>
          </p:cNvPr>
          <p:cNvSpPr txBox="1"/>
          <p:nvPr/>
        </p:nvSpPr>
        <p:spPr>
          <a:xfrm>
            <a:off x="7810479" y="4076647"/>
            <a:ext cx="1975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</a:rPr>
              <a:t>Реклама в </a:t>
            </a:r>
            <a:r>
              <a:rPr lang="ru-RU" sz="1400" dirty="0" err="1">
                <a:latin typeface="Bahnschrift SemiBold" panose="020B0502040204020203" pitchFamily="34" charset="0"/>
              </a:rPr>
              <a:t>соц.сетях</a:t>
            </a:r>
            <a:r>
              <a:rPr lang="ru-RU" sz="1400" dirty="0">
                <a:latin typeface="Bahnschrift SemiBold" panose="020B0502040204020203" pitchFamily="34" charset="0"/>
              </a:rPr>
              <a:t> и краткие репортажи жизни проекта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262879-2A74-4CF2-8CBE-4F8591BC11B1}"/>
              </a:ext>
            </a:extLst>
          </p:cNvPr>
          <p:cNvSpPr txBox="1"/>
          <p:nvPr/>
        </p:nvSpPr>
        <p:spPr>
          <a:xfrm>
            <a:off x="4122082" y="14589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Популярность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3A1841-EE2D-40E7-8DCE-1B5063663CA1}"/>
              </a:ext>
            </a:extLst>
          </p:cNvPr>
          <p:cNvSpPr txBox="1"/>
          <p:nvPr/>
        </p:nvSpPr>
        <p:spPr>
          <a:xfrm>
            <a:off x="5624379" y="145362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,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81443D-98B6-4F19-84F2-7698F3F497CE}"/>
              </a:ext>
            </a:extLst>
          </p:cNvPr>
          <p:cNvSpPr txBox="1"/>
          <p:nvPr/>
        </p:nvSpPr>
        <p:spPr>
          <a:xfrm>
            <a:off x="5737254" y="1462761"/>
            <a:ext cx="214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востребованность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D2716F-7146-46EF-A74D-29AF0B5356C4}"/>
              </a:ext>
            </a:extLst>
          </p:cNvPr>
          <p:cNvSpPr txBox="1"/>
          <p:nvPr/>
        </p:nvSpPr>
        <p:spPr>
          <a:xfrm>
            <a:off x="7757426" y="1462416"/>
            <a:ext cx="29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и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1FA937-79C5-43D1-9CA5-48D1FE5F91E2}"/>
              </a:ext>
            </a:extLst>
          </p:cNvPr>
          <p:cNvSpPr txBox="1"/>
          <p:nvPr/>
        </p:nvSpPr>
        <p:spPr>
          <a:xfrm>
            <a:off x="3686538" y="1739283"/>
            <a:ext cx="196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рентабельность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C399DE-8BAC-4EB4-8C43-833855F04865}"/>
              </a:ext>
            </a:extLst>
          </p:cNvPr>
          <p:cNvSpPr txBox="1"/>
          <p:nvPr/>
        </p:nvSpPr>
        <p:spPr>
          <a:xfrm>
            <a:off x="5466000" y="1738732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проекта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4548EA-46E4-4B44-B1FB-CB60F44D2DD4}"/>
              </a:ext>
            </a:extLst>
          </p:cNvPr>
          <p:cNvSpPr txBox="1"/>
          <p:nvPr/>
        </p:nvSpPr>
        <p:spPr>
          <a:xfrm>
            <a:off x="6383219" y="1735190"/>
            <a:ext cx="9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будет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465F2E-7034-48CF-8508-5497BF153F5C}"/>
              </a:ext>
            </a:extLst>
          </p:cNvPr>
          <p:cNvSpPr txBox="1"/>
          <p:nvPr/>
        </p:nvSpPr>
        <p:spPr>
          <a:xfrm>
            <a:off x="7066542" y="1739283"/>
            <a:ext cx="120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зависеть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C72C3E-F0CA-4646-A265-B2FB32B5EC3C}"/>
              </a:ext>
            </a:extLst>
          </p:cNvPr>
          <p:cNvSpPr txBox="1"/>
          <p:nvPr/>
        </p:nvSpPr>
        <p:spPr>
          <a:xfrm>
            <a:off x="8086535" y="1738775"/>
            <a:ext cx="441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от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7AEAEF-8060-431C-8107-FB8BFB74F490}"/>
              </a:ext>
            </a:extLst>
          </p:cNvPr>
          <p:cNvSpPr txBox="1"/>
          <p:nvPr/>
        </p:nvSpPr>
        <p:spPr>
          <a:xfrm>
            <a:off x="4058336" y="2011842"/>
            <a:ext cx="1828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маркетинговой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5496B7-40F5-4554-A81E-93EC2946B2CD}"/>
              </a:ext>
            </a:extLst>
          </p:cNvPr>
          <p:cNvSpPr txBox="1"/>
          <p:nvPr/>
        </p:nvSpPr>
        <p:spPr>
          <a:xfrm>
            <a:off x="5730458" y="201361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стратегии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2280A2-3767-49BD-8471-ED5BA915609D}"/>
              </a:ext>
            </a:extLst>
          </p:cNvPr>
          <p:cNvSpPr txBox="1"/>
          <p:nvPr/>
        </p:nvSpPr>
        <p:spPr>
          <a:xfrm>
            <a:off x="6864954" y="2011691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компании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A75EA5-DC47-4F53-969E-09995DE254B4}"/>
              </a:ext>
            </a:extLst>
          </p:cNvPr>
          <p:cNvSpPr txBox="1"/>
          <p:nvPr/>
        </p:nvSpPr>
        <p:spPr>
          <a:xfrm>
            <a:off x="7906713" y="2013424"/>
            <a:ext cx="170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.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648A1BD-E478-4CAF-9E1F-D1EC60DA2620}"/>
              </a:ext>
            </a:extLst>
          </p:cNvPr>
          <p:cNvGrpSpPr/>
          <p:nvPr/>
        </p:nvGrpSpPr>
        <p:grpSpPr>
          <a:xfrm>
            <a:off x="2930567" y="3169447"/>
            <a:ext cx="914400" cy="914400"/>
            <a:chOff x="997352" y="1557316"/>
            <a:chExt cx="914400" cy="914400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6C94E35-8F5E-4B82-A38F-07CF457E0B96}"/>
                </a:ext>
              </a:extLst>
            </p:cNvPr>
            <p:cNvSpPr/>
            <p:nvPr/>
          </p:nvSpPr>
          <p:spPr>
            <a:xfrm>
              <a:off x="997352" y="1568891"/>
              <a:ext cx="900000" cy="900000"/>
            </a:xfrm>
            <a:prstGeom prst="roundRect">
              <a:avLst/>
            </a:prstGeom>
            <a:noFill/>
            <a:ln w="34925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 descr="Бумага">
              <a:extLst>
                <a:ext uri="{FF2B5EF4-FFF2-40B4-BE49-F238E27FC236}">
                  <a16:creationId xmlns:a16="http://schemas.microsoft.com/office/drawing/2014/main" id="{E1AE5D16-0B4C-46A4-A527-6AE060A85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7352" y="1557316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B054AF5-7C2B-4931-B07D-6BCF0DA744A3}"/>
              </a:ext>
            </a:extLst>
          </p:cNvPr>
          <p:cNvGrpSpPr/>
          <p:nvPr/>
        </p:nvGrpSpPr>
        <p:grpSpPr>
          <a:xfrm>
            <a:off x="-12026309" y="6217968"/>
            <a:ext cx="11347820" cy="437475"/>
            <a:chOff x="173620" y="6217968"/>
            <a:chExt cx="11347820" cy="437475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9358564C-E378-46A4-B7CD-61CF9A035216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0" y="6655443"/>
              <a:ext cx="6643869" cy="0"/>
            </a:xfrm>
            <a:prstGeom prst="line">
              <a:avLst/>
            </a:prstGeom>
            <a:ln w="19050">
              <a:solidFill>
                <a:srgbClr val="211D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94E71386-375F-4B9E-927C-7887DC531DFA}"/>
                </a:ext>
              </a:extLst>
            </p:cNvPr>
            <p:cNvCxnSpPr>
              <a:cxnSpLocks/>
            </p:cNvCxnSpPr>
            <p:nvPr/>
          </p:nvCxnSpPr>
          <p:spPr>
            <a:xfrm>
              <a:off x="741680" y="6309468"/>
              <a:ext cx="10779760" cy="0"/>
            </a:xfrm>
            <a:prstGeom prst="straightConnector1">
              <a:avLst/>
            </a:prstGeom>
            <a:ln w="25400" cap="rnd">
              <a:solidFill>
                <a:srgbClr val="3597F8"/>
              </a:solidFill>
              <a:bevel/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569CECB4-CBC0-4C22-8BDB-AE7F6219C492}"/>
                </a:ext>
              </a:extLst>
            </p:cNvPr>
            <p:cNvSpPr/>
            <p:nvPr/>
          </p:nvSpPr>
          <p:spPr>
            <a:xfrm>
              <a:off x="10177295" y="62194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4AFF0960-7E71-4A2D-A92C-CA5F7AC28481}"/>
                </a:ext>
              </a:extLst>
            </p:cNvPr>
            <p:cNvSpPr/>
            <p:nvPr/>
          </p:nvSpPr>
          <p:spPr>
            <a:xfrm>
              <a:off x="8119294" y="6219093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8825019-8818-406B-809A-59F3DF1E05BD}"/>
                </a:ext>
              </a:extLst>
            </p:cNvPr>
            <p:cNvSpPr/>
            <p:nvPr/>
          </p:nvSpPr>
          <p:spPr>
            <a:xfrm>
              <a:off x="6061293" y="621871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B549A4DA-03F9-4399-8C62-F630831F7AB3}"/>
                </a:ext>
              </a:extLst>
            </p:cNvPr>
            <p:cNvSpPr/>
            <p:nvPr/>
          </p:nvSpPr>
          <p:spPr>
            <a:xfrm>
              <a:off x="4003292" y="6218343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653DC098-654A-4532-8BE3-665105E70749}"/>
                </a:ext>
              </a:extLst>
            </p:cNvPr>
            <p:cNvSpPr/>
            <p:nvPr/>
          </p:nvSpPr>
          <p:spPr>
            <a:xfrm>
              <a:off x="1945291" y="62179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F1D21E2-B1C8-41CD-8439-67335B38498B}"/>
              </a:ext>
            </a:extLst>
          </p:cNvPr>
          <p:cNvSpPr txBox="1"/>
          <p:nvPr/>
        </p:nvSpPr>
        <p:spPr>
          <a:xfrm rot="-1800000">
            <a:off x="-13780628" y="5488205"/>
            <a:ext cx="207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Создание идеи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CA4E75-3168-4D25-ABDB-E0F4B9DB0048}"/>
              </a:ext>
            </a:extLst>
          </p:cNvPr>
          <p:cNvSpPr txBox="1"/>
          <p:nvPr/>
        </p:nvSpPr>
        <p:spPr>
          <a:xfrm rot="-1800000">
            <a:off x="-11727193" y="5492066"/>
            <a:ext cx="207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Акселератор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66B52A-0243-4DAD-950D-2F065C2A23FE}"/>
              </a:ext>
            </a:extLst>
          </p:cNvPr>
          <p:cNvSpPr txBox="1"/>
          <p:nvPr/>
        </p:nvSpPr>
        <p:spPr>
          <a:xfrm rot="-1800000">
            <a:off x="-9673760" y="5363845"/>
            <a:ext cx="207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Презентация</a:t>
            </a:r>
          </a:p>
          <a:p>
            <a:pPr algn="ctr"/>
            <a:r>
              <a:rPr lang="ru-RU" dirty="0">
                <a:latin typeface="Bahnschrift Light" panose="020B0502040204020203" pitchFamily="34" charset="0"/>
              </a:rPr>
              <a:t>концепции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8D5DEE-D395-4046-A151-7F1A70FFD791}"/>
              </a:ext>
            </a:extLst>
          </p:cNvPr>
          <p:cNvSpPr txBox="1"/>
          <p:nvPr/>
        </p:nvSpPr>
        <p:spPr>
          <a:xfrm rot="-1800000">
            <a:off x="-5566889" y="5503648"/>
            <a:ext cx="207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Реализация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1E4689-51D3-43A4-800F-E9FDBF23CCED}"/>
              </a:ext>
            </a:extLst>
          </p:cNvPr>
          <p:cNvSpPr txBox="1"/>
          <p:nvPr/>
        </p:nvSpPr>
        <p:spPr>
          <a:xfrm rot="-1800000">
            <a:off x="-7620325" y="5337226"/>
            <a:ext cx="207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Поиск инвесторов</a:t>
            </a:r>
          </a:p>
        </p:txBody>
      </p:sp>
    </p:spTree>
    <p:extLst>
      <p:ext uri="{BB962C8B-B14F-4D97-AF65-F5344CB8AC3E}">
        <p14:creationId xmlns:p14="http://schemas.microsoft.com/office/powerpoint/2010/main" val="4032672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decel="10000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6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333">
                                          <p:cBhvr additive="base">
                                            <p:cTn id="7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333">
                                          <p:cBhvr additive="base">
                                            <p:cTn id="73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63333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333">
                                          <p:cBhvr additive="base">
                                            <p:cTn id="9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333">
                                          <p:cBhvr additive="base">
                                            <p:cTn id="9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8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 p14:presetBounceEnd="63333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333">
                                          <p:cBhvr additive="base">
                                            <p:cTn id="11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333">
                                          <p:cBhvr additive="base">
                                            <p:cTn id="1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decel="10000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8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1F8186-9029-49D1-9780-20ECB7E860E5}"/>
              </a:ext>
            </a:extLst>
          </p:cNvPr>
          <p:cNvSpPr txBox="1"/>
          <p:nvPr/>
        </p:nvSpPr>
        <p:spPr>
          <a:xfrm>
            <a:off x="2652531" y="0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Delicia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955B3E-735E-41F9-AFF4-350D5D294DE4}"/>
              </a:ext>
            </a:extLst>
          </p:cNvPr>
          <p:cNvCxnSpPr>
            <a:cxnSpLocks/>
          </p:cNvCxnSpPr>
          <p:nvPr/>
        </p:nvCxnSpPr>
        <p:spPr>
          <a:xfrm>
            <a:off x="173620" y="3703899"/>
            <a:ext cx="0" cy="2963119"/>
          </a:xfrm>
          <a:prstGeom prst="line">
            <a:avLst/>
          </a:prstGeom>
          <a:ln w="19050">
            <a:solidFill>
              <a:srgbClr val="D18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469270-7B1B-4090-96E2-09A78C7F1046}"/>
              </a:ext>
            </a:extLst>
          </p:cNvPr>
          <p:cNvSpPr txBox="1"/>
          <p:nvPr/>
        </p:nvSpPr>
        <p:spPr>
          <a:xfrm>
            <a:off x="2652531" y="-8393"/>
            <a:ext cx="6886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>
                <a:latin typeface="Bahnschrift SemiBold SemiConden" panose="020B0502040204020203" pitchFamily="34" charset="0"/>
              </a:rPr>
              <a:t>Бизнес план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Delicia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21FBBB-F4DC-4442-9361-D76EEFCD634E}"/>
              </a:ext>
            </a:extLst>
          </p:cNvPr>
          <p:cNvSpPr/>
          <p:nvPr/>
        </p:nvSpPr>
        <p:spPr>
          <a:xfrm>
            <a:off x="9331727" y="4240727"/>
            <a:ext cx="1080000" cy="324000"/>
          </a:xfrm>
          <a:prstGeom prst="rect">
            <a:avLst/>
          </a:prstGeom>
          <a:solidFill>
            <a:srgbClr val="1AA8FE"/>
          </a:solidFill>
          <a:ln>
            <a:noFill/>
          </a:ln>
          <a:scene3d>
            <a:camera prst="orthographicFront">
              <a:rot lat="600000" lon="15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23130F-9ED5-4AA9-B3CE-52A5DD5C4554}"/>
              </a:ext>
            </a:extLst>
          </p:cNvPr>
          <p:cNvSpPr/>
          <p:nvPr/>
        </p:nvSpPr>
        <p:spPr>
          <a:xfrm>
            <a:off x="7182037" y="4241025"/>
            <a:ext cx="1080000" cy="324000"/>
          </a:xfrm>
          <a:prstGeom prst="rect">
            <a:avLst/>
          </a:prstGeom>
          <a:solidFill>
            <a:srgbClr val="1AA8FE"/>
          </a:solidFill>
          <a:ln>
            <a:noFill/>
          </a:ln>
          <a:scene3d>
            <a:camera prst="orthographicFront">
              <a:rot lat="600000" lon="6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DE1B81-407A-4506-8F9A-449EE20DC411}"/>
              </a:ext>
            </a:extLst>
          </p:cNvPr>
          <p:cNvSpPr/>
          <p:nvPr/>
        </p:nvSpPr>
        <p:spPr>
          <a:xfrm>
            <a:off x="3931052" y="4240727"/>
            <a:ext cx="1080000" cy="324000"/>
          </a:xfrm>
          <a:prstGeom prst="rect">
            <a:avLst/>
          </a:prstGeom>
          <a:solidFill>
            <a:srgbClr val="1AA8FE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600000" lon="15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03E43A-2301-41AB-B3D6-144E68A1640B}"/>
              </a:ext>
            </a:extLst>
          </p:cNvPr>
          <p:cNvSpPr/>
          <p:nvPr/>
        </p:nvSpPr>
        <p:spPr>
          <a:xfrm>
            <a:off x="1781362" y="4241025"/>
            <a:ext cx="1080000" cy="324000"/>
          </a:xfrm>
          <a:prstGeom prst="rect">
            <a:avLst/>
          </a:prstGeom>
          <a:solidFill>
            <a:srgbClr val="1AA8FE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600000" lon="6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FA9C41-6644-46B7-86E8-7F19459F8893}"/>
              </a:ext>
            </a:extLst>
          </p:cNvPr>
          <p:cNvSpPr/>
          <p:nvPr/>
        </p:nvSpPr>
        <p:spPr>
          <a:xfrm flipV="1">
            <a:off x="4131226" y="4519907"/>
            <a:ext cx="1050476" cy="539726"/>
          </a:xfrm>
          <a:prstGeom prst="rect">
            <a:avLst/>
          </a:prstGeom>
          <a:solidFill>
            <a:srgbClr val="3186FD"/>
          </a:solidFill>
          <a:ln>
            <a:noFill/>
          </a:ln>
          <a:scene3d>
            <a:camera prst="isometricOffAxis1Left">
              <a:rot lat="600000" lon="6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822E8C-B76E-4F1C-94D0-31A602ECFD0F}"/>
              </a:ext>
            </a:extLst>
          </p:cNvPr>
          <p:cNvSpPr/>
          <p:nvPr/>
        </p:nvSpPr>
        <p:spPr>
          <a:xfrm flipV="1">
            <a:off x="7010299" y="4519907"/>
            <a:ext cx="1050476" cy="539726"/>
          </a:xfrm>
          <a:prstGeom prst="rect">
            <a:avLst/>
          </a:prstGeom>
          <a:solidFill>
            <a:srgbClr val="3186FD"/>
          </a:solidFill>
          <a:ln>
            <a:noFill/>
          </a:ln>
          <a:scene3d>
            <a:camera prst="isometricOffAxis1Left">
              <a:rot lat="600000" lon="15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84941D-E851-4161-BD74-D541A36466E6}"/>
              </a:ext>
            </a:extLst>
          </p:cNvPr>
          <p:cNvSpPr/>
          <p:nvPr/>
        </p:nvSpPr>
        <p:spPr>
          <a:xfrm>
            <a:off x="4746000" y="2002901"/>
            <a:ext cx="2700000" cy="2879724"/>
          </a:xfrm>
          <a:prstGeom prst="rect">
            <a:avLst/>
          </a:prstGeom>
          <a:solidFill>
            <a:srgbClr val="D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92B65BE-A88E-4795-893F-B15E27DA445A}"/>
              </a:ext>
            </a:extLst>
          </p:cNvPr>
          <p:cNvSpPr/>
          <p:nvPr/>
        </p:nvSpPr>
        <p:spPr>
          <a:xfrm>
            <a:off x="2405663" y="2363262"/>
            <a:ext cx="1980000" cy="2201464"/>
          </a:xfrm>
          <a:prstGeom prst="rect">
            <a:avLst/>
          </a:prstGeom>
          <a:solidFill>
            <a:srgbClr val="D2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8683809-47DD-4AC9-9421-F518E903AF10}"/>
              </a:ext>
            </a:extLst>
          </p:cNvPr>
          <p:cNvSpPr/>
          <p:nvPr/>
        </p:nvSpPr>
        <p:spPr>
          <a:xfrm>
            <a:off x="7806337" y="2363263"/>
            <a:ext cx="1980000" cy="2201464"/>
          </a:xfrm>
          <a:prstGeom prst="rect">
            <a:avLst/>
          </a:prstGeom>
          <a:solidFill>
            <a:srgbClr val="D2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11F3B8-BF7E-437A-810C-64673ADF2021}"/>
              </a:ext>
            </a:extLst>
          </p:cNvPr>
          <p:cNvSpPr/>
          <p:nvPr/>
        </p:nvSpPr>
        <p:spPr>
          <a:xfrm rot="10800000" flipV="1">
            <a:off x="4566000" y="4612762"/>
            <a:ext cx="3060000" cy="539726"/>
          </a:xfrm>
          <a:prstGeom prst="rect">
            <a:avLst/>
          </a:prstGeom>
          <a:solidFill>
            <a:srgbClr val="3186FD"/>
          </a:solidFill>
          <a:ln>
            <a:noFill/>
          </a:ln>
          <a:effectLst>
            <a:reflection blurRad="127000" stA="5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Century Gothic Полужирный" panose="020B0702020202020204" pitchFamily="34" charset="0"/>
              </a:rPr>
              <a:t>Тематические форумы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2D81EE8-EE8C-4D51-8F9A-2A296D98E8A4}"/>
              </a:ext>
            </a:extLst>
          </p:cNvPr>
          <p:cNvSpPr/>
          <p:nvPr/>
        </p:nvSpPr>
        <p:spPr>
          <a:xfrm>
            <a:off x="2225663" y="4335396"/>
            <a:ext cx="2340000" cy="327337"/>
          </a:xfrm>
          <a:prstGeom prst="rect">
            <a:avLst/>
          </a:prstGeom>
          <a:solidFill>
            <a:srgbClr val="1AA8FE"/>
          </a:solidFill>
          <a:ln>
            <a:noFill/>
          </a:ln>
          <a:effectLst>
            <a:reflection blurRad="127000" stA="5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Century Gothic Полужирный" panose="020B0702020202020204" pitchFamily="34" charset="0"/>
              </a:rPr>
              <a:t>Купонные сервисы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25C2BC7-0E6B-4EDE-BA08-E01FD284CDCE}"/>
              </a:ext>
            </a:extLst>
          </p:cNvPr>
          <p:cNvSpPr/>
          <p:nvPr/>
        </p:nvSpPr>
        <p:spPr>
          <a:xfrm>
            <a:off x="7626338" y="4335396"/>
            <a:ext cx="2340000" cy="327337"/>
          </a:xfrm>
          <a:prstGeom prst="rect">
            <a:avLst/>
          </a:prstGeom>
          <a:solidFill>
            <a:srgbClr val="1AA8FE"/>
          </a:solidFill>
          <a:ln>
            <a:noFill/>
          </a:ln>
          <a:effectLst>
            <a:reflection blurRad="127000" stA="5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>
                <a:solidFill>
                  <a:schemeClr val="bg1"/>
                </a:solidFill>
                <a:latin typeface="Century Gothic Полужирный" panose="020B0702020202020204" pitchFamily="34" charset="0"/>
              </a:rPr>
              <a:t>Соц.сети</a:t>
            </a:r>
            <a:r>
              <a:rPr lang="ru-RU" sz="1400" dirty="0">
                <a:solidFill>
                  <a:schemeClr val="bg1"/>
                </a:solidFill>
                <a:latin typeface="Century Gothic Полужирный" panose="020B0702020202020204" pitchFamily="34" charset="0"/>
              </a:rPr>
              <a:t>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23C284D-570B-48BF-BE0A-27BD93726B31}"/>
              </a:ext>
            </a:extLst>
          </p:cNvPr>
          <p:cNvGrpSpPr/>
          <p:nvPr/>
        </p:nvGrpSpPr>
        <p:grpSpPr>
          <a:xfrm>
            <a:off x="5556000" y="2182037"/>
            <a:ext cx="1080000" cy="1080000"/>
            <a:chOff x="5556000" y="2168275"/>
            <a:chExt cx="1080000" cy="108000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7F790D4-5826-4130-A49E-9721DEE29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6000" y="2258275"/>
              <a:ext cx="900000" cy="900000"/>
            </a:xfrm>
            <a:prstGeom prst="rect">
              <a:avLst/>
            </a:prstGeom>
          </p:spPr>
        </p:pic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8BCA03E1-15BE-4AED-B856-BD813A838D8B}"/>
                </a:ext>
              </a:extLst>
            </p:cNvPr>
            <p:cNvSpPr/>
            <p:nvPr/>
          </p:nvSpPr>
          <p:spPr>
            <a:xfrm>
              <a:off x="5556000" y="2168275"/>
              <a:ext cx="1080000" cy="1080000"/>
            </a:xfrm>
            <a:prstGeom prst="roundRect">
              <a:avLst/>
            </a:prstGeom>
            <a:noFill/>
            <a:ln w="381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DB57006-F5DC-4694-AECC-5B016E42692D}"/>
              </a:ext>
            </a:extLst>
          </p:cNvPr>
          <p:cNvGrpSpPr/>
          <p:nvPr/>
        </p:nvGrpSpPr>
        <p:grpSpPr>
          <a:xfrm>
            <a:off x="8346000" y="2495927"/>
            <a:ext cx="900000" cy="900000"/>
            <a:chOff x="8346000" y="2436445"/>
            <a:chExt cx="900000" cy="90000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84F488D-5FC0-44DC-80E9-89D567667852}"/>
                </a:ext>
              </a:extLst>
            </p:cNvPr>
            <p:cNvSpPr/>
            <p:nvPr/>
          </p:nvSpPr>
          <p:spPr>
            <a:xfrm>
              <a:off x="8346000" y="2436445"/>
              <a:ext cx="900000" cy="900000"/>
            </a:xfrm>
            <a:prstGeom prst="roundRect">
              <a:avLst/>
            </a:prstGeom>
            <a:noFill/>
            <a:ln w="381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A080AEA-3A45-464E-B286-5D984645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36337" y="2531255"/>
              <a:ext cx="720000" cy="72000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9C00A4B-6CF9-479F-8908-1BDD56DEC485}"/>
              </a:ext>
            </a:extLst>
          </p:cNvPr>
          <p:cNvSpPr txBox="1"/>
          <p:nvPr/>
        </p:nvSpPr>
        <p:spPr>
          <a:xfrm>
            <a:off x="2970790" y="625778"/>
            <a:ext cx="6250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latin typeface="Century Gothic Полужирный" panose="020B0702020202020204" pitchFamily="34" charset="0"/>
              </a:rPr>
              <a:t>Маркетинговый план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5E802E-9280-42CD-89E4-EF34FB430781}"/>
              </a:ext>
            </a:extLst>
          </p:cNvPr>
          <p:cNvSpPr txBox="1"/>
          <p:nvPr/>
        </p:nvSpPr>
        <p:spPr>
          <a:xfrm>
            <a:off x="4745662" y="3457279"/>
            <a:ext cx="270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</a:rPr>
              <a:t>Сотрудничество с организаторами форумов, посвященных развитию искусственного интеллекта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B0931D-1655-4B4E-99FD-DBAC41428C50}"/>
              </a:ext>
            </a:extLst>
          </p:cNvPr>
          <p:cNvSpPr txBox="1"/>
          <p:nvPr/>
        </p:nvSpPr>
        <p:spPr>
          <a:xfrm>
            <a:off x="2406752" y="3498381"/>
            <a:ext cx="1973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</a:rPr>
              <a:t>Продвижение с помощью бумажных скидочных купонов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D52D2-436A-42E7-8771-2A148FD17904}"/>
              </a:ext>
            </a:extLst>
          </p:cNvPr>
          <p:cNvSpPr txBox="1"/>
          <p:nvPr/>
        </p:nvSpPr>
        <p:spPr>
          <a:xfrm>
            <a:off x="7810479" y="3395927"/>
            <a:ext cx="1975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</a:rPr>
              <a:t>Реклама в </a:t>
            </a:r>
            <a:r>
              <a:rPr lang="ru-RU" sz="1400" dirty="0" err="1">
                <a:latin typeface="Bahnschrift SemiBold" panose="020B0502040204020203" pitchFamily="34" charset="0"/>
              </a:rPr>
              <a:t>соц.сетях</a:t>
            </a:r>
            <a:r>
              <a:rPr lang="ru-RU" sz="1400" dirty="0">
                <a:latin typeface="Bahnschrift SemiBold" panose="020B0502040204020203" pitchFamily="34" charset="0"/>
              </a:rPr>
              <a:t> и краткие репортажи жизни проекта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262879-2A74-4CF2-8CBE-4F8591BC11B1}"/>
              </a:ext>
            </a:extLst>
          </p:cNvPr>
          <p:cNvSpPr txBox="1"/>
          <p:nvPr/>
        </p:nvSpPr>
        <p:spPr>
          <a:xfrm>
            <a:off x="1673522" y="137762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Популярность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3A1841-EE2D-40E7-8DCE-1B5063663CA1}"/>
              </a:ext>
            </a:extLst>
          </p:cNvPr>
          <p:cNvSpPr txBox="1"/>
          <p:nvPr/>
        </p:nvSpPr>
        <p:spPr>
          <a:xfrm>
            <a:off x="3175819" y="13723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,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81443D-98B6-4F19-84F2-7698F3F497CE}"/>
              </a:ext>
            </a:extLst>
          </p:cNvPr>
          <p:cNvSpPr txBox="1"/>
          <p:nvPr/>
        </p:nvSpPr>
        <p:spPr>
          <a:xfrm>
            <a:off x="3288694" y="1381481"/>
            <a:ext cx="214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востребованность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D2716F-7146-46EF-A74D-29AF0B5356C4}"/>
              </a:ext>
            </a:extLst>
          </p:cNvPr>
          <p:cNvSpPr txBox="1"/>
          <p:nvPr/>
        </p:nvSpPr>
        <p:spPr>
          <a:xfrm>
            <a:off x="5308866" y="1381136"/>
            <a:ext cx="29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и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1FA937-79C5-43D1-9CA5-48D1FE5F91E2}"/>
              </a:ext>
            </a:extLst>
          </p:cNvPr>
          <p:cNvSpPr txBox="1"/>
          <p:nvPr/>
        </p:nvSpPr>
        <p:spPr>
          <a:xfrm>
            <a:off x="5515338" y="1373523"/>
            <a:ext cx="196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рентабельность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C399DE-8BAC-4EB4-8C43-833855F04865}"/>
              </a:ext>
            </a:extLst>
          </p:cNvPr>
          <p:cNvSpPr txBox="1"/>
          <p:nvPr/>
        </p:nvSpPr>
        <p:spPr>
          <a:xfrm>
            <a:off x="7294800" y="1372972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проекта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4548EA-46E4-4B44-B1FB-CB60F44D2DD4}"/>
              </a:ext>
            </a:extLst>
          </p:cNvPr>
          <p:cNvSpPr txBox="1"/>
          <p:nvPr/>
        </p:nvSpPr>
        <p:spPr>
          <a:xfrm>
            <a:off x="8212019" y="1369430"/>
            <a:ext cx="9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будет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465F2E-7034-48CF-8508-5497BF153F5C}"/>
              </a:ext>
            </a:extLst>
          </p:cNvPr>
          <p:cNvSpPr txBox="1"/>
          <p:nvPr/>
        </p:nvSpPr>
        <p:spPr>
          <a:xfrm>
            <a:off x="8895342" y="1373523"/>
            <a:ext cx="120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зависеть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C72C3E-F0CA-4646-A265-B2FB32B5EC3C}"/>
              </a:ext>
            </a:extLst>
          </p:cNvPr>
          <p:cNvSpPr txBox="1"/>
          <p:nvPr/>
        </p:nvSpPr>
        <p:spPr>
          <a:xfrm>
            <a:off x="9915335" y="1373015"/>
            <a:ext cx="441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от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7AEAEF-8060-431C-8107-FB8BFB74F490}"/>
              </a:ext>
            </a:extLst>
          </p:cNvPr>
          <p:cNvSpPr txBox="1"/>
          <p:nvPr/>
        </p:nvSpPr>
        <p:spPr>
          <a:xfrm>
            <a:off x="4119296" y="1635922"/>
            <a:ext cx="1828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маркетинговой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5496B7-40F5-4554-A81E-93EC2946B2CD}"/>
              </a:ext>
            </a:extLst>
          </p:cNvPr>
          <p:cNvSpPr txBox="1"/>
          <p:nvPr/>
        </p:nvSpPr>
        <p:spPr>
          <a:xfrm>
            <a:off x="5791418" y="163769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стратегии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2280A2-3767-49BD-8471-ED5BA915609D}"/>
              </a:ext>
            </a:extLst>
          </p:cNvPr>
          <p:cNvSpPr txBox="1"/>
          <p:nvPr/>
        </p:nvSpPr>
        <p:spPr>
          <a:xfrm>
            <a:off x="6925914" y="1635771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компании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A75EA5-DC47-4F53-969E-09995DE254B4}"/>
              </a:ext>
            </a:extLst>
          </p:cNvPr>
          <p:cNvSpPr txBox="1"/>
          <p:nvPr/>
        </p:nvSpPr>
        <p:spPr>
          <a:xfrm>
            <a:off x="7967673" y="1637504"/>
            <a:ext cx="170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.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648A1BD-E478-4CAF-9E1F-D1EC60DA2620}"/>
              </a:ext>
            </a:extLst>
          </p:cNvPr>
          <p:cNvGrpSpPr/>
          <p:nvPr/>
        </p:nvGrpSpPr>
        <p:grpSpPr>
          <a:xfrm>
            <a:off x="2930567" y="2488727"/>
            <a:ext cx="914400" cy="914400"/>
            <a:chOff x="997352" y="1557316"/>
            <a:chExt cx="914400" cy="914400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6C94E35-8F5E-4B82-A38F-07CF457E0B96}"/>
                </a:ext>
              </a:extLst>
            </p:cNvPr>
            <p:cNvSpPr/>
            <p:nvPr/>
          </p:nvSpPr>
          <p:spPr>
            <a:xfrm>
              <a:off x="997352" y="1568891"/>
              <a:ext cx="900000" cy="900000"/>
            </a:xfrm>
            <a:prstGeom prst="roundRect">
              <a:avLst/>
            </a:prstGeom>
            <a:noFill/>
            <a:ln w="34925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 descr="Бумага">
              <a:extLst>
                <a:ext uri="{FF2B5EF4-FFF2-40B4-BE49-F238E27FC236}">
                  <a16:creationId xmlns:a16="http://schemas.microsoft.com/office/drawing/2014/main" id="{E1AE5D16-0B4C-46A4-A527-6AE060A85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7352" y="155731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AEA1E4-685A-4203-8F7E-F75C147B54B9}"/>
              </a:ext>
            </a:extLst>
          </p:cNvPr>
          <p:cNvSpPr txBox="1"/>
          <p:nvPr/>
        </p:nvSpPr>
        <p:spPr>
          <a:xfrm rot="-1800000">
            <a:off x="956151" y="5488206"/>
            <a:ext cx="207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Создание идеи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408717-44E9-4D48-AF37-1CBEFB25F598}"/>
              </a:ext>
            </a:extLst>
          </p:cNvPr>
          <p:cNvSpPr txBox="1"/>
          <p:nvPr/>
        </p:nvSpPr>
        <p:spPr>
          <a:xfrm rot="-1800000">
            <a:off x="3009586" y="5492067"/>
            <a:ext cx="207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Акселератор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DAB6CE-BB8C-488E-B9C6-CB5FF9CBC3E0}"/>
              </a:ext>
            </a:extLst>
          </p:cNvPr>
          <p:cNvSpPr txBox="1"/>
          <p:nvPr/>
        </p:nvSpPr>
        <p:spPr>
          <a:xfrm rot="-1800000">
            <a:off x="5063019" y="5363846"/>
            <a:ext cx="207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Презентация</a:t>
            </a:r>
          </a:p>
          <a:p>
            <a:pPr algn="ctr"/>
            <a:r>
              <a:rPr lang="ru-RU" dirty="0">
                <a:latin typeface="Bahnschrift Light" panose="020B0502040204020203" pitchFamily="34" charset="0"/>
              </a:rPr>
              <a:t>концепции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00B60C6-78D4-4301-A935-5EB5CBD412EA}"/>
              </a:ext>
            </a:extLst>
          </p:cNvPr>
          <p:cNvSpPr txBox="1"/>
          <p:nvPr/>
        </p:nvSpPr>
        <p:spPr>
          <a:xfrm rot="-1800000">
            <a:off x="7116456" y="5337229"/>
            <a:ext cx="207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Поиск инвесторов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598160-EDA1-4AA5-81E3-22F88FEE2606}"/>
              </a:ext>
            </a:extLst>
          </p:cNvPr>
          <p:cNvSpPr txBox="1"/>
          <p:nvPr/>
        </p:nvSpPr>
        <p:spPr>
          <a:xfrm rot="-1800000">
            <a:off x="9169891" y="5503650"/>
            <a:ext cx="207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Реализация 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BBC7868-9732-461D-A9D3-C9415F1F786B}"/>
              </a:ext>
            </a:extLst>
          </p:cNvPr>
          <p:cNvGrpSpPr/>
          <p:nvPr/>
        </p:nvGrpSpPr>
        <p:grpSpPr>
          <a:xfrm>
            <a:off x="173620" y="6217968"/>
            <a:ext cx="11347820" cy="437475"/>
            <a:chOff x="173620" y="6217968"/>
            <a:chExt cx="11347820" cy="437475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EE45DC68-CDD5-493A-AD97-74C36EAF6B10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0" y="6655443"/>
              <a:ext cx="6643869" cy="0"/>
            </a:xfrm>
            <a:prstGeom prst="line">
              <a:avLst/>
            </a:prstGeom>
            <a:ln w="19050">
              <a:solidFill>
                <a:srgbClr val="211D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EB4AA7B7-1E8F-411D-B64B-32125428B5FC}"/>
                </a:ext>
              </a:extLst>
            </p:cNvPr>
            <p:cNvCxnSpPr>
              <a:cxnSpLocks/>
            </p:cNvCxnSpPr>
            <p:nvPr/>
          </p:nvCxnSpPr>
          <p:spPr>
            <a:xfrm>
              <a:off x="741680" y="6309468"/>
              <a:ext cx="10779760" cy="0"/>
            </a:xfrm>
            <a:prstGeom prst="straightConnector1">
              <a:avLst/>
            </a:prstGeom>
            <a:ln w="25400" cap="rnd">
              <a:solidFill>
                <a:srgbClr val="3597F8"/>
              </a:solidFill>
              <a:bevel/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C962BF45-04E2-461D-9BED-BCE15D1EF833}"/>
                </a:ext>
              </a:extLst>
            </p:cNvPr>
            <p:cNvSpPr/>
            <p:nvPr/>
          </p:nvSpPr>
          <p:spPr>
            <a:xfrm>
              <a:off x="10177295" y="62194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EE740975-E5D9-486E-A6DA-15F206ACC719}"/>
                </a:ext>
              </a:extLst>
            </p:cNvPr>
            <p:cNvSpPr/>
            <p:nvPr/>
          </p:nvSpPr>
          <p:spPr>
            <a:xfrm>
              <a:off x="8119294" y="6219093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151B21CE-C250-4041-846F-B89737676F03}"/>
                </a:ext>
              </a:extLst>
            </p:cNvPr>
            <p:cNvSpPr/>
            <p:nvPr/>
          </p:nvSpPr>
          <p:spPr>
            <a:xfrm>
              <a:off x="6061293" y="621871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FD8BB206-B4ED-4117-BD55-2D7092E87219}"/>
                </a:ext>
              </a:extLst>
            </p:cNvPr>
            <p:cNvSpPr/>
            <p:nvPr/>
          </p:nvSpPr>
          <p:spPr>
            <a:xfrm>
              <a:off x="4003292" y="6218343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16B27CE8-51DD-4847-B428-CBFDF1A8403A}"/>
                </a:ext>
              </a:extLst>
            </p:cNvPr>
            <p:cNvSpPr/>
            <p:nvPr/>
          </p:nvSpPr>
          <p:spPr>
            <a:xfrm>
              <a:off x="1945291" y="62179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597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2430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965</Words>
  <Application>Microsoft Office PowerPoint</Application>
  <PresentationFormat>Widescreen</PresentationFormat>
  <Paragraphs>190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Чикина</dc:creator>
  <cp:lastModifiedBy>Александр Чикин</cp:lastModifiedBy>
  <cp:revision>26</cp:revision>
  <dcterms:created xsi:type="dcterms:W3CDTF">2023-05-27T12:57:51Z</dcterms:created>
  <dcterms:modified xsi:type="dcterms:W3CDTF">2023-10-18T08:51:26Z</dcterms:modified>
</cp:coreProperties>
</file>