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5"/>
  </p:notesMasterIdLst>
  <p:handoutMasterIdLst>
    <p:handoutMasterId r:id="rId16"/>
  </p:handoutMasterIdLst>
  <p:sldIdLst>
    <p:sldId id="260" r:id="rId6"/>
    <p:sldId id="295" r:id="rId7"/>
    <p:sldId id="304" r:id="rId8"/>
    <p:sldId id="297" r:id="rId9"/>
    <p:sldId id="298" r:id="rId10"/>
    <p:sldId id="299" r:id="rId11"/>
    <p:sldId id="301" r:id="rId12"/>
    <p:sldId id="302" r:id="rId13"/>
    <p:sldId id="303" r:id="rId14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659E"/>
    <a:srgbClr val="FF8200"/>
    <a:srgbClr val="FFEAA7"/>
    <a:srgbClr val="20D7C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30" autoAdjust="0"/>
    <p:restoredTop sz="95604" autoAdjust="0"/>
  </p:normalViewPr>
  <p:slideViewPr>
    <p:cSldViewPr snapToGrid="0">
      <p:cViewPr>
        <p:scale>
          <a:sx n="25" d="100"/>
          <a:sy n="25" d="100"/>
        </p:scale>
        <p:origin x="3642" y="16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2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Relationship Id="rId9" Type="http://schemas.openxmlformats.org/officeDocument/2006/relationships/image" Target="../media/image54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8733560" cy="3171782"/>
          </a:xfrm>
        </p:spPr>
        <p:txBody>
          <a:bodyPr/>
          <a:lstStyle/>
          <a:p>
            <a:r>
              <a:rPr lang="ru-RU" dirty="0"/>
              <a:t>Квадрокоптеры – дорожники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Революция в сфере дорожного строительства и эксплуатации. Они обеспечивают быструю и точную диагностику дефектов дорожного покрытия.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ru-RU" dirty="0"/>
              <a:t>0.0.1</a:t>
            </a:r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:a16="http://schemas.microsoft.com/office/drawing/2014/main" id="{860BAB42-92E5-6D4C-988B-4C5779B99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b="0" i="0" dirty="0">
                <a:effectLst/>
                <a:latin typeface="Söhne"/>
              </a:rPr>
              <a:t>Эффективность Диагностики и Мониторинга</a:t>
            </a:r>
          </a:p>
          <a:p>
            <a:endParaRPr lang="ru-RU" dirty="0"/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4180112"/>
            <a:ext cx="9157462" cy="5802088"/>
          </a:xfrm>
        </p:spPr>
        <p:txBody>
          <a:bodyPr/>
          <a:lstStyle/>
          <a:p>
            <a:pPr algn="just"/>
            <a:r>
              <a:rPr lang="ru-RU" sz="3600" i="0" dirty="0">
                <a:effectLst/>
                <a:latin typeface="+mj-lt"/>
              </a:rPr>
              <a:t>Проект предлагает революционный подход к диагностике и мониторингу дорожных систем с использованием квадрокоптеров. Современные датчики и камеры высокого разрешения обеспечивают высокую степень точности в обнаружении дефектов дорожного покрытия и анализе транспортных потоков.</a:t>
            </a:r>
            <a:endParaRPr lang="ru-RU" sz="3600" dirty="0">
              <a:latin typeface="+mj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487B0D-175C-FCE4-A869-ECF0F8FBA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7475" y="1811831"/>
            <a:ext cx="7692037" cy="76920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>
            <a:extLst>
              <a:ext uri="{FF2B5EF4-FFF2-40B4-BE49-F238E27FC236}">
                <a16:creationId xmlns:a16="http://schemas.microsoft.com/office/drawing/2014/main" id="{C72ED528-466D-BB48-85E5-2A2D73A027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>
                <a:latin typeface="+mj-lt"/>
              </a:rPr>
              <a:t>Проблема клиента, которую вы решаете.</a:t>
            </a:r>
          </a:p>
          <a:p>
            <a:endParaRPr lang="ru-RU" dirty="0">
              <a:latin typeface="+mj-lt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Проблема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3939926"/>
            <a:ext cx="8793162" cy="6557385"/>
          </a:xfrm>
        </p:spPr>
        <p:txBody>
          <a:bodyPr/>
          <a:lstStyle/>
          <a:p>
            <a:pPr algn="just"/>
            <a:r>
              <a:rPr lang="ru-RU" sz="2400" b="0" i="0" dirty="0">
                <a:effectLst/>
                <a:latin typeface="+mj-lt"/>
              </a:rPr>
              <a:t>Существующие решения, как правило, либо слишком трудоемки и дороги, либо не обеспечивают необходимую точность и комплексность анализа. </a:t>
            </a:r>
            <a:endParaRPr lang="en-US" sz="2400" b="0" i="0" dirty="0">
              <a:effectLst/>
              <a:latin typeface="+mj-lt"/>
            </a:endParaRPr>
          </a:p>
          <a:p>
            <a:pPr algn="just"/>
            <a:endParaRPr lang="en-US" sz="2400" dirty="0">
              <a:latin typeface="+mj-lt"/>
            </a:endParaRPr>
          </a:p>
          <a:p>
            <a:pPr algn="just"/>
            <a:r>
              <a:rPr lang="ru-RU" sz="2400" b="0" i="0" dirty="0">
                <a:effectLst/>
                <a:latin typeface="+mj-lt"/>
              </a:rPr>
              <a:t>Ручные методы диагностики дефектов часто подвержены человеческим ошибкам и требуют значительных трудовых затрат. Стационарные системы мониторинга транспорта и экологии ограничены по области покрытия и не всегда адаптированы к изменяющимся условиям. </a:t>
            </a:r>
            <a:endParaRPr lang="en-US" sz="2400" b="0" i="0" dirty="0">
              <a:effectLst/>
              <a:latin typeface="+mj-lt"/>
            </a:endParaRPr>
          </a:p>
          <a:p>
            <a:pPr algn="just"/>
            <a:endParaRPr lang="en-US" sz="2400" dirty="0">
              <a:latin typeface="+mj-lt"/>
            </a:endParaRPr>
          </a:p>
          <a:p>
            <a:pPr algn="just"/>
            <a:r>
              <a:rPr lang="ru-RU" sz="2400" b="0" i="0" dirty="0">
                <a:effectLst/>
                <a:latin typeface="+mj-lt"/>
              </a:rPr>
              <a:t>Таким образом, существует необходимость в более гибких, точных и комплексных методах анализа, которые предлагает данный проект.</a:t>
            </a:r>
            <a:endParaRPr lang="ru-RU" sz="2400" dirty="0">
              <a:latin typeface="+mj-lt"/>
            </a:endParaRP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E8E038BC-E53B-614C-A9F9-2C3CA505EC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>
                <a:latin typeface="+mj-lt"/>
              </a:rPr>
              <a:t>Почему существующих вариантов решения </a:t>
            </a:r>
            <a:br>
              <a:rPr lang="ru-RU" dirty="0">
                <a:latin typeface="+mj-lt"/>
              </a:rPr>
            </a:br>
            <a:r>
              <a:rPr lang="ru-RU" dirty="0">
                <a:latin typeface="+mj-lt"/>
              </a:rPr>
              <a:t>не достаточно?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0C34C22B-359A-A0FB-0B3A-B19EA26BDF68}"/>
              </a:ext>
            </a:extLst>
          </p:cNvPr>
          <p:cNvGrpSpPr/>
          <p:nvPr/>
        </p:nvGrpSpPr>
        <p:grpSpPr>
          <a:xfrm>
            <a:off x="894588" y="3939927"/>
            <a:ext cx="6319233" cy="914400"/>
            <a:chOff x="1357917" y="3501777"/>
            <a:chExt cx="6319233" cy="91440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FC00CB-9906-8228-C2CC-E4A4C9A4D708}"/>
                </a:ext>
              </a:extLst>
            </p:cNvPr>
            <p:cNvSpPr txBox="1"/>
            <p:nvPr/>
          </p:nvSpPr>
          <p:spPr>
            <a:xfrm>
              <a:off x="2724359" y="3543478"/>
              <a:ext cx="495279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i="0" dirty="0">
                  <a:effectLst/>
                  <a:latin typeface="+mj-lt"/>
                </a:rPr>
                <a:t>Экологические риски и загрязнение</a:t>
              </a:r>
              <a:endParaRPr lang="ru-RU" sz="2400" dirty="0">
                <a:latin typeface="+mj-lt"/>
              </a:endParaRPr>
            </a:p>
          </p:txBody>
        </p:sp>
        <p:pic>
          <p:nvPicPr>
            <p:cNvPr id="9" name="Рисунок 8" descr="Лиственное дерево со сплошной заливкой">
              <a:extLst>
                <a:ext uri="{FF2B5EF4-FFF2-40B4-BE49-F238E27FC236}">
                  <a16:creationId xmlns:a16="http://schemas.microsoft.com/office/drawing/2014/main" id="{310410F3-D679-56FB-8E07-F1C236EA4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57917" y="3501777"/>
              <a:ext cx="914400" cy="914400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9DB47596-8543-D6A2-9988-02B665734153}"/>
              </a:ext>
            </a:extLst>
          </p:cNvPr>
          <p:cNvGrpSpPr/>
          <p:nvPr/>
        </p:nvGrpSpPr>
        <p:grpSpPr>
          <a:xfrm>
            <a:off x="894588" y="5942112"/>
            <a:ext cx="6630162" cy="914400"/>
            <a:chOff x="1357917" y="5503962"/>
            <a:chExt cx="6630162" cy="9144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87AECF0-289D-5EB5-CA85-2F33449DED9A}"/>
                </a:ext>
              </a:extLst>
            </p:cNvPr>
            <p:cNvSpPr txBox="1"/>
            <p:nvPr/>
          </p:nvSpPr>
          <p:spPr>
            <a:xfrm>
              <a:off x="2724359" y="5545663"/>
              <a:ext cx="526372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i="0" dirty="0">
                  <a:effectLst/>
                  <a:latin typeface="+mj-lt"/>
                </a:rPr>
                <a:t>Неэффективное управление транспортными потоками</a:t>
              </a:r>
              <a:endParaRPr lang="ru-RU" sz="2400" dirty="0">
                <a:latin typeface="+mj-lt"/>
              </a:endParaRPr>
            </a:p>
          </p:txBody>
        </p:sp>
        <p:pic>
          <p:nvPicPr>
            <p:cNvPr id="13" name="Рисунок 12" descr="Автомобиль со сплошной заливкой">
              <a:extLst>
                <a:ext uri="{FF2B5EF4-FFF2-40B4-BE49-F238E27FC236}">
                  <a16:creationId xmlns:a16="http://schemas.microsoft.com/office/drawing/2014/main" id="{74DC89BC-7595-5B66-C1A7-26A688100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57917" y="5503962"/>
              <a:ext cx="914400" cy="914400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43C7C9E-78AE-42FA-7967-9524A631D5E3}"/>
              </a:ext>
            </a:extLst>
          </p:cNvPr>
          <p:cNvGrpSpPr/>
          <p:nvPr/>
        </p:nvGrpSpPr>
        <p:grpSpPr>
          <a:xfrm>
            <a:off x="908876" y="7817420"/>
            <a:ext cx="5700316" cy="914400"/>
            <a:chOff x="1372205" y="7379270"/>
            <a:chExt cx="5700316" cy="9144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EF51E10-D770-FF25-88C7-DEC0FB1889B5}"/>
                </a:ext>
              </a:extLst>
            </p:cNvPr>
            <p:cNvSpPr txBox="1"/>
            <p:nvPr/>
          </p:nvSpPr>
          <p:spPr>
            <a:xfrm>
              <a:off x="2724359" y="7420971"/>
              <a:ext cx="434816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i="0" dirty="0">
                  <a:effectLst/>
                  <a:latin typeface="+mj-lt"/>
                </a:rPr>
                <a:t>Недостаточная точность диагностики дефектов</a:t>
              </a:r>
              <a:endParaRPr lang="ru-RU" sz="2400" dirty="0">
                <a:latin typeface="+mj-lt"/>
              </a:endParaRPr>
            </a:p>
          </p:txBody>
        </p:sp>
        <p:pic>
          <p:nvPicPr>
            <p:cNvPr id="18" name="Рисунок 17" descr="Лупа со сплошной заливкой">
              <a:extLst>
                <a:ext uri="{FF2B5EF4-FFF2-40B4-BE49-F238E27FC236}">
                  <a16:creationId xmlns:a16="http://schemas.microsoft.com/office/drawing/2014/main" id="{D46B5EC5-7C75-A55C-797D-A5A4968BA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72205" y="737927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Что вы предлагаете, уникальные преимущества и выгоды для клиента.</a:t>
            </a:r>
          </a:p>
          <a:p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grpSp>
        <p:nvGrpSpPr>
          <p:cNvPr id="45" name="Group 47">
            <a:extLst>
              <a:ext uri="{FF2B5EF4-FFF2-40B4-BE49-F238E27FC236}">
                <a16:creationId xmlns:a16="http://schemas.microsoft.com/office/drawing/2014/main" id="{8F6D91D2-E91B-EADD-FA61-0FBF27D979F0}"/>
              </a:ext>
            </a:extLst>
          </p:cNvPr>
          <p:cNvGrpSpPr/>
          <p:nvPr/>
        </p:nvGrpSpPr>
        <p:grpSpPr>
          <a:xfrm>
            <a:off x="7560258" y="7548257"/>
            <a:ext cx="5806333" cy="2038556"/>
            <a:chOff x="3680052" y="3495902"/>
            <a:chExt cx="4652736" cy="1633538"/>
          </a:xfrm>
        </p:grpSpPr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3DFC1280-3298-02EF-9275-E8C18FBC1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052" y="3627665"/>
              <a:ext cx="1677988" cy="1501775"/>
            </a:xfrm>
            <a:custGeom>
              <a:avLst/>
              <a:gdLst>
                <a:gd name="T0" fmla="*/ 0 w 1057"/>
                <a:gd name="T1" fmla="*/ 460 h 946"/>
                <a:gd name="T2" fmla="*/ 307 w 1057"/>
                <a:gd name="T3" fmla="*/ 0 h 946"/>
                <a:gd name="T4" fmla="*/ 1057 w 1057"/>
                <a:gd name="T5" fmla="*/ 184 h 946"/>
                <a:gd name="T6" fmla="*/ 919 w 1057"/>
                <a:gd name="T7" fmla="*/ 946 h 946"/>
                <a:gd name="T8" fmla="*/ 0 w 1057"/>
                <a:gd name="T9" fmla="*/ 46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7" h="946">
                  <a:moveTo>
                    <a:pt x="0" y="460"/>
                  </a:moveTo>
                  <a:lnTo>
                    <a:pt x="307" y="0"/>
                  </a:lnTo>
                  <a:lnTo>
                    <a:pt x="1057" y="184"/>
                  </a:lnTo>
                  <a:lnTo>
                    <a:pt x="919" y="946"/>
                  </a:lnTo>
                  <a:lnTo>
                    <a:pt x="0" y="460"/>
                  </a:lnTo>
                  <a:close/>
                </a:path>
              </a:pathLst>
            </a:custGeom>
            <a:solidFill>
              <a:srgbClr val="7264F4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C50138A0-BD96-364C-0C6F-E186F69EC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4450" y="3697288"/>
              <a:ext cx="3208338" cy="1417638"/>
            </a:xfrm>
            <a:custGeom>
              <a:avLst/>
              <a:gdLst>
                <a:gd name="T0" fmla="*/ 138 w 2021"/>
                <a:gd name="T1" fmla="*/ 131 h 893"/>
                <a:gd name="T2" fmla="*/ 1626 w 2021"/>
                <a:gd name="T3" fmla="*/ 0 h 893"/>
                <a:gd name="T4" fmla="*/ 2021 w 2021"/>
                <a:gd name="T5" fmla="*/ 543 h 893"/>
                <a:gd name="T6" fmla="*/ 0 w 2021"/>
                <a:gd name="T7" fmla="*/ 893 h 893"/>
                <a:gd name="T8" fmla="*/ 138 w 2021"/>
                <a:gd name="T9" fmla="*/ 131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1" h="893">
                  <a:moveTo>
                    <a:pt x="138" y="131"/>
                  </a:moveTo>
                  <a:lnTo>
                    <a:pt x="1626" y="0"/>
                  </a:lnTo>
                  <a:lnTo>
                    <a:pt x="2021" y="543"/>
                  </a:lnTo>
                  <a:lnTo>
                    <a:pt x="0" y="893"/>
                  </a:lnTo>
                  <a:lnTo>
                    <a:pt x="138" y="131"/>
                  </a:lnTo>
                  <a:close/>
                </a:path>
              </a:pathLst>
            </a:custGeom>
            <a:gradFill>
              <a:gsLst>
                <a:gs pos="0">
                  <a:srgbClr val="7264F4">
                    <a:lumMod val="50000"/>
                  </a:srgbClr>
                </a:gs>
                <a:gs pos="100000">
                  <a:srgbClr val="7264F4">
                    <a:lumMod val="75000"/>
                  </a:srgb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031CAC33-7687-C089-D7F9-13AAD830C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2900" y="3495902"/>
              <a:ext cx="3552825" cy="423863"/>
            </a:xfrm>
            <a:custGeom>
              <a:avLst/>
              <a:gdLst>
                <a:gd name="T0" fmla="*/ 0 w 2238"/>
                <a:gd name="T1" fmla="*/ 83 h 267"/>
                <a:gd name="T2" fmla="*/ 1284 w 2238"/>
                <a:gd name="T3" fmla="*/ 0 h 267"/>
                <a:gd name="T4" fmla="*/ 2238 w 2238"/>
                <a:gd name="T5" fmla="*/ 136 h 267"/>
                <a:gd name="T6" fmla="*/ 750 w 2238"/>
                <a:gd name="T7" fmla="*/ 267 h 267"/>
                <a:gd name="T8" fmla="*/ 0 w 2238"/>
                <a:gd name="T9" fmla="*/ 8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8" h="267">
                  <a:moveTo>
                    <a:pt x="0" y="83"/>
                  </a:moveTo>
                  <a:lnTo>
                    <a:pt x="1284" y="0"/>
                  </a:lnTo>
                  <a:lnTo>
                    <a:pt x="2238" y="136"/>
                  </a:lnTo>
                  <a:lnTo>
                    <a:pt x="750" y="267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7264F4">
                <a:lumMod val="50000"/>
              </a:srgbClr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1BB11C5-21F7-A5A3-5B30-5685291BEA97}"/>
              </a:ext>
            </a:extLst>
          </p:cNvPr>
          <p:cNvGrpSpPr/>
          <p:nvPr/>
        </p:nvGrpSpPr>
        <p:grpSpPr>
          <a:xfrm>
            <a:off x="8223646" y="6611195"/>
            <a:ext cx="4275222" cy="1315453"/>
            <a:chOff x="4211638" y="2745015"/>
            <a:chExt cx="3425825" cy="1054100"/>
          </a:xfrm>
        </p:grpSpPr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23F77A4D-E132-04A5-F572-2CACF4D8C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1638" y="2760890"/>
              <a:ext cx="1336675" cy="1038225"/>
            </a:xfrm>
            <a:custGeom>
              <a:avLst/>
              <a:gdLst>
                <a:gd name="T0" fmla="*/ 0 w 842"/>
                <a:gd name="T1" fmla="*/ 478 h 654"/>
                <a:gd name="T2" fmla="*/ 329 w 842"/>
                <a:gd name="T3" fmla="*/ 0 h 654"/>
                <a:gd name="T4" fmla="*/ 842 w 842"/>
                <a:gd name="T5" fmla="*/ 19 h 654"/>
                <a:gd name="T6" fmla="*/ 723 w 842"/>
                <a:gd name="T7" fmla="*/ 654 h 654"/>
                <a:gd name="T8" fmla="*/ 0 w 842"/>
                <a:gd name="T9" fmla="*/ 478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2" h="654">
                  <a:moveTo>
                    <a:pt x="0" y="478"/>
                  </a:moveTo>
                  <a:lnTo>
                    <a:pt x="329" y="0"/>
                  </a:lnTo>
                  <a:lnTo>
                    <a:pt x="842" y="19"/>
                  </a:lnTo>
                  <a:lnTo>
                    <a:pt x="723" y="654"/>
                  </a:lnTo>
                  <a:lnTo>
                    <a:pt x="0" y="478"/>
                  </a:lnTo>
                  <a:close/>
                </a:path>
              </a:pathLst>
            </a:custGeom>
            <a:solidFill>
              <a:srgbClr val="7264F4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1EFE8FBE-EA0A-A164-F790-729B137F3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6225" y="2760890"/>
              <a:ext cx="2281238" cy="1038225"/>
            </a:xfrm>
            <a:custGeom>
              <a:avLst/>
              <a:gdLst>
                <a:gd name="T0" fmla="*/ 119 w 1437"/>
                <a:gd name="T1" fmla="*/ 19 h 654"/>
                <a:gd name="T2" fmla="*/ 0 w 1437"/>
                <a:gd name="T3" fmla="*/ 654 h 654"/>
                <a:gd name="T4" fmla="*/ 1437 w 1437"/>
                <a:gd name="T5" fmla="*/ 529 h 654"/>
                <a:gd name="T6" fmla="*/ 1063 w 1437"/>
                <a:gd name="T7" fmla="*/ 0 h 654"/>
                <a:gd name="T8" fmla="*/ 119 w 1437"/>
                <a:gd name="T9" fmla="*/ 19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7" h="654">
                  <a:moveTo>
                    <a:pt x="119" y="19"/>
                  </a:moveTo>
                  <a:lnTo>
                    <a:pt x="0" y="654"/>
                  </a:lnTo>
                  <a:lnTo>
                    <a:pt x="1437" y="529"/>
                  </a:lnTo>
                  <a:lnTo>
                    <a:pt x="1063" y="0"/>
                  </a:lnTo>
                  <a:lnTo>
                    <a:pt x="119" y="19"/>
                  </a:lnTo>
                  <a:close/>
                </a:path>
              </a:pathLst>
            </a:custGeom>
            <a:gradFill>
              <a:gsLst>
                <a:gs pos="0">
                  <a:srgbClr val="7264F4">
                    <a:lumMod val="50000"/>
                  </a:srgbClr>
                </a:gs>
                <a:gs pos="100000">
                  <a:srgbClr val="7264F4">
                    <a:lumMod val="75000"/>
                  </a:srgb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A3E2DF6D-5382-EA28-903B-DE52F31E1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750" y="2745015"/>
              <a:ext cx="2312988" cy="46038"/>
            </a:xfrm>
            <a:custGeom>
              <a:avLst/>
              <a:gdLst>
                <a:gd name="T0" fmla="*/ 0 w 1457"/>
                <a:gd name="T1" fmla="*/ 10 h 29"/>
                <a:gd name="T2" fmla="*/ 851 w 1457"/>
                <a:gd name="T3" fmla="*/ 0 h 29"/>
                <a:gd name="T4" fmla="*/ 1457 w 1457"/>
                <a:gd name="T5" fmla="*/ 10 h 29"/>
                <a:gd name="T6" fmla="*/ 513 w 1457"/>
                <a:gd name="T7" fmla="*/ 29 h 29"/>
                <a:gd name="T8" fmla="*/ 0 w 1457"/>
                <a:gd name="T9" fmla="*/ 1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7" h="29">
                  <a:moveTo>
                    <a:pt x="0" y="10"/>
                  </a:moveTo>
                  <a:lnTo>
                    <a:pt x="851" y="0"/>
                  </a:lnTo>
                  <a:lnTo>
                    <a:pt x="1457" y="10"/>
                  </a:lnTo>
                  <a:lnTo>
                    <a:pt x="513" y="29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7264F4">
                <a:lumMod val="50000"/>
              </a:srgbClr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grpSp>
        <p:nvGrpSpPr>
          <p:cNvPr id="53" name="Group 49">
            <a:extLst>
              <a:ext uri="{FF2B5EF4-FFF2-40B4-BE49-F238E27FC236}">
                <a16:creationId xmlns:a16="http://schemas.microsoft.com/office/drawing/2014/main" id="{7A6A1C35-D157-0E80-20E6-68F08FF849F9}"/>
              </a:ext>
            </a:extLst>
          </p:cNvPr>
          <p:cNvGrpSpPr/>
          <p:nvPr/>
        </p:nvGrpSpPr>
        <p:grpSpPr>
          <a:xfrm>
            <a:off x="8932881" y="5476023"/>
            <a:ext cx="2775527" cy="1067815"/>
            <a:chOff x="4779963" y="1835377"/>
            <a:chExt cx="2224088" cy="855663"/>
          </a:xfrm>
        </p:grpSpPr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E908B921-CB57-D381-6654-D134CF943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9963" y="1835377"/>
              <a:ext cx="935038" cy="855663"/>
            </a:xfrm>
            <a:custGeom>
              <a:avLst/>
              <a:gdLst>
                <a:gd name="T0" fmla="*/ 0 w 589"/>
                <a:gd name="T1" fmla="*/ 522 h 539"/>
                <a:gd name="T2" fmla="*/ 329 w 589"/>
                <a:gd name="T3" fmla="*/ 36 h 539"/>
                <a:gd name="T4" fmla="*/ 589 w 589"/>
                <a:gd name="T5" fmla="*/ 0 h 539"/>
                <a:gd name="T6" fmla="*/ 494 w 589"/>
                <a:gd name="T7" fmla="*/ 539 h 539"/>
                <a:gd name="T8" fmla="*/ 0 w 589"/>
                <a:gd name="T9" fmla="*/ 522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9" h="539">
                  <a:moveTo>
                    <a:pt x="0" y="522"/>
                  </a:moveTo>
                  <a:lnTo>
                    <a:pt x="329" y="36"/>
                  </a:lnTo>
                  <a:lnTo>
                    <a:pt x="589" y="0"/>
                  </a:lnTo>
                  <a:lnTo>
                    <a:pt x="494" y="539"/>
                  </a:lnTo>
                  <a:lnTo>
                    <a:pt x="0" y="522"/>
                  </a:lnTo>
                  <a:close/>
                </a:path>
              </a:pathLst>
            </a:custGeom>
            <a:solidFill>
              <a:srgbClr val="7264F4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EFF9A686-2ACA-C1D7-4E19-3999E045D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188" y="1835377"/>
              <a:ext cx="1439863" cy="855663"/>
            </a:xfrm>
            <a:custGeom>
              <a:avLst/>
              <a:gdLst>
                <a:gd name="T0" fmla="*/ 95 w 907"/>
                <a:gd name="T1" fmla="*/ 0 h 539"/>
                <a:gd name="T2" fmla="*/ 542 w 907"/>
                <a:gd name="T3" fmla="*/ 22 h 539"/>
                <a:gd name="T4" fmla="*/ 907 w 907"/>
                <a:gd name="T5" fmla="*/ 522 h 539"/>
                <a:gd name="T6" fmla="*/ 0 w 907"/>
                <a:gd name="T7" fmla="*/ 539 h 539"/>
                <a:gd name="T8" fmla="*/ 95 w 907"/>
                <a:gd name="T9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7" h="539">
                  <a:moveTo>
                    <a:pt x="95" y="0"/>
                  </a:moveTo>
                  <a:lnTo>
                    <a:pt x="542" y="22"/>
                  </a:lnTo>
                  <a:lnTo>
                    <a:pt x="907" y="522"/>
                  </a:lnTo>
                  <a:lnTo>
                    <a:pt x="0" y="539"/>
                  </a:lnTo>
                  <a:lnTo>
                    <a:pt x="95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64F4">
                    <a:lumMod val="50000"/>
                  </a:srgbClr>
                </a:gs>
                <a:gs pos="100000">
                  <a:srgbClr val="7264F4">
                    <a:lumMod val="7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grpSp>
        <p:nvGrpSpPr>
          <p:cNvPr id="56" name="Group 50">
            <a:extLst>
              <a:ext uri="{FF2B5EF4-FFF2-40B4-BE49-F238E27FC236}">
                <a16:creationId xmlns:a16="http://schemas.microsoft.com/office/drawing/2014/main" id="{0C3110D8-CC96-E2CF-D93F-6F3F00528D36}"/>
              </a:ext>
            </a:extLst>
          </p:cNvPr>
          <p:cNvGrpSpPr/>
          <p:nvPr/>
        </p:nvGrpSpPr>
        <p:grpSpPr>
          <a:xfrm>
            <a:off x="9644096" y="4495377"/>
            <a:ext cx="1279794" cy="933100"/>
            <a:chOff x="5349875" y="1049565"/>
            <a:chExt cx="1025526" cy="747713"/>
          </a:xfrm>
        </p:grpSpPr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8C0E98FA-C5B0-90FB-A7A6-892750D65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875" y="1049565"/>
              <a:ext cx="503238" cy="747713"/>
            </a:xfrm>
            <a:custGeom>
              <a:avLst/>
              <a:gdLst>
                <a:gd name="T0" fmla="*/ 0 w 317"/>
                <a:gd name="T1" fmla="*/ 471 h 471"/>
                <a:gd name="T2" fmla="*/ 317 w 317"/>
                <a:gd name="T3" fmla="*/ 0 h 471"/>
                <a:gd name="T4" fmla="*/ 237 w 317"/>
                <a:gd name="T5" fmla="*/ 439 h 471"/>
                <a:gd name="T6" fmla="*/ 0 w 317"/>
                <a:gd name="T7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7" h="471">
                  <a:moveTo>
                    <a:pt x="0" y="471"/>
                  </a:moveTo>
                  <a:lnTo>
                    <a:pt x="317" y="0"/>
                  </a:lnTo>
                  <a:lnTo>
                    <a:pt x="237" y="439"/>
                  </a:lnTo>
                  <a:lnTo>
                    <a:pt x="0" y="471"/>
                  </a:lnTo>
                  <a:close/>
                </a:path>
              </a:pathLst>
            </a:custGeom>
            <a:solidFill>
              <a:srgbClr val="7264F4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BD00CB4F-67AF-2B67-879F-B913A03F0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113" y="1049565"/>
              <a:ext cx="649288" cy="728663"/>
            </a:xfrm>
            <a:custGeom>
              <a:avLst/>
              <a:gdLst>
                <a:gd name="T0" fmla="*/ 80 w 409"/>
                <a:gd name="T1" fmla="*/ 0 h 459"/>
                <a:gd name="T2" fmla="*/ 409 w 409"/>
                <a:gd name="T3" fmla="*/ 459 h 459"/>
                <a:gd name="T4" fmla="*/ 0 w 409"/>
                <a:gd name="T5" fmla="*/ 439 h 459"/>
                <a:gd name="T6" fmla="*/ 80 w 409"/>
                <a:gd name="T7" fmla="*/ 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9" h="459">
                  <a:moveTo>
                    <a:pt x="80" y="0"/>
                  </a:moveTo>
                  <a:lnTo>
                    <a:pt x="409" y="459"/>
                  </a:lnTo>
                  <a:lnTo>
                    <a:pt x="0" y="439"/>
                  </a:lnTo>
                  <a:lnTo>
                    <a:pt x="80" y="0"/>
                  </a:lnTo>
                  <a:close/>
                </a:path>
              </a:pathLst>
            </a:custGeom>
            <a:gradFill>
              <a:gsLst>
                <a:gs pos="0">
                  <a:srgbClr val="7264F4">
                    <a:lumMod val="50000"/>
                  </a:srgbClr>
                </a:gs>
                <a:gs pos="100000">
                  <a:srgbClr val="7264F4">
                    <a:lumMod val="75000"/>
                  </a:srgbClr>
                </a:gs>
              </a:gsLst>
              <a:lin ang="0" scaled="1"/>
            </a:gradFill>
            <a:ln>
              <a:noFill/>
            </a:ln>
            <a:effec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3FF3B964-130A-FEAC-E6EB-53D7C0F63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875" y="1746477"/>
              <a:ext cx="1025525" cy="50800"/>
            </a:xfrm>
            <a:custGeom>
              <a:avLst/>
              <a:gdLst>
                <a:gd name="T0" fmla="*/ 0 w 646"/>
                <a:gd name="T1" fmla="*/ 32 h 32"/>
                <a:gd name="T2" fmla="*/ 237 w 646"/>
                <a:gd name="T3" fmla="*/ 0 h 32"/>
                <a:gd name="T4" fmla="*/ 646 w 646"/>
                <a:gd name="T5" fmla="*/ 20 h 32"/>
                <a:gd name="T6" fmla="*/ 0 w 646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6" h="32">
                  <a:moveTo>
                    <a:pt x="0" y="32"/>
                  </a:moveTo>
                  <a:lnTo>
                    <a:pt x="237" y="0"/>
                  </a:lnTo>
                  <a:lnTo>
                    <a:pt x="646" y="2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7264F4">
                <a:lumMod val="50000"/>
              </a:srgbClr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cxnSp>
        <p:nvCxnSpPr>
          <p:cNvPr id="60" name="Straight Connector 22">
            <a:extLst>
              <a:ext uri="{FF2B5EF4-FFF2-40B4-BE49-F238E27FC236}">
                <a16:creationId xmlns:a16="http://schemas.microsoft.com/office/drawing/2014/main" id="{6D5DD3C9-6A56-9E55-0BE6-4A04DA4D24F0}"/>
              </a:ext>
            </a:extLst>
          </p:cNvPr>
          <p:cNvCxnSpPr/>
          <p:nvPr/>
        </p:nvCxnSpPr>
        <p:spPr>
          <a:xfrm flipH="1">
            <a:off x="6701651" y="4899184"/>
            <a:ext cx="3089292" cy="0"/>
          </a:xfrm>
          <a:prstGeom prst="line">
            <a:avLst/>
          </a:prstGeom>
          <a:noFill/>
          <a:ln w="38100" cap="rnd" cmpd="sng" algn="ctr">
            <a:solidFill>
              <a:srgbClr val="172144">
                <a:lumMod val="90000"/>
                <a:lumOff val="10000"/>
              </a:srgbClr>
            </a:solidFill>
            <a:prstDash val="solid"/>
            <a:tailEnd type="oval"/>
          </a:ln>
          <a:effectLst/>
        </p:spPr>
      </p:cxnSp>
      <p:cxnSp>
        <p:nvCxnSpPr>
          <p:cNvPr id="61" name="Straight Connector 25">
            <a:extLst>
              <a:ext uri="{FF2B5EF4-FFF2-40B4-BE49-F238E27FC236}">
                <a16:creationId xmlns:a16="http://schemas.microsoft.com/office/drawing/2014/main" id="{9E7EB096-1134-9C43-7317-F0FED6B92AFB}"/>
              </a:ext>
            </a:extLst>
          </p:cNvPr>
          <p:cNvCxnSpPr/>
          <p:nvPr/>
        </p:nvCxnSpPr>
        <p:spPr>
          <a:xfrm>
            <a:off x="11517515" y="5967848"/>
            <a:ext cx="679023" cy="0"/>
          </a:xfrm>
          <a:prstGeom prst="line">
            <a:avLst/>
          </a:prstGeom>
          <a:noFill/>
          <a:ln w="38100" cap="rnd" cmpd="sng" algn="ctr">
            <a:solidFill>
              <a:srgbClr val="172144">
                <a:lumMod val="90000"/>
                <a:lumOff val="10000"/>
              </a:srgbClr>
            </a:solidFill>
            <a:prstDash val="solid"/>
            <a:tailEnd type="oval"/>
          </a:ln>
          <a:effectLst/>
        </p:spPr>
      </p:cxnSp>
      <p:cxnSp>
        <p:nvCxnSpPr>
          <p:cNvPr id="62" name="Straight Connector 26">
            <a:extLst>
              <a:ext uri="{FF2B5EF4-FFF2-40B4-BE49-F238E27FC236}">
                <a16:creationId xmlns:a16="http://schemas.microsoft.com/office/drawing/2014/main" id="{C32845CC-A187-57C9-FA3C-57A7A61D810C}"/>
              </a:ext>
            </a:extLst>
          </p:cNvPr>
          <p:cNvCxnSpPr/>
          <p:nvPr/>
        </p:nvCxnSpPr>
        <p:spPr>
          <a:xfrm flipH="1">
            <a:off x="7542146" y="7000287"/>
            <a:ext cx="870383" cy="0"/>
          </a:xfrm>
          <a:prstGeom prst="line">
            <a:avLst/>
          </a:prstGeom>
          <a:noFill/>
          <a:ln w="38100" cap="rnd" cmpd="sng" algn="ctr">
            <a:solidFill>
              <a:srgbClr val="172144">
                <a:lumMod val="90000"/>
                <a:lumOff val="10000"/>
              </a:srgbClr>
            </a:solidFill>
            <a:prstDash val="solid"/>
            <a:tailEnd type="oval"/>
          </a:ln>
          <a:effectLst/>
        </p:spPr>
      </p:cxnSp>
      <p:cxnSp>
        <p:nvCxnSpPr>
          <p:cNvPr id="63" name="Straight Connector 27">
            <a:extLst>
              <a:ext uri="{FF2B5EF4-FFF2-40B4-BE49-F238E27FC236}">
                <a16:creationId xmlns:a16="http://schemas.microsoft.com/office/drawing/2014/main" id="{72E7C26E-C6C2-F4F2-D58C-86DDBA14C306}"/>
              </a:ext>
            </a:extLst>
          </p:cNvPr>
          <p:cNvCxnSpPr/>
          <p:nvPr/>
        </p:nvCxnSpPr>
        <p:spPr>
          <a:xfrm>
            <a:off x="12949995" y="8106310"/>
            <a:ext cx="491879" cy="0"/>
          </a:xfrm>
          <a:prstGeom prst="line">
            <a:avLst/>
          </a:prstGeom>
          <a:noFill/>
          <a:ln w="38100" cap="rnd" cmpd="sng" algn="ctr">
            <a:solidFill>
              <a:srgbClr val="172144">
                <a:lumMod val="90000"/>
                <a:lumOff val="10000"/>
              </a:srgbClr>
            </a:solidFill>
            <a:prstDash val="solid"/>
            <a:tailEnd type="oval"/>
          </a:ln>
          <a:effectLst/>
        </p:spPr>
      </p:cxnSp>
      <p:sp>
        <p:nvSpPr>
          <p:cNvPr id="71" name="Rounded Rectangle 52">
            <a:extLst>
              <a:ext uri="{FF2B5EF4-FFF2-40B4-BE49-F238E27FC236}">
                <a16:creationId xmlns:a16="http://schemas.microsoft.com/office/drawing/2014/main" id="{33EFC641-AA7F-9B7A-C2C1-8A4D72BC9735}"/>
              </a:ext>
            </a:extLst>
          </p:cNvPr>
          <p:cNvSpPr/>
          <p:nvPr/>
        </p:nvSpPr>
        <p:spPr>
          <a:xfrm>
            <a:off x="5569081" y="4457881"/>
            <a:ext cx="873885" cy="873884"/>
          </a:xfrm>
          <a:prstGeom prst="roundRect">
            <a:avLst/>
          </a:prstGeom>
          <a:solidFill>
            <a:srgbClr val="7264F4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signball-Edu-01" pitchFamily="2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ounded Rectangle 54">
            <a:extLst>
              <a:ext uri="{FF2B5EF4-FFF2-40B4-BE49-F238E27FC236}">
                <a16:creationId xmlns:a16="http://schemas.microsoft.com/office/drawing/2014/main" id="{AF15466B-CB43-7AD6-66E9-B8F053FD194C}"/>
              </a:ext>
            </a:extLst>
          </p:cNvPr>
          <p:cNvSpPr/>
          <p:nvPr/>
        </p:nvSpPr>
        <p:spPr>
          <a:xfrm>
            <a:off x="6532308" y="6543838"/>
            <a:ext cx="873885" cy="873884"/>
          </a:xfrm>
          <a:prstGeom prst="roundRect">
            <a:avLst/>
          </a:prstGeom>
          <a:solidFill>
            <a:srgbClr val="7264F4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signball-Edu-01" pitchFamily="2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ounded Rectangle 61">
            <a:extLst>
              <a:ext uri="{FF2B5EF4-FFF2-40B4-BE49-F238E27FC236}">
                <a16:creationId xmlns:a16="http://schemas.microsoft.com/office/drawing/2014/main" id="{E1216821-4CA4-A88C-31BB-DE5B504013E8}"/>
              </a:ext>
            </a:extLst>
          </p:cNvPr>
          <p:cNvSpPr/>
          <p:nvPr/>
        </p:nvSpPr>
        <p:spPr>
          <a:xfrm>
            <a:off x="12474979" y="5538359"/>
            <a:ext cx="873885" cy="873884"/>
          </a:xfrm>
          <a:prstGeom prst="roundRect">
            <a:avLst/>
          </a:prstGeom>
          <a:solidFill>
            <a:srgbClr val="7264F4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signball-Edu-01" pitchFamily="2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ounded Rectangle 63">
            <a:extLst>
              <a:ext uri="{FF2B5EF4-FFF2-40B4-BE49-F238E27FC236}">
                <a16:creationId xmlns:a16="http://schemas.microsoft.com/office/drawing/2014/main" id="{37DB0405-D6A9-C93D-707B-652ED40EBC3E}"/>
              </a:ext>
            </a:extLst>
          </p:cNvPr>
          <p:cNvSpPr/>
          <p:nvPr/>
        </p:nvSpPr>
        <p:spPr>
          <a:xfrm>
            <a:off x="13661133" y="7640269"/>
            <a:ext cx="873885" cy="873884"/>
          </a:xfrm>
          <a:prstGeom prst="roundRect">
            <a:avLst/>
          </a:prstGeom>
          <a:solidFill>
            <a:srgbClr val="7264F4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signball-Edu-01" pitchFamily="2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9C6A065-DD91-A18D-2101-1CC3264097E2}"/>
              </a:ext>
            </a:extLst>
          </p:cNvPr>
          <p:cNvSpPr txBox="1"/>
          <p:nvPr/>
        </p:nvSpPr>
        <p:spPr>
          <a:xfrm>
            <a:off x="-4738478" y="4663990"/>
            <a:ext cx="100488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400" i="0" dirty="0">
                <a:effectLst/>
                <a:latin typeface="Söhne"/>
              </a:rPr>
              <a:t>Высокая точность диагностики</a:t>
            </a:r>
            <a:endParaRPr lang="ru-RU" sz="24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7D387C3-308F-E222-9B15-42D3FB3AE72E}"/>
              </a:ext>
            </a:extLst>
          </p:cNvPr>
          <p:cNvSpPr txBox="1"/>
          <p:nvPr/>
        </p:nvSpPr>
        <p:spPr>
          <a:xfrm>
            <a:off x="13661133" y="5744468"/>
            <a:ext cx="12420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0" dirty="0">
                <a:effectLst/>
                <a:latin typeface="Söhne"/>
              </a:rPr>
              <a:t>Реальное время и гибкость</a:t>
            </a:r>
            <a:endParaRPr lang="ru-RU" sz="2400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B21493B-F427-D1FB-2301-2B1064A5724A}"/>
              </a:ext>
            </a:extLst>
          </p:cNvPr>
          <p:cNvSpPr txBox="1"/>
          <p:nvPr/>
        </p:nvSpPr>
        <p:spPr>
          <a:xfrm>
            <a:off x="1305684" y="6565027"/>
            <a:ext cx="48409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400" i="0" dirty="0">
                <a:effectLst/>
                <a:latin typeface="Söhne"/>
              </a:rPr>
              <a:t>Комплексный анализ транспортных потоков</a:t>
            </a:r>
            <a:endParaRPr lang="ru-RU" sz="2400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8FB3C34-33C8-DA24-E99E-B21EC83CE551}"/>
              </a:ext>
            </a:extLst>
          </p:cNvPr>
          <p:cNvSpPr txBox="1"/>
          <p:nvPr/>
        </p:nvSpPr>
        <p:spPr>
          <a:xfrm>
            <a:off x="14780222" y="7661712"/>
            <a:ext cx="39147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0" dirty="0">
                <a:effectLst/>
                <a:latin typeface="Söhne"/>
              </a:rPr>
              <a:t>Экологический мониторинг и устойчивость</a:t>
            </a:r>
            <a:endParaRPr lang="ru-RU" sz="2400" dirty="0"/>
          </a:p>
        </p:txBody>
      </p:sp>
      <p:pic>
        <p:nvPicPr>
          <p:cNvPr id="88" name="Рисунок 87" descr="Земной шар: Северная и Южная Америка со сплошной заливкой">
            <a:extLst>
              <a:ext uri="{FF2B5EF4-FFF2-40B4-BE49-F238E27FC236}">
                <a16:creationId xmlns:a16="http://schemas.microsoft.com/office/drawing/2014/main" id="{A9612F9C-7F81-613B-D8C4-DEA30FD86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28075" y="7812734"/>
            <a:ext cx="540000" cy="540000"/>
          </a:xfrm>
          <a:prstGeom prst="rect">
            <a:avLst/>
          </a:prstGeom>
        </p:spPr>
      </p:pic>
      <p:pic>
        <p:nvPicPr>
          <p:cNvPr id="90" name="Рисунок 89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0DB68A33-43B1-8EE3-2738-7598A74A53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89295" y="6710525"/>
            <a:ext cx="540000" cy="540000"/>
          </a:xfrm>
          <a:prstGeom prst="rect">
            <a:avLst/>
          </a:prstGeom>
        </p:spPr>
      </p:pic>
      <p:pic>
        <p:nvPicPr>
          <p:cNvPr id="92" name="Рисунок 91" descr="Часы со сплошной заливкой">
            <a:extLst>
              <a:ext uri="{FF2B5EF4-FFF2-40B4-BE49-F238E27FC236}">
                <a16:creationId xmlns:a16="http://schemas.microsoft.com/office/drawing/2014/main" id="{E199A681-1D0B-EBEB-EA80-762CF759DB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641921" y="5694889"/>
            <a:ext cx="540000" cy="540000"/>
          </a:xfrm>
          <a:prstGeom prst="rect">
            <a:avLst/>
          </a:prstGeom>
        </p:spPr>
      </p:pic>
      <p:pic>
        <p:nvPicPr>
          <p:cNvPr id="94" name="Рисунок 93" descr="В яблочко со сплошной заливкой">
            <a:extLst>
              <a:ext uri="{FF2B5EF4-FFF2-40B4-BE49-F238E27FC236}">
                <a16:creationId xmlns:a16="http://schemas.microsoft.com/office/drawing/2014/main" id="{4C2EA51D-BCBB-8614-C83B-B0FD994F26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56846" y="4624822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Рынок, на котором вы работаете, его объем, рост и уровень конкуренции.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3760788"/>
            <a:ext cx="7423503" cy="7554912"/>
          </a:xfrm>
        </p:spPr>
        <p:txBody>
          <a:bodyPr/>
          <a:lstStyle/>
          <a:p>
            <a:r>
              <a:rPr lang="ru-RU" sz="3200" b="0" i="0" dirty="0">
                <a:effectLst/>
                <a:latin typeface="Söhne"/>
              </a:rPr>
              <a:t>Мы работаем на рынке дорожного строительства и инфраструктуры, который по разным оценкам находится в активной фазе роста. Ожидается, что объем этого рынка будет увеличиваться на 3-5% ежегодно. Конкуренция в данной сфере высока, однако комплексный и технологически продвинутый подход нашего проекта позволяет выделиться на фоне традиционных методов управления и мониторинга.</a:t>
            </a:r>
            <a:endParaRPr lang="ru-RU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A98149-B401-4693-325F-6573F0704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4310" y="2724912"/>
            <a:ext cx="7554912" cy="75549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>
                <a:latin typeface="+mj-lt"/>
              </a:rPr>
              <a:t>Бизнес-модель – как вы зарабатываете или планируете.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grpSp>
        <p:nvGrpSpPr>
          <p:cNvPr id="4" name="Group 53">
            <a:extLst>
              <a:ext uri="{FF2B5EF4-FFF2-40B4-BE49-F238E27FC236}">
                <a16:creationId xmlns:a16="http://schemas.microsoft.com/office/drawing/2014/main" id="{61043FE7-E4BF-0FCC-78B4-1B3066159710}"/>
              </a:ext>
            </a:extLst>
          </p:cNvPr>
          <p:cNvGrpSpPr/>
          <p:nvPr/>
        </p:nvGrpSpPr>
        <p:grpSpPr>
          <a:xfrm>
            <a:off x="5009780" y="6670146"/>
            <a:ext cx="2882854" cy="1115743"/>
            <a:chOff x="3054214" y="3796576"/>
            <a:chExt cx="1711508" cy="704054"/>
          </a:xfrm>
        </p:grpSpPr>
        <p:cxnSp>
          <p:nvCxnSpPr>
            <p:cNvPr id="7" name="Straight Connector 43">
              <a:extLst>
                <a:ext uri="{FF2B5EF4-FFF2-40B4-BE49-F238E27FC236}">
                  <a16:creationId xmlns:a16="http://schemas.microsoft.com/office/drawing/2014/main" id="{639EAF9D-13E2-85D9-DC31-B4A06A72AF26}"/>
                </a:ext>
              </a:extLst>
            </p:cNvPr>
            <p:cNvCxnSpPr/>
            <p:nvPr/>
          </p:nvCxnSpPr>
          <p:spPr>
            <a:xfrm flipH="1">
              <a:off x="3635624" y="4148603"/>
              <a:ext cx="1130098" cy="0"/>
            </a:xfrm>
            <a:prstGeom prst="line">
              <a:avLst/>
            </a:prstGeom>
            <a:noFill/>
            <a:ln w="9525" cap="rnd" cmpd="sng" algn="ctr">
              <a:solidFill>
                <a:srgbClr val="377DFF"/>
              </a:solidFill>
              <a:prstDash val="solid"/>
            </a:ln>
            <a:effectLst/>
          </p:spPr>
        </p:cxnSp>
        <p:sp>
          <p:nvSpPr>
            <p:cNvPr id="8" name="Rounded Rectangle 44">
              <a:extLst>
                <a:ext uri="{FF2B5EF4-FFF2-40B4-BE49-F238E27FC236}">
                  <a16:creationId xmlns:a16="http://schemas.microsoft.com/office/drawing/2014/main" id="{93C92119-FE22-F003-921A-A8F7681DE849}"/>
                </a:ext>
              </a:extLst>
            </p:cNvPr>
            <p:cNvSpPr/>
            <p:nvPr/>
          </p:nvSpPr>
          <p:spPr>
            <a:xfrm flipH="1">
              <a:off x="3054214" y="3796576"/>
              <a:ext cx="704054" cy="704054"/>
            </a:xfrm>
            <a:prstGeom prst="roundRect">
              <a:avLst>
                <a:gd name="adj" fmla="val 32320"/>
              </a:avLst>
            </a:prstGeom>
            <a:solidFill>
              <a:srgbClr val="0FBCFA"/>
            </a:solidFill>
            <a:ln w="12700" cap="rnd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extrusionH="247650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50">
            <a:extLst>
              <a:ext uri="{FF2B5EF4-FFF2-40B4-BE49-F238E27FC236}">
                <a16:creationId xmlns:a16="http://schemas.microsoft.com/office/drawing/2014/main" id="{63C9AAA5-698E-E529-548D-DC51719F0168}"/>
              </a:ext>
            </a:extLst>
          </p:cNvPr>
          <p:cNvGrpSpPr/>
          <p:nvPr/>
        </p:nvGrpSpPr>
        <p:grpSpPr>
          <a:xfrm>
            <a:off x="8401702" y="4906055"/>
            <a:ext cx="4503477" cy="5066482"/>
            <a:chOff x="5054453" y="3285336"/>
            <a:chExt cx="2673648" cy="3197042"/>
          </a:xfrm>
        </p:grpSpPr>
        <p:sp>
          <p:nvSpPr>
            <p:cNvPr id="10" name="Rounded Rectangle 33">
              <a:extLst>
                <a:ext uri="{FF2B5EF4-FFF2-40B4-BE49-F238E27FC236}">
                  <a16:creationId xmlns:a16="http://schemas.microsoft.com/office/drawing/2014/main" id="{17CA910F-9596-99A3-EB01-0B9632E0F8BF}"/>
                </a:ext>
              </a:extLst>
            </p:cNvPr>
            <p:cNvSpPr/>
            <p:nvPr/>
          </p:nvSpPr>
          <p:spPr>
            <a:xfrm>
              <a:off x="5054453" y="4051789"/>
              <a:ext cx="2673648" cy="2430589"/>
            </a:xfrm>
            <a:prstGeom prst="roundRect">
              <a:avLst/>
            </a:prstGeom>
            <a:solidFill>
              <a:srgbClr val="172144"/>
            </a:solidFill>
            <a:ln w="377825" cap="rnd" cmpd="sng" algn="ctr">
              <a:noFill/>
              <a:prstDash val="solid"/>
            </a:ln>
            <a:effectLst>
              <a:softEdge rad="254000"/>
            </a:effectLst>
            <a:scene3d>
              <a:camera prst="isometricTopUp"/>
              <a:lightRig rig="threePt" dir="t"/>
            </a:scene3d>
            <a:sp3d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" name="Rounded Rectangle 29">
              <a:extLst>
                <a:ext uri="{FF2B5EF4-FFF2-40B4-BE49-F238E27FC236}">
                  <a16:creationId xmlns:a16="http://schemas.microsoft.com/office/drawing/2014/main" id="{F952E047-C342-82D7-2B0D-2A3A3D2A5685}"/>
                </a:ext>
              </a:extLst>
            </p:cNvPr>
            <p:cNvSpPr/>
            <p:nvPr/>
          </p:nvSpPr>
          <p:spPr>
            <a:xfrm>
              <a:off x="5099781" y="3285336"/>
              <a:ext cx="2430588" cy="2430588"/>
            </a:xfrm>
            <a:prstGeom prst="roundRect">
              <a:avLst/>
            </a:prstGeom>
            <a:solidFill>
              <a:srgbClr val="FFFFFF"/>
            </a:solidFill>
            <a:ln w="377825" cap="rnd" cmpd="sng" algn="ctr">
              <a:solidFill>
                <a:srgbClr val="0FBCFA"/>
              </a:solidFill>
              <a:prstDash val="solid"/>
            </a:ln>
            <a:effectLst/>
            <a:scene3d>
              <a:camera prst="isometricTopUp"/>
              <a:lightRig rig="threePt" dir="t"/>
            </a:scene3d>
            <a:sp3d extrusionH="508000"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13" name="Group 54">
            <a:extLst>
              <a:ext uri="{FF2B5EF4-FFF2-40B4-BE49-F238E27FC236}">
                <a16:creationId xmlns:a16="http://schemas.microsoft.com/office/drawing/2014/main" id="{BE9D7974-59AE-0D09-E309-75D4E34A0062}"/>
              </a:ext>
            </a:extLst>
          </p:cNvPr>
          <p:cNvGrpSpPr/>
          <p:nvPr/>
        </p:nvGrpSpPr>
        <p:grpSpPr>
          <a:xfrm>
            <a:off x="12490103" y="6011582"/>
            <a:ext cx="2882854" cy="1115743"/>
            <a:chOff x="7515427" y="3252393"/>
            <a:chExt cx="1711508" cy="704054"/>
          </a:xfrm>
        </p:grpSpPr>
        <p:cxnSp>
          <p:nvCxnSpPr>
            <p:cNvPr id="15" name="Straight Connector 38">
              <a:extLst>
                <a:ext uri="{FF2B5EF4-FFF2-40B4-BE49-F238E27FC236}">
                  <a16:creationId xmlns:a16="http://schemas.microsoft.com/office/drawing/2014/main" id="{E54CC5DB-5DEB-AA03-AE42-9DDFB0971E71}"/>
                </a:ext>
              </a:extLst>
            </p:cNvPr>
            <p:cNvCxnSpPr/>
            <p:nvPr/>
          </p:nvCxnSpPr>
          <p:spPr>
            <a:xfrm>
              <a:off x="7515427" y="3604420"/>
              <a:ext cx="1130098" cy="0"/>
            </a:xfrm>
            <a:prstGeom prst="line">
              <a:avLst/>
            </a:prstGeom>
            <a:noFill/>
            <a:ln w="9525" cap="rnd" cmpd="sng" algn="ctr">
              <a:solidFill>
                <a:srgbClr val="3087FE"/>
              </a:solidFill>
              <a:prstDash val="solid"/>
            </a:ln>
            <a:effectLst/>
          </p:spPr>
        </p:cxnSp>
        <p:sp>
          <p:nvSpPr>
            <p:cNvPr id="16" name="Rounded Rectangle 39">
              <a:extLst>
                <a:ext uri="{FF2B5EF4-FFF2-40B4-BE49-F238E27FC236}">
                  <a16:creationId xmlns:a16="http://schemas.microsoft.com/office/drawing/2014/main" id="{F24444FC-AEA6-799C-144B-316A43FDEA18}"/>
                </a:ext>
              </a:extLst>
            </p:cNvPr>
            <p:cNvSpPr/>
            <p:nvPr/>
          </p:nvSpPr>
          <p:spPr>
            <a:xfrm>
              <a:off x="8522881" y="3252393"/>
              <a:ext cx="704054" cy="704054"/>
            </a:xfrm>
            <a:prstGeom prst="roundRect">
              <a:avLst>
                <a:gd name="adj" fmla="val 32320"/>
              </a:avLst>
            </a:prstGeom>
            <a:solidFill>
              <a:srgbClr val="1CA7FC"/>
            </a:solidFill>
            <a:ln w="12700" cap="rnd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extrusionH="247650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51">
            <a:extLst>
              <a:ext uri="{FF2B5EF4-FFF2-40B4-BE49-F238E27FC236}">
                <a16:creationId xmlns:a16="http://schemas.microsoft.com/office/drawing/2014/main" id="{F8F5F71C-B715-FFA6-5BDB-7AAF4D04B821}"/>
              </a:ext>
            </a:extLst>
          </p:cNvPr>
          <p:cNvGrpSpPr/>
          <p:nvPr/>
        </p:nvGrpSpPr>
        <p:grpSpPr>
          <a:xfrm>
            <a:off x="11530422" y="4480036"/>
            <a:ext cx="2882854" cy="1115743"/>
            <a:chOff x="7001077" y="2090343"/>
            <a:chExt cx="1711508" cy="704054"/>
          </a:xfrm>
        </p:grpSpPr>
        <p:cxnSp>
          <p:nvCxnSpPr>
            <p:cNvPr id="18" name="Straight Connector 36">
              <a:extLst>
                <a:ext uri="{FF2B5EF4-FFF2-40B4-BE49-F238E27FC236}">
                  <a16:creationId xmlns:a16="http://schemas.microsoft.com/office/drawing/2014/main" id="{7BFBA127-78FA-7507-E17C-7A764614F0ED}"/>
                </a:ext>
              </a:extLst>
            </p:cNvPr>
            <p:cNvCxnSpPr/>
            <p:nvPr/>
          </p:nvCxnSpPr>
          <p:spPr>
            <a:xfrm>
              <a:off x="7001077" y="2442370"/>
              <a:ext cx="1130098" cy="0"/>
            </a:xfrm>
            <a:prstGeom prst="line">
              <a:avLst/>
            </a:prstGeom>
            <a:noFill/>
            <a:ln w="9525" cap="rnd" cmpd="sng" algn="ctr">
              <a:solidFill>
                <a:srgbClr val="239CFC"/>
              </a:solidFill>
              <a:prstDash val="solid"/>
            </a:ln>
            <a:effectLst/>
          </p:spPr>
        </p:cxnSp>
        <p:sp>
          <p:nvSpPr>
            <p:cNvPr id="19" name="Rounded Rectangle 34">
              <a:extLst>
                <a:ext uri="{FF2B5EF4-FFF2-40B4-BE49-F238E27FC236}">
                  <a16:creationId xmlns:a16="http://schemas.microsoft.com/office/drawing/2014/main" id="{34F9B32D-44DA-B40E-EF57-19994155DA6D}"/>
                </a:ext>
              </a:extLst>
            </p:cNvPr>
            <p:cNvSpPr/>
            <p:nvPr/>
          </p:nvSpPr>
          <p:spPr>
            <a:xfrm>
              <a:off x="8008531" y="2090343"/>
              <a:ext cx="704054" cy="704054"/>
            </a:xfrm>
            <a:prstGeom prst="roundRect">
              <a:avLst>
                <a:gd name="adj" fmla="val 32320"/>
              </a:avLst>
            </a:prstGeom>
            <a:solidFill>
              <a:srgbClr val="377DFF"/>
            </a:solidFill>
            <a:ln w="12700" cap="rnd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extrusionH="247650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52">
            <a:extLst>
              <a:ext uri="{FF2B5EF4-FFF2-40B4-BE49-F238E27FC236}">
                <a16:creationId xmlns:a16="http://schemas.microsoft.com/office/drawing/2014/main" id="{9BD0195F-B111-BDD3-56D3-34C95FBB2C3C}"/>
              </a:ext>
            </a:extLst>
          </p:cNvPr>
          <p:cNvGrpSpPr/>
          <p:nvPr/>
        </p:nvGrpSpPr>
        <p:grpSpPr>
          <a:xfrm>
            <a:off x="6042561" y="5177478"/>
            <a:ext cx="2882854" cy="1115743"/>
            <a:chOff x="3568564" y="2634526"/>
            <a:chExt cx="1711508" cy="704054"/>
          </a:xfrm>
        </p:grpSpPr>
        <p:cxnSp>
          <p:nvCxnSpPr>
            <p:cNvPr id="23" name="Straight Connector 46">
              <a:extLst>
                <a:ext uri="{FF2B5EF4-FFF2-40B4-BE49-F238E27FC236}">
                  <a16:creationId xmlns:a16="http://schemas.microsoft.com/office/drawing/2014/main" id="{045D9E6A-C63D-59CF-AE73-EF3A50EC9745}"/>
                </a:ext>
              </a:extLst>
            </p:cNvPr>
            <p:cNvCxnSpPr/>
            <p:nvPr/>
          </p:nvCxnSpPr>
          <p:spPr>
            <a:xfrm flipH="1">
              <a:off x="4149974" y="2986553"/>
              <a:ext cx="1130098" cy="0"/>
            </a:xfrm>
            <a:prstGeom prst="line">
              <a:avLst/>
            </a:prstGeom>
            <a:noFill/>
            <a:ln w="9525" cap="rnd" cmpd="sng" algn="ctr">
              <a:solidFill>
                <a:srgbClr val="2A92FD"/>
              </a:solidFill>
              <a:prstDash val="solid"/>
            </a:ln>
            <a:effectLst/>
          </p:spPr>
        </p:cxnSp>
        <p:sp>
          <p:nvSpPr>
            <p:cNvPr id="24" name="Rounded Rectangle 47">
              <a:extLst>
                <a:ext uri="{FF2B5EF4-FFF2-40B4-BE49-F238E27FC236}">
                  <a16:creationId xmlns:a16="http://schemas.microsoft.com/office/drawing/2014/main" id="{C43A284C-A6FC-ECFB-B91E-2AAB3BC8442F}"/>
                </a:ext>
              </a:extLst>
            </p:cNvPr>
            <p:cNvSpPr/>
            <p:nvPr/>
          </p:nvSpPr>
          <p:spPr>
            <a:xfrm flipH="1">
              <a:off x="3568564" y="2634526"/>
              <a:ext cx="704054" cy="704054"/>
            </a:xfrm>
            <a:prstGeom prst="roundRect">
              <a:avLst>
                <a:gd name="adj" fmla="val 32320"/>
              </a:avLst>
            </a:prstGeom>
            <a:solidFill>
              <a:srgbClr val="2A92FD"/>
            </a:solidFill>
            <a:ln w="12700" cap="rnd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extrusionH="247650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Rounded Rectangle 30">
            <a:extLst>
              <a:ext uri="{FF2B5EF4-FFF2-40B4-BE49-F238E27FC236}">
                <a16:creationId xmlns:a16="http://schemas.microsoft.com/office/drawing/2014/main" id="{FB6D4DF0-2A3C-490F-AEBC-8B488F07F1CB}"/>
              </a:ext>
            </a:extLst>
          </p:cNvPr>
          <p:cNvSpPr/>
          <p:nvPr/>
        </p:nvSpPr>
        <p:spPr>
          <a:xfrm>
            <a:off x="8987119" y="4819920"/>
            <a:ext cx="3075933" cy="2893952"/>
          </a:xfrm>
          <a:prstGeom prst="roundRect">
            <a:avLst/>
          </a:prstGeom>
          <a:solidFill>
            <a:srgbClr val="FFFFFF"/>
          </a:solidFill>
          <a:ln w="377825" cap="rnd" cmpd="sng" algn="ctr">
            <a:solidFill>
              <a:srgbClr val="1CA7FC"/>
            </a:solidFill>
            <a:prstDash val="solid"/>
          </a:ln>
          <a:effectLst/>
          <a:scene3d>
            <a:camera prst="isometricTopUp"/>
            <a:lightRig rig="threePt" dir="t"/>
          </a:scene3d>
          <a:sp3d extrusionH="508000"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6" name="Rounded Rectangle 31">
            <a:extLst>
              <a:ext uri="{FF2B5EF4-FFF2-40B4-BE49-F238E27FC236}">
                <a16:creationId xmlns:a16="http://schemas.microsoft.com/office/drawing/2014/main" id="{0A69A5E7-41BD-EEA2-BE40-8F9F55EBE0EF}"/>
              </a:ext>
            </a:extLst>
          </p:cNvPr>
          <p:cNvSpPr/>
          <p:nvPr/>
        </p:nvSpPr>
        <p:spPr>
          <a:xfrm>
            <a:off x="9369588" y="4629103"/>
            <a:ext cx="2310995" cy="2174270"/>
          </a:xfrm>
          <a:prstGeom prst="roundRect">
            <a:avLst/>
          </a:prstGeom>
          <a:solidFill>
            <a:srgbClr val="FFFFFF"/>
          </a:solidFill>
          <a:ln w="377825" cap="rnd" cmpd="sng" algn="ctr">
            <a:solidFill>
              <a:srgbClr val="2A92FD"/>
            </a:solidFill>
            <a:prstDash val="solid"/>
          </a:ln>
          <a:effectLst/>
          <a:scene3d>
            <a:camera prst="isometricTopUp"/>
            <a:lightRig rig="threePt" dir="t"/>
          </a:scene3d>
          <a:sp3d extrusionH="508000"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7" name="Rounded Rectangle 32">
            <a:extLst>
              <a:ext uri="{FF2B5EF4-FFF2-40B4-BE49-F238E27FC236}">
                <a16:creationId xmlns:a16="http://schemas.microsoft.com/office/drawing/2014/main" id="{DADD8C80-6629-EA37-E6A5-6386595382A1}"/>
              </a:ext>
            </a:extLst>
          </p:cNvPr>
          <p:cNvSpPr/>
          <p:nvPr/>
        </p:nvSpPr>
        <p:spPr>
          <a:xfrm>
            <a:off x="9807616" y="4484315"/>
            <a:ext cx="1434944" cy="1350048"/>
          </a:xfrm>
          <a:prstGeom prst="roundRect">
            <a:avLst/>
          </a:prstGeom>
          <a:solidFill>
            <a:srgbClr val="FFFFFF"/>
          </a:solidFill>
          <a:ln w="377825" cap="rnd" cmpd="sng" algn="ctr">
            <a:solidFill>
              <a:srgbClr val="377DFF"/>
            </a:solidFill>
            <a:prstDash val="solid"/>
          </a:ln>
          <a:effectLst/>
          <a:scene3d>
            <a:camera prst="isometricTopUp"/>
            <a:lightRig rig="threePt" dir="t"/>
          </a:scene3d>
          <a:sp3d extrusionH="508000"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B4451A-B149-4ECB-D3BD-AC635E0C9B58}"/>
              </a:ext>
            </a:extLst>
          </p:cNvPr>
          <p:cNvSpPr txBox="1"/>
          <p:nvPr/>
        </p:nvSpPr>
        <p:spPr>
          <a:xfrm>
            <a:off x="14598272" y="4743840"/>
            <a:ext cx="44154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0">
                <a:effectLst/>
                <a:latin typeface="+mj-lt"/>
              </a:rPr>
              <a:t>Продажа Оборудования и ПО</a:t>
            </a:r>
            <a:endParaRPr lang="ru-RU" sz="2400" dirty="0"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1999A54-3DEB-1A1A-70FA-9DA079B78A3A}"/>
              </a:ext>
            </a:extLst>
          </p:cNvPr>
          <p:cNvSpPr txBox="1"/>
          <p:nvPr/>
        </p:nvSpPr>
        <p:spPr>
          <a:xfrm>
            <a:off x="860450" y="5427017"/>
            <a:ext cx="49167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latin typeface="+mj-lt"/>
              </a:rPr>
              <a:t>Подписка на Облачный Сервис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E95CFF6-E3DF-C661-3697-10CDA6EE10D5}"/>
              </a:ext>
            </a:extLst>
          </p:cNvPr>
          <p:cNvSpPr txBox="1"/>
          <p:nvPr/>
        </p:nvSpPr>
        <p:spPr>
          <a:xfrm>
            <a:off x="15533915" y="6370315"/>
            <a:ext cx="42729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Консалтинг и Кастомизация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0B80F90-DEDF-2266-8DC1-C5532F400AEB}"/>
              </a:ext>
            </a:extLst>
          </p:cNvPr>
          <p:cNvSpPr txBox="1"/>
          <p:nvPr/>
        </p:nvSpPr>
        <p:spPr>
          <a:xfrm>
            <a:off x="-349933" y="6997184"/>
            <a:ext cx="5236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400" dirty="0"/>
              <a:t>Данные и Аналитика как Услуга</a:t>
            </a:r>
          </a:p>
        </p:txBody>
      </p:sp>
      <p:pic>
        <p:nvPicPr>
          <p:cNvPr id="41" name="Рисунок 40" descr="Преподаватель со сплошной заливкой">
            <a:extLst>
              <a:ext uri="{FF2B5EF4-FFF2-40B4-BE49-F238E27FC236}">
                <a16:creationId xmlns:a16="http://schemas.microsoft.com/office/drawing/2014/main" id="{C075EB21-86FF-71C5-0C3E-5384598AD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73392" y="6241147"/>
            <a:ext cx="720000" cy="720000"/>
          </a:xfrm>
          <a:prstGeom prst="rect">
            <a:avLst/>
          </a:prstGeom>
        </p:spPr>
      </p:pic>
      <p:pic>
        <p:nvPicPr>
          <p:cNvPr id="43" name="Рисунок 42" descr="База данных со сплошной заливкой">
            <a:extLst>
              <a:ext uri="{FF2B5EF4-FFF2-40B4-BE49-F238E27FC236}">
                <a16:creationId xmlns:a16="http://schemas.microsoft.com/office/drawing/2014/main" id="{B59CD9D6-A4B9-A844-3BB8-D6208E0A7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8252" y="6831980"/>
            <a:ext cx="720000" cy="720000"/>
          </a:xfrm>
          <a:prstGeom prst="rect">
            <a:avLst/>
          </a:prstGeom>
        </p:spPr>
      </p:pic>
      <p:pic>
        <p:nvPicPr>
          <p:cNvPr id="45" name="Рисунок 44" descr="Облако со сплошной заливкой">
            <a:extLst>
              <a:ext uri="{FF2B5EF4-FFF2-40B4-BE49-F238E27FC236}">
                <a16:creationId xmlns:a16="http://schemas.microsoft.com/office/drawing/2014/main" id="{3DCEF9E8-9B03-DAFD-FE02-7AA5FF6133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80357" y="5352001"/>
            <a:ext cx="720000" cy="720000"/>
          </a:xfrm>
          <a:prstGeom prst="rect">
            <a:avLst/>
          </a:prstGeom>
        </p:spPr>
      </p:pic>
      <p:pic>
        <p:nvPicPr>
          <p:cNvPr id="47" name="Рисунок 46" descr="Компьютер со сплошной заливкой">
            <a:extLst>
              <a:ext uri="{FF2B5EF4-FFF2-40B4-BE49-F238E27FC236}">
                <a16:creationId xmlns:a16="http://schemas.microsoft.com/office/drawing/2014/main" id="{7756ACB7-3A8F-A585-68C6-216FFB7129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470799" y="465264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Ключевые члены ваше команды (</a:t>
            </a:r>
            <a:r>
              <a:rPr lang="en" sz="2800" dirty="0"/>
              <a:t>CEO, CTO </a:t>
            </a:r>
            <a:r>
              <a:rPr lang="ru-RU" sz="2800" dirty="0"/>
              <a:t>и С</a:t>
            </a:r>
            <a:r>
              <a:rPr lang="en" sz="2800" dirty="0"/>
              <a:t>MO), </a:t>
            </a:r>
            <a:r>
              <a:rPr lang="ru-RU" sz="2800" dirty="0"/>
              <a:t>опыт и компетенции;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8637" y="8396919"/>
            <a:ext cx="4134612" cy="2103120"/>
          </a:xfrm>
        </p:spPr>
        <p:txBody>
          <a:bodyPr/>
          <a:lstStyle/>
          <a:p>
            <a:r>
              <a:rPr lang="ru-RU" dirty="0"/>
              <a:t>Лидер</a:t>
            </a:r>
          </a:p>
          <a:p>
            <a:r>
              <a:rPr lang="ru-RU" dirty="0"/>
              <a:t>Программист</a:t>
            </a:r>
          </a:p>
          <a:p>
            <a:r>
              <a:rPr lang="ru-RU" dirty="0"/>
              <a:t>Инженер</a:t>
            </a: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78637" y="7756839"/>
            <a:ext cx="4134612" cy="438912"/>
          </a:xfrm>
        </p:spPr>
        <p:txBody>
          <a:bodyPr/>
          <a:lstStyle/>
          <a:p>
            <a:r>
              <a:rPr lang="ru-RU" dirty="0"/>
              <a:t>Сушко Даниил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890089" y="8396919"/>
            <a:ext cx="4134612" cy="2103120"/>
          </a:xfrm>
        </p:spPr>
        <p:txBody>
          <a:bodyPr/>
          <a:lstStyle/>
          <a:p>
            <a:r>
              <a:rPr lang="ru-RU" dirty="0"/>
              <a:t>Предприниматель</a:t>
            </a:r>
          </a:p>
          <a:p>
            <a:r>
              <a:rPr lang="ru-RU" dirty="0"/>
              <a:t>Маркетолог</a:t>
            </a:r>
          </a:p>
          <a:p>
            <a:r>
              <a:rPr lang="ru-RU" dirty="0"/>
              <a:t>Дизайнер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890089" y="7756839"/>
            <a:ext cx="4134612" cy="438912"/>
          </a:xfrm>
        </p:spPr>
        <p:txBody>
          <a:bodyPr/>
          <a:lstStyle/>
          <a:p>
            <a:r>
              <a:rPr lang="ru-RU" dirty="0"/>
              <a:t>Парий Мария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929CC2-9808-94A1-A65F-DDFF3940D492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7" r="12517"/>
          <a:stretch>
            <a:fillRect/>
          </a:stretch>
        </p:blipFill>
        <p:spPr bwMode="auto">
          <a:xfrm>
            <a:off x="4079875" y="3949700"/>
            <a:ext cx="3598863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1713065-B3CF-E362-BE50-AECC30FF726C}"/>
              </a:ext>
            </a:extLst>
          </p:cNvPr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75" y="3949700"/>
            <a:ext cx="3600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Планы развития, потребности и предложение для того, кому вы адресуете презентацию.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AC52E362-FF36-2CEE-DAC0-453439FAE66F}"/>
              </a:ext>
            </a:extLst>
          </p:cNvPr>
          <p:cNvGrpSpPr/>
          <p:nvPr/>
        </p:nvGrpSpPr>
        <p:grpSpPr>
          <a:xfrm>
            <a:off x="0" y="3655903"/>
            <a:ext cx="20104100" cy="6985673"/>
            <a:chOff x="0" y="3078732"/>
            <a:chExt cx="24387174" cy="8473934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2E2429A5-826B-1414-2225-CFFA2451C88F}"/>
                </a:ext>
              </a:extLst>
            </p:cNvPr>
            <p:cNvSpPr/>
            <p:nvPr/>
          </p:nvSpPr>
          <p:spPr>
            <a:xfrm>
              <a:off x="6242593" y="9032493"/>
              <a:ext cx="1949094" cy="531353"/>
            </a:xfrm>
            <a:prstGeom prst="rect">
              <a:avLst/>
            </a:prstGeom>
            <a:gradFill flip="none" rotWithShape="1">
              <a:gsLst>
                <a:gs pos="0">
                  <a:srgbClr val="2A92FD"/>
                </a:gs>
                <a:gs pos="100000">
                  <a:srgbClr val="2A92FD">
                    <a:lumMod val="75000"/>
                  </a:srgbClr>
                </a:gs>
              </a:gsLst>
              <a:lin ang="0" scaled="1"/>
              <a:tileRect/>
            </a:gradFill>
            <a:ln w="1905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586EA94F-B9D8-E807-7E5B-CA74EACDEAD4}"/>
                </a:ext>
              </a:extLst>
            </p:cNvPr>
            <p:cNvSpPr/>
            <p:nvPr/>
          </p:nvSpPr>
          <p:spPr>
            <a:xfrm>
              <a:off x="0" y="11021313"/>
              <a:ext cx="6246773" cy="531353"/>
            </a:xfrm>
            <a:prstGeom prst="rect">
              <a:avLst/>
            </a:prstGeom>
            <a:gradFill flip="none" rotWithShape="1">
              <a:gsLst>
                <a:gs pos="0">
                  <a:srgbClr val="377DFF"/>
                </a:gs>
                <a:gs pos="100000">
                  <a:srgbClr val="377DFF">
                    <a:lumMod val="75000"/>
                  </a:srgbClr>
                </a:gs>
              </a:gsLst>
              <a:lin ang="0" scaled="1"/>
              <a:tileRect/>
            </a:gradFill>
            <a:ln w="1905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6" name="Oval 2">
              <a:extLst>
                <a:ext uri="{FF2B5EF4-FFF2-40B4-BE49-F238E27FC236}">
                  <a16:creationId xmlns:a16="http://schemas.microsoft.com/office/drawing/2014/main" id="{BC3F148E-6D7C-F9AF-55E4-6EE25DFEF433}"/>
                </a:ext>
              </a:extLst>
            </p:cNvPr>
            <p:cNvSpPr/>
            <p:nvPr/>
          </p:nvSpPr>
          <p:spPr>
            <a:xfrm>
              <a:off x="4973444" y="9010188"/>
              <a:ext cx="2542478" cy="2542478"/>
            </a:xfrm>
            <a:prstGeom prst="ellipse">
              <a:avLst/>
            </a:prstGeom>
            <a:solidFill>
              <a:srgbClr val="377DFF"/>
            </a:solidFill>
            <a:ln w="1905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7" name="Oval 3">
              <a:extLst>
                <a:ext uri="{FF2B5EF4-FFF2-40B4-BE49-F238E27FC236}">
                  <a16:creationId xmlns:a16="http://schemas.microsoft.com/office/drawing/2014/main" id="{248BDBE6-615A-2303-2635-1C4304539E0A}"/>
                </a:ext>
              </a:extLst>
            </p:cNvPr>
            <p:cNvSpPr/>
            <p:nvPr/>
          </p:nvSpPr>
          <p:spPr>
            <a:xfrm>
              <a:off x="5527102" y="9563846"/>
              <a:ext cx="1435163" cy="1435163"/>
            </a:xfrm>
            <a:prstGeom prst="ellipse">
              <a:avLst/>
            </a:prstGeom>
            <a:solidFill>
              <a:srgbClr val="FFFFFF"/>
            </a:solidFill>
            <a:ln w="19050" cap="rnd" cmpd="sng" algn="ctr">
              <a:noFill/>
              <a:prstDash val="solid"/>
            </a:ln>
            <a:effectLst>
              <a:outerShdw blurRad="3302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Designball-Communication-01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6EFD091-1C53-AA63-3B25-FF48CF3C60A9}"/>
                </a:ext>
              </a:extLst>
            </p:cNvPr>
            <p:cNvSpPr/>
            <p:nvPr/>
          </p:nvSpPr>
          <p:spPr>
            <a:xfrm>
              <a:off x="8231413" y="7065977"/>
              <a:ext cx="1949094" cy="531353"/>
            </a:xfrm>
            <a:prstGeom prst="rect">
              <a:avLst/>
            </a:prstGeom>
            <a:gradFill flip="none" rotWithShape="1">
              <a:gsLst>
                <a:gs pos="0">
                  <a:srgbClr val="1CA7FC"/>
                </a:gs>
                <a:gs pos="100000">
                  <a:srgbClr val="1CA7FC">
                    <a:lumMod val="75000"/>
                  </a:srgbClr>
                </a:gs>
              </a:gsLst>
              <a:lin ang="0" scaled="1"/>
              <a:tileRect/>
            </a:gradFill>
            <a:ln w="1905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1740615-AC64-CD2B-FD72-C7019D93F6B8}"/>
                </a:ext>
              </a:extLst>
            </p:cNvPr>
            <p:cNvSpPr/>
            <p:nvPr/>
          </p:nvSpPr>
          <p:spPr>
            <a:xfrm>
              <a:off x="6962264" y="7043672"/>
              <a:ext cx="2542478" cy="2542478"/>
            </a:xfrm>
            <a:prstGeom prst="ellipse">
              <a:avLst/>
            </a:prstGeom>
            <a:solidFill>
              <a:srgbClr val="2A92FD"/>
            </a:solidFill>
            <a:ln w="1905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DAEB9C2-75EC-1AD7-9570-C8730E258B22}"/>
                </a:ext>
              </a:extLst>
            </p:cNvPr>
            <p:cNvSpPr/>
            <p:nvPr/>
          </p:nvSpPr>
          <p:spPr>
            <a:xfrm>
              <a:off x="7515922" y="7597330"/>
              <a:ext cx="1435163" cy="1435163"/>
            </a:xfrm>
            <a:prstGeom prst="ellipse">
              <a:avLst/>
            </a:prstGeom>
            <a:solidFill>
              <a:srgbClr val="FFFFFF"/>
            </a:solidFill>
            <a:ln w="19050" cap="rnd" cmpd="sng" algn="ctr">
              <a:noFill/>
              <a:prstDash val="solid"/>
            </a:ln>
            <a:effectLst>
              <a:outerShdw blurRad="3302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Designball-Communication-01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Rectangle 16">
              <a:extLst>
                <a:ext uri="{FF2B5EF4-FFF2-40B4-BE49-F238E27FC236}">
                  <a16:creationId xmlns:a16="http://schemas.microsoft.com/office/drawing/2014/main" id="{855344FD-72D4-B640-3AC9-974413A03604}"/>
                </a:ext>
              </a:extLst>
            </p:cNvPr>
            <p:cNvSpPr/>
            <p:nvPr/>
          </p:nvSpPr>
          <p:spPr>
            <a:xfrm>
              <a:off x="10220234" y="5077157"/>
              <a:ext cx="1949094" cy="531353"/>
            </a:xfrm>
            <a:prstGeom prst="rect">
              <a:avLst/>
            </a:prstGeom>
            <a:gradFill flip="none" rotWithShape="1">
              <a:gsLst>
                <a:gs pos="0">
                  <a:srgbClr val="0FBCFA"/>
                </a:gs>
                <a:gs pos="100000">
                  <a:srgbClr val="0FBCFA">
                    <a:lumMod val="50000"/>
                  </a:srgbClr>
                </a:gs>
              </a:gsLst>
              <a:lin ang="0" scaled="1"/>
              <a:tileRect/>
            </a:gradFill>
            <a:ln w="1905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4" name="Oval 17">
              <a:extLst>
                <a:ext uri="{FF2B5EF4-FFF2-40B4-BE49-F238E27FC236}">
                  <a16:creationId xmlns:a16="http://schemas.microsoft.com/office/drawing/2014/main" id="{CBAD34E8-74F4-516F-3144-5B06932CCEFF}"/>
                </a:ext>
              </a:extLst>
            </p:cNvPr>
            <p:cNvSpPr/>
            <p:nvPr/>
          </p:nvSpPr>
          <p:spPr>
            <a:xfrm>
              <a:off x="8951085" y="5054852"/>
              <a:ext cx="2542478" cy="2542478"/>
            </a:xfrm>
            <a:prstGeom prst="ellipse">
              <a:avLst/>
            </a:prstGeom>
            <a:solidFill>
              <a:srgbClr val="1CA7FC"/>
            </a:solidFill>
            <a:ln w="1905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5" name="Oval 18">
              <a:extLst>
                <a:ext uri="{FF2B5EF4-FFF2-40B4-BE49-F238E27FC236}">
                  <a16:creationId xmlns:a16="http://schemas.microsoft.com/office/drawing/2014/main" id="{2B5E7759-E7B8-B6C9-E580-B585677213C9}"/>
                </a:ext>
              </a:extLst>
            </p:cNvPr>
            <p:cNvSpPr/>
            <p:nvPr/>
          </p:nvSpPr>
          <p:spPr>
            <a:xfrm>
              <a:off x="9504743" y="5608510"/>
              <a:ext cx="1435163" cy="1435163"/>
            </a:xfrm>
            <a:prstGeom prst="ellipse">
              <a:avLst/>
            </a:prstGeom>
            <a:solidFill>
              <a:srgbClr val="FFFFFF"/>
            </a:solidFill>
            <a:ln w="19050" cap="rnd" cmpd="sng" algn="ctr">
              <a:noFill/>
              <a:prstDash val="solid"/>
            </a:ln>
            <a:effectLst>
              <a:outerShdw blurRad="3302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Designball-Communication-01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" name="Rectangle 21">
              <a:extLst>
                <a:ext uri="{FF2B5EF4-FFF2-40B4-BE49-F238E27FC236}">
                  <a16:creationId xmlns:a16="http://schemas.microsoft.com/office/drawing/2014/main" id="{ECC12492-FFDB-1418-9AF5-AEDF2C4D7818}"/>
                </a:ext>
              </a:extLst>
            </p:cNvPr>
            <p:cNvSpPr/>
            <p:nvPr/>
          </p:nvSpPr>
          <p:spPr>
            <a:xfrm>
              <a:off x="12201433" y="3101037"/>
              <a:ext cx="12185741" cy="531353"/>
            </a:xfrm>
            <a:prstGeom prst="rect">
              <a:avLst/>
            </a:prstGeom>
            <a:solidFill>
              <a:srgbClr val="172144"/>
            </a:solidFill>
            <a:ln w="1905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7" name="Oval 22">
              <a:extLst>
                <a:ext uri="{FF2B5EF4-FFF2-40B4-BE49-F238E27FC236}">
                  <a16:creationId xmlns:a16="http://schemas.microsoft.com/office/drawing/2014/main" id="{4BE00F3A-56F6-2490-2688-47390AD398AE}"/>
                </a:ext>
              </a:extLst>
            </p:cNvPr>
            <p:cNvSpPr/>
            <p:nvPr/>
          </p:nvSpPr>
          <p:spPr>
            <a:xfrm>
              <a:off x="10932285" y="3078732"/>
              <a:ext cx="2542478" cy="2542478"/>
            </a:xfrm>
            <a:prstGeom prst="ellipse">
              <a:avLst/>
            </a:prstGeom>
            <a:solidFill>
              <a:srgbClr val="0FBCFA"/>
            </a:solidFill>
            <a:ln w="1905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8" name="Oval 23">
              <a:extLst>
                <a:ext uri="{FF2B5EF4-FFF2-40B4-BE49-F238E27FC236}">
                  <a16:creationId xmlns:a16="http://schemas.microsoft.com/office/drawing/2014/main" id="{4CE55308-B2C2-6713-01F3-EE6EDF2A388B}"/>
                </a:ext>
              </a:extLst>
            </p:cNvPr>
            <p:cNvSpPr/>
            <p:nvPr/>
          </p:nvSpPr>
          <p:spPr>
            <a:xfrm>
              <a:off x="11485943" y="3632390"/>
              <a:ext cx="1435163" cy="1435163"/>
            </a:xfrm>
            <a:prstGeom prst="ellipse">
              <a:avLst/>
            </a:prstGeom>
            <a:solidFill>
              <a:srgbClr val="FFFFFF"/>
            </a:solidFill>
            <a:ln w="19050" cap="rnd" cmpd="sng" algn="ctr">
              <a:noFill/>
              <a:prstDash val="solid"/>
            </a:ln>
            <a:effectLst>
              <a:outerShdw blurRad="3302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Designball-Communication-01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886FBF5-D949-43E9-C450-CD0D3756B809}"/>
                </a:ext>
              </a:extLst>
            </p:cNvPr>
            <p:cNvSpPr txBox="1"/>
            <p:nvPr/>
          </p:nvSpPr>
          <p:spPr>
            <a:xfrm>
              <a:off x="3573225" y="9727429"/>
              <a:ext cx="114967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buClrTx/>
                <a:buFontTx/>
                <a:buNone/>
              </a:pPr>
              <a:r>
                <a:rPr lang="en-US" sz="6600" kern="1200">
                  <a:solidFill>
                    <a:srgbClr val="172144"/>
                  </a:solidFill>
                  <a:latin typeface="Open Sans Light"/>
                  <a:ea typeface="+mn-ea"/>
                  <a:cs typeface="+mn-cs"/>
                </a:rPr>
                <a:t>01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C7A4C83-53C1-B682-0994-BC3B264F4E7A}"/>
                </a:ext>
              </a:extLst>
            </p:cNvPr>
            <p:cNvSpPr txBox="1"/>
            <p:nvPr/>
          </p:nvSpPr>
          <p:spPr>
            <a:xfrm>
              <a:off x="5393204" y="7760913"/>
              <a:ext cx="114967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buClrTx/>
                <a:buFontTx/>
                <a:buNone/>
              </a:pPr>
              <a:r>
                <a:rPr lang="en-US" sz="6600" kern="1200">
                  <a:solidFill>
                    <a:srgbClr val="172144"/>
                  </a:solidFill>
                  <a:latin typeface="Open Sans Light"/>
                  <a:ea typeface="+mn-ea"/>
                  <a:cs typeface="+mn-cs"/>
                </a:rPr>
                <a:t>02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D68267C-FD72-9418-EE54-D2872B940F39}"/>
                </a:ext>
              </a:extLst>
            </p:cNvPr>
            <p:cNvSpPr txBox="1"/>
            <p:nvPr/>
          </p:nvSpPr>
          <p:spPr>
            <a:xfrm>
              <a:off x="7441575" y="5771753"/>
              <a:ext cx="114967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buClrTx/>
                <a:buFontTx/>
                <a:buNone/>
              </a:pPr>
              <a:r>
                <a:rPr lang="en-US" sz="6600" kern="1200">
                  <a:solidFill>
                    <a:srgbClr val="172144"/>
                  </a:solidFill>
                  <a:latin typeface="Open Sans Light"/>
                  <a:ea typeface="+mn-ea"/>
                  <a:cs typeface="+mn-cs"/>
                </a:rPr>
                <a:t>03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3107503-B322-675B-52FA-03351472B937}"/>
                </a:ext>
              </a:extLst>
            </p:cNvPr>
            <p:cNvSpPr txBox="1"/>
            <p:nvPr/>
          </p:nvSpPr>
          <p:spPr>
            <a:xfrm>
              <a:off x="9404948" y="3795973"/>
              <a:ext cx="114967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buClrTx/>
                <a:buFontTx/>
                <a:buNone/>
              </a:pPr>
              <a:r>
                <a:rPr lang="en-US" sz="6600" kern="1200">
                  <a:solidFill>
                    <a:srgbClr val="172144"/>
                  </a:solidFill>
                  <a:latin typeface="Open Sans Light"/>
                  <a:ea typeface="+mn-ea"/>
                  <a:cs typeface="+mn-cs"/>
                </a:rPr>
                <a:t>04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3C2E373-9627-FA65-11C2-F0EDE175DAC4}"/>
              </a:ext>
            </a:extLst>
          </p:cNvPr>
          <p:cNvSpPr txBox="1"/>
          <p:nvPr/>
        </p:nvSpPr>
        <p:spPr>
          <a:xfrm>
            <a:off x="11564635" y="4698912"/>
            <a:ext cx="11843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Расширение Географии Присутствия: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841E36-153A-AE21-A80A-946A976C37FD}"/>
              </a:ext>
            </a:extLst>
          </p:cNvPr>
          <p:cNvSpPr txBox="1"/>
          <p:nvPr/>
        </p:nvSpPr>
        <p:spPr>
          <a:xfrm>
            <a:off x="10068248" y="6340781"/>
            <a:ext cx="11843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Интеграция с Другими Системами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C6BF5F-78A3-E6DE-50C7-E6C2EDB9286D}"/>
              </a:ext>
            </a:extLst>
          </p:cNvPr>
          <p:cNvSpPr txBox="1"/>
          <p:nvPr/>
        </p:nvSpPr>
        <p:spPr>
          <a:xfrm>
            <a:off x="8301563" y="7960668"/>
            <a:ext cx="11843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Развитие Аналитических Инструментов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B030518-1425-E6A0-6BDF-3062958B55E9}"/>
              </a:ext>
            </a:extLst>
          </p:cNvPr>
          <p:cNvSpPr txBox="1"/>
          <p:nvPr/>
        </p:nvSpPr>
        <p:spPr>
          <a:xfrm>
            <a:off x="6652334" y="9624120"/>
            <a:ext cx="11843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Сотрудничество с Государственными Органами</a:t>
            </a:r>
          </a:p>
        </p:txBody>
      </p:sp>
      <p:pic>
        <p:nvPicPr>
          <p:cNvPr id="38" name="Рисунок 37" descr="Банк со сплошной заливкой">
            <a:extLst>
              <a:ext uri="{FF2B5EF4-FFF2-40B4-BE49-F238E27FC236}">
                <a16:creationId xmlns:a16="http://schemas.microsoft.com/office/drawing/2014/main" id="{BC614495-7BC9-A3BA-DDB0-8968406BC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9018" y="9150438"/>
            <a:ext cx="914400" cy="914400"/>
          </a:xfrm>
          <a:prstGeom prst="rect">
            <a:avLst/>
          </a:prstGeom>
        </p:spPr>
      </p:pic>
      <p:pic>
        <p:nvPicPr>
          <p:cNvPr id="40" name="Рисунок 39" descr="Инструменты со сплошной заливкой">
            <a:extLst>
              <a:ext uri="{FF2B5EF4-FFF2-40B4-BE49-F238E27FC236}">
                <a16:creationId xmlns:a16="http://schemas.microsoft.com/office/drawing/2014/main" id="{970A0ED7-68F8-9E6A-EB5E-9C9FF49DAA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8545" y="7494833"/>
            <a:ext cx="914400" cy="914400"/>
          </a:xfrm>
          <a:prstGeom prst="rect">
            <a:avLst/>
          </a:prstGeom>
        </p:spPr>
      </p:pic>
      <p:pic>
        <p:nvPicPr>
          <p:cNvPr id="42" name="Рисунок 41" descr="Социальная сеть со сплошной заливкой">
            <a:extLst>
              <a:ext uri="{FF2B5EF4-FFF2-40B4-BE49-F238E27FC236}">
                <a16:creationId xmlns:a16="http://schemas.microsoft.com/office/drawing/2014/main" id="{BA1A64F1-9C59-4AFC-0830-4603465080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68073" y="5875734"/>
            <a:ext cx="914400" cy="914400"/>
          </a:xfrm>
          <a:prstGeom prst="rect">
            <a:avLst/>
          </a:prstGeom>
        </p:spPr>
      </p:pic>
      <p:pic>
        <p:nvPicPr>
          <p:cNvPr id="44" name="Рисунок 43" descr="Карта с кнопкой со сплошной заливкой">
            <a:extLst>
              <a:ext uri="{FF2B5EF4-FFF2-40B4-BE49-F238E27FC236}">
                <a16:creationId xmlns:a16="http://schemas.microsoft.com/office/drawing/2014/main" id="{1ACC74D0-5BFA-E2B8-07A1-5A42D553EB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71586" y="421115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/>
              <a:t>Сайт </a:t>
            </a:r>
          </a:p>
          <a:p>
            <a:pPr>
              <a:lnSpc>
                <a:spcPts val="4360"/>
              </a:lnSpc>
              <a:buNone/>
            </a:pPr>
            <a:r>
              <a:rPr lang="ru-RU" sz="1800" dirty="0"/>
              <a:t>Телефон</a:t>
            </a:r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US" sz="2800" dirty="0"/>
              <a:t>Hive.rea.ru</a:t>
            </a:r>
            <a:r>
              <a:rPr lang="ru-RU" sz="2800" dirty="0"/>
              <a:t> </a:t>
            </a:r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+7 (988</a:t>
            </a:r>
            <a:r>
              <a:rPr lang="ru-RU" sz="2800" dirty="0"/>
              <a:t>) </a:t>
            </a:r>
            <a:r>
              <a:rPr lang="en-US" sz="2800" dirty="0"/>
              <a:t>368</a:t>
            </a:r>
            <a:r>
              <a:rPr lang="ru-RU" sz="2800" dirty="0"/>
              <a:t>-</a:t>
            </a:r>
            <a:r>
              <a:rPr lang="en-US" sz="2800" dirty="0"/>
              <a:t>93</a:t>
            </a:r>
            <a:r>
              <a:rPr lang="ru-RU" sz="2800" dirty="0"/>
              <a:t>-</a:t>
            </a:r>
            <a:r>
              <a:rPr lang="en-US" sz="2800" dirty="0"/>
              <a:t>66</a:t>
            </a:r>
            <a:endParaRPr lang="ru-RU" sz="2800" dirty="0"/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rubranny@gmail.com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F6784E-6852-4EC6-93B9-B2F40371A23B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f3f21cfc-4d3e-42b1-8a95-d7209818f9d6"/>
    <ds:schemaRef ds:uri="dae585fd-f7dc-4d5a-b1b8-e5742ef77c8f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3791</TotalTime>
  <Words>374</Words>
  <Application>Microsoft Office PowerPoint</Application>
  <PresentationFormat>Произвольный</PresentationFormat>
  <Paragraphs>59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Calibri</vt:lpstr>
      <vt:lpstr>Designball-Communication-01</vt:lpstr>
      <vt:lpstr>Designball-Edu-01</vt:lpstr>
      <vt:lpstr>Open Sans Light</vt:lpstr>
      <vt:lpstr>Söhne</vt:lpstr>
      <vt:lpstr>ОБЛОЖКИ</vt:lpstr>
      <vt:lpstr>РАЗДЕЛИТЕЛИ</vt:lpstr>
      <vt:lpstr>Квадрокоптеры – дорожники</vt:lpstr>
      <vt:lpstr>Актуальность проекта</vt:lpstr>
      <vt:lpstr>Проблема</vt:lpstr>
      <vt:lpstr>Решение</vt:lpstr>
      <vt:lpstr>Рынок</vt:lpstr>
      <vt:lpstr>Бизнес-модель</vt:lpstr>
      <vt:lpstr>Команда</vt:lpstr>
      <vt:lpstr>Планы развития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Сушко Даниил</cp:lastModifiedBy>
  <cp:revision>224</cp:revision>
  <dcterms:created xsi:type="dcterms:W3CDTF">2021-03-01T12:07:13Z</dcterms:created>
  <dcterms:modified xsi:type="dcterms:W3CDTF">2023-10-20T14:09:33Z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