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8" r:id="rId11"/>
    <p:sldId id="267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899D"/>
    <a:srgbClr val="F21645"/>
    <a:srgbClr val="AA3A22"/>
    <a:srgbClr val="FD1F1F"/>
    <a:srgbClr val="A21F1F"/>
    <a:srgbClr val="E69376"/>
    <a:srgbClr val="F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2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8BC605-16F1-44DD-81E0-3450AFAF5A42}" type="doc">
      <dgm:prSet loTypeId="urn:microsoft.com/office/officeart/2005/8/layout/cycle5" loCatId="cycle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2B7C945-3453-40BC-B3A5-37FC6032FCFB}">
      <dgm:prSet phldrT="[Текст]" custT="1"/>
      <dgm:spPr/>
      <dgm:t>
        <a:bodyPr/>
        <a:lstStyle/>
        <a:p>
          <a:r>
            <a:rPr lang="ru-RU" sz="1400" baseline="0" dirty="0">
              <a:latin typeface="Arial" panose="020B0604020202020204" pitchFamily="34" charset="0"/>
              <a:cs typeface="Arial" panose="020B0604020202020204" pitchFamily="34" charset="0"/>
            </a:rPr>
            <a:t>Каналы сбыта</a:t>
          </a:r>
        </a:p>
      </dgm:t>
    </dgm:pt>
    <dgm:pt modelId="{D3F5B565-E3E9-475B-A45E-3D02EF364ED0}" type="parTrans" cxnId="{8132A618-7E94-42D3-AFD4-346AFB989B3D}">
      <dgm:prSet/>
      <dgm:spPr/>
      <dgm:t>
        <a:bodyPr/>
        <a:lstStyle/>
        <a:p>
          <a:endParaRPr lang="ru-RU"/>
        </a:p>
      </dgm:t>
    </dgm:pt>
    <dgm:pt modelId="{C8FFA6C3-BF9A-4C82-877A-FAF3182CB0EC}" type="sibTrans" cxnId="{8132A618-7E94-42D3-AFD4-346AFB989B3D}">
      <dgm:prSet/>
      <dgm:spPr/>
      <dgm:t>
        <a:bodyPr/>
        <a:lstStyle/>
        <a:p>
          <a:endParaRPr lang="ru-RU"/>
        </a:p>
      </dgm:t>
    </dgm:pt>
    <dgm:pt modelId="{A5CA379B-6DA6-4334-ABB0-3FBF2613D206}">
      <dgm:prSet phldrT="[Текст]" custT="1"/>
      <dgm:spPr/>
      <dgm:t>
        <a:bodyPr/>
        <a:lstStyle/>
        <a:p>
          <a:r>
            <a:rPr lang="ru-RU" sz="1400" baseline="0" dirty="0">
              <a:latin typeface="Arial" panose="020B0604020202020204" pitchFamily="34" charset="0"/>
              <a:cs typeface="Arial" panose="020B0604020202020204" pitchFamily="34" charset="0"/>
            </a:rPr>
            <a:t>Договор аутсорсинга</a:t>
          </a:r>
        </a:p>
      </dgm:t>
    </dgm:pt>
    <dgm:pt modelId="{D63145AE-795F-4F5C-8D5A-D7BE3A497CAC}" type="parTrans" cxnId="{7EECFE75-F1D4-486E-B2A1-499B77835978}">
      <dgm:prSet/>
      <dgm:spPr/>
      <dgm:t>
        <a:bodyPr/>
        <a:lstStyle/>
        <a:p>
          <a:endParaRPr lang="ru-RU"/>
        </a:p>
      </dgm:t>
    </dgm:pt>
    <dgm:pt modelId="{7FF2F0A7-DD65-44CC-9385-8D7E0F19D6FA}" type="sibTrans" cxnId="{7EECFE75-F1D4-486E-B2A1-499B77835978}">
      <dgm:prSet/>
      <dgm:spPr/>
      <dgm:t>
        <a:bodyPr/>
        <a:lstStyle/>
        <a:p>
          <a:endParaRPr lang="ru-RU"/>
        </a:p>
      </dgm:t>
    </dgm:pt>
    <dgm:pt modelId="{FCE5CEE1-2FDE-42D7-A97C-971D3742650B}">
      <dgm:prSet phldrT="[Текст]" custT="1"/>
      <dgm:spPr/>
      <dgm:t>
        <a:bodyPr/>
        <a:lstStyle/>
        <a:p>
          <a:r>
            <a:rPr lang="ru-RU" sz="1400" baseline="0" dirty="0">
              <a:latin typeface="Arial" panose="020B0604020202020204" pitchFamily="34" charset="0"/>
              <a:cs typeface="Arial" panose="020B0604020202020204" pitchFamily="34" charset="0"/>
            </a:rPr>
            <a:t>Частное гос. партнерство</a:t>
          </a:r>
        </a:p>
      </dgm:t>
    </dgm:pt>
    <dgm:pt modelId="{0382AC6C-A6B8-4951-8BEC-4BEEC3DA174C}" type="parTrans" cxnId="{E1357F2F-CE79-4A8F-AF4A-3CE59BF756A0}">
      <dgm:prSet/>
      <dgm:spPr/>
      <dgm:t>
        <a:bodyPr/>
        <a:lstStyle/>
        <a:p>
          <a:endParaRPr lang="ru-RU"/>
        </a:p>
      </dgm:t>
    </dgm:pt>
    <dgm:pt modelId="{1CFE547D-A5F7-4428-9904-1F048F4D17F1}" type="sibTrans" cxnId="{E1357F2F-CE79-4A8F-AF4A-3CE59BF756A0}">
      <dgm:prSet/>
      <dgm:spPr/>
      <dgm:t>
        <a:bodyPr/>
        <a:lstStyle/>
        <a:p>
          <a:endParaRPr lang="ru-RU"/>
        </a:p>
      </dgm:t>
    </dgm:pt>
    <dgm:pt modelId="{DFCD5C76-8E76-419E-9957-F681CF4C48C8}">
      <dgm:prSet phldrT="[Текст]" custT="1"/>
      <dgm:spPr/>
      <dgm:t>
        <a:bodyPr/>
        <a:lstStyle/>
        <a:p>
          <a:r>
            <a:rPr lang="ru-RU" sz="14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Маркетинговая стратегия</a:t>
          </a:r>
        </a:p>
      </dgm:t>
    </dgm:pt>
    <dgm:pt modelId="{EBD56E5F-4104-44ED-B3CD-3AD7592F2189}" type="parTrans" cxnId="{EDE1A84F-140C-4754-AA13-7503DECE8E77}">
      <dgm:prSet/>
      <dgm:spPr/>
      <dgm:t>
        <a:bodyPr/>
        <a:lstStyle/>
        <a:p>
          <a:endParaRPr lang="ru-RU"/>
        </a:p>
      </dgm:t>
    </dgm:pt>
    <dgm:pt modelId="{47B4B404-D8D4-4904-BDD4-DFB1F88DAC9D}" type="sibTrans" cxnId="{EDE1A84F-140C-4754-AA13-7503DECE8E77}">
      <dgm:prSet/>
      <dgm:spPr/>
      <dgm:t>
        <a:bodyPr/>
        <a:lstStyle/>
        <a:p>
          <a:endParaRPr lang="ru-RU"/>
        </a:p>
      </dgm:t>
    </dgm:pt>
    <dgm:pt modelId="{DEB45059-F511-4D53-A616-0AABAF58D9CF}">
      <dgm:prSet custT="1"/>
      <dgm:spPr/>
      <dgm:t>
        <a:bodyPr/>
        <a:lstStyle/>
        <a:p>
          <a:r>
            <a:rPr lang="ru-RU" sz="1400" baseline="0" dirty="0">
              <a:latin typeface="Arial" panose="020B0604020202020204" pitchFamily="34" charset="0"/>
              <a:cs typeface="Arial" panose="020B0604020202020204" pitchFamily="34" charset="0"/>
            </a:rPr>
            <a:t>Уникальное предложение</a:t>
          </a:r>
        </a:p>
      </dgm:t>
    </dgm:pt>
    <dgm:pt modelId="{F15A9A4C-AF29-4A0C-B7FF-E369D7C383B5}" type="parTrans" cxnId="{DEEA2F83-0C05-474F-80F7-511A41B6FD59}">
      <dgm:prSet/>
      <dgm:spPr/>
      <dgm:t>
        <a:bodyPr/>
        <a:lstStyle/>
        <a:p>
          <a:endParaRPr lang="ru-RU"/>
        </a:p>
      </dgm:t>
    </dgm:pt>
    <dgm:pt modelId="{105CB30D-47C8-4C35-951C-0FC79F0A3393}" type="sibTrans" cxnId="{DEEA2F83-0C05-474F-80F7-511A41B6FD59}">
      <dgm:prSet/>
      <dgm:spPr/>
      <dgm:t>
        <a:bodyPr/>
        <a:lstStyle/>
        <a:p>
          <a:endParaRPr lang="ru-RU"/>
        </a:p>
      </dgm:t>
    </dgm:pt>
    <dgm:pt modelId="{FCDBBA5D-9807-4170-A143-65813D3AD428}">
      <dgm:prSet custT="1"/>
      <dgm:spPr/>
      <dgm:t>
        <a:bodyPr/>
        <a:lstStyle/>
        <a:p>
          <a:r>
            <a:rPr lang="ru-RU" sz="1400" baseline="0" dirty="0">
              <a:latin typeface="Arial" panose="020B0604020202020204" pitchFamily="34" charset="0"/>
              <a:cs typeface="Arial" panose="020B0604020202020204" pitchFamily="34" charset="0"/>
            </a:rPr>
            <a:t>Уникальные технологии</a:t>
          </a:r>
        </a:p>
      </dgm:t>
    </dgm:pt>
    <dgm:pt modelId="{1148B193-6F30-40A8-A448-C73B7E755D31}" type="parTrans" cxnId="{6C901A4D-2680-4D1D-BCDD-04D6BA037797}">
      <dgm:prSet/>
      <dgm:spPr/>
      <dgm:t>
        <a:bodyPr/>
        <a:lstStyle/>
        <a:p>
          <a:endParaRPr lang="ru-RU"/>
        </a:p>
      </dgm:t>
    </dgm:pt>
    <dgm:pt modelId="{C68B8377-681E-40AD-9D87-8759251791D3}" type="sibTrans" cxnId="{6C901A4D-2680-4D1D-BCDD-04D6BA037797}">
      <dgm:prSet/>
      <dgm:spPr/>
      <dgm:t>
        <a:bodyPr/>
        <a:lstStyle/>
        <a:p>
          <a:endParaRPr lang="ru-RU"/>
        </a:p>
      </dgm:t>
    </dgm:pt>
    <dgm:pt modelId="{0D53A8C1-501C-4B5C-B8FE-552705E17949}">
      <dgm:prSet phldrT="[Текст]" custT="1"/>
      <dgm:spPr/>
      <dgm:t>
        <a:bodyPr/>
        <a:lstStyle/>
        <a:p>
          <a:r>
            <a:rPr lang="ru-RU" sz="1400" baseline="0" dirty="0">
              <a:latin typeface="Arial" panose="020B0604020202020204" pitchFamily="34" charset="0"/>
              <a:cs typeface="Arial" panose="020B0604020202020204" pitchFamily="34" charset="0"/>
            </a:rPr>
            <a:t>Социальное</a:t>
          </a:r>
        </a:p>
        <a:p>
          <a:r>
            <a:rPr lang="ru-RU" sz="1400" baseline="0" dirty="0">
              <a:latin typeface="Arial" panose="020B0604020202020204" pitchFamily="34" charset="0"/>
              <a:cs typeface="Arial" panose="020B0604020202020204" pitchFamily="34" charset="0"/>
            </a:rPr>
            <a:t>партнерство</a:t>
          </a:r>
        </a:p>
      </dgm:t>
    </dgm:pt>
    <dgm:pt modelId="{099C403A-5EDD-4EBC-8154-D870A17A6664}" type="sibTrans" cxnId="{98EB2E42-76C2-4986-B40A-9DDFE089098E}">
      <dgm:prSet/>
      <dgm:spPr/>
      <dgm:t>
        <a:bodyPr/>
        <a:lstStyle/>
        <a:p>
          <a:endParaRPr lang="ru-RU"/>
        </a:p>
      </dgm:t>
    </dgm:pt>
    <dgm:pt modelId="{DD80D582-2C6C-402B-B7B5-D31E2FDA5D67}" type="parTrans" cxnId="{98EB2E42-76C2-4986-B40A-9DDFE089098E}">
      <dgm:prSet/>
      <dgm:spPr/>
      <dgm:t>
        <a:bodyPr/>
        <a:lstStyle/>
        <a:p>
          <a:endParaRPr lang="ru-RU"/>
        </a:p>
      </dgm:t>
    </dgm:pt>
    <dgm:pt modelId="{988CF92C-6972-44F0-98CC-34AE95D2AF35}" type="pres">
      <dgm:prSet presAssocID="{068BC605-16F1-44DD-81E0-3450AFAF5A42}" presName="cycle" presStyleCnt="0">
        <dgm:presLayoutVars>
          <dgm:dir/>
          <dgm:resizeHandles val="exact"/>
        </dgm:presLayoutVars>
      </dgm:prSet>
      <dgm:spPr/>
    </dgm:pt>
    <dgm:pt modelId="{DA9D3608-2FC6-448B-881D-C990A66A5669}" type="pres">
      <dgm:prSet presAssocID="{82B7C945-3453-40BC-B3A5-37FC6032FCFB}" presName="node" presStyleLbl="node1" presStyleIdx="0" presStyleCnt="7">
        <dgm:presLayoutVars>
          <dgm:bulletEnabled val="1"/>
        </dgm:presLayoutVars>
      </dgm:prSet>
      <dgm:spPr/>
    </dgm:pt>
    <dgm:pt modelId="{0F13B7C5-FC9C-4407-8AE3-8906D9FDDA55}" type="pres">
      <dgm:prSet presAssocID="{82B7C945-3453-40BC-B3A5-37FC6032FCFB}" presName="spNode" presStyleCnt="0"/>
      <dgm:spPr/>
    </dgm:pt>
    <dgm:pt modelId="{50F0E9F9-3D61-496A-BB44-C3CC12EEC508}" type="pres">
      <dgm:prSet presAssocID="{C8FFA6C3-BF9A-4C82-877A-FAF3182CB0EC}" presName="sibTrans" presStyleLbl="sibTrans1D1" presStyleIdx="0" presStyleCnt="7"/>
      <dgm:spPr/>
    </dgm:pt>
    <dgm:pt modelId="{62C07057-DF5E-4AA9-92CD-E7A6546333F8}" type="pres">
      <dgm:prSet presAssocID="{DEB45059-F511-4D53-A616-0AABAF58D9CF}" presName="node" presStyleLbl="node1" presStyleIdx="1" presStyleCnt="7">
        <dgm:presLayoutVars>
          <dgm:bulletEnabled val="1"/>
        </dgm:presLayoutVars>
      </dgm:prSet>
      <dgm:spPr/>
    </dgm:pt>
    <dgm:pt modelId="{7BABF15A-77F2-439A-807C-B24DE6F44CBD}" type="pres">
      <dgm:prSet presAssocID="{DEB45059-F511-4D53-A616-0AABAF58D9CF}" presName="spNode" presStyleCnt="0"/>
      <dgm:spPr/>
    </dgm:pt>
    <dgm:pt modelId="{CEDFD3FA-009F-4D4F-A78B-81266836AD3A}" type="pres">
      <dgm:prSet presAssocID="{105CB30D-47C8-4C35-951C-0FC79F0A3393}" presName="sibTrans" presStyleLbl="sibTrans1D1" presStyleIdx="1" presStyleCnt="7"/>
      <dgm:spPr/>
    </dgm:pt>
    <dgm:pt modelId="{62B12D42-5966-49F5-BA40-A902FCCE092F}" type="pres">
      <dgm:prSet presAssocID="{FCDBBA5D-9807-4170-A143-65813D3AD428}" presName="node" presStyleLbl="node1" presStyleIdx="2" presStyleCnt="7">
        <dgm:presLayoutVars>
          <dgm:bulletEnabled val="1"/>
        </dgm:presLayoutVars>
      </dgm:prSet>
      <dgm:spPr/>
    </dgm:pt>
    <dgm:pt modelId="{FCB2945C-1795-4E0E-BD36-F6C3B7CA6959}" type="pres">
      <dgm:prSet presAssocID="{FCDBBA5D-9807-4170-A143-65813D3AD428}" presName="spNode" presStyleCnt="0"/>
      <dgm:spPr/>
    </dgm:pt>
    <dgm:pt modelId="{1867FF28-139E-4D15-B713-174E0F842143}" type="pres">
      <dgm:prSet presAssocID="{C68B8377-681E-40AD-9D87-8759251791D3}" presName="sibTrans" presStyleLbl="sibTrans1D1" presStyleIdx="2" presStyleCnt="7"/>
      <dgm:spPr/>
    </dgm:pt>
    <dgm:pt modelId="{F32E7236-CF82-4139-96FD-A45D45B3AB70}" type="pres">
      <dgm:prSet presAssocID="{A5CA379B-6DA6-4334-ABB0-3FBF2613D206}" presName="node" presStyleLbl="node1" presStyleIdx="3" presStyleCnt="7">
        <dgm:presLayoutVars>
          <dgm:bulletEnabled val="1"/>
        </dgm:presLayoutVars>
      </dgm:prSet>
      <dgm:spPr/>
    </dgm:pt>
    <dgm:pt modelId="{6484AED9-DA3F-4210-81EE-0D78E36A5A30}" type="pres">
      <dgm:prSet presAssocID="{A5CA379B-6DA6-4334-ABB0-3FBF2613D206}" presName="spNode" presStyleCnt="0"/>
      <dgm:spPr/>
    </dgm:pt>
    <dgm:pt modelId="{2AA32B03-65A5-4162-9E8C-1C0E4BE79284}" type="pres">
      <dgm:prSet presAssocID="{7FF2F0A7-DD65-44CC-9385-8D7E0F19D6FA}" presName="sibTrans" presStyleLbl="sibTrans1D1" presStyleIdx="3" presStyleCnt="7"/>
      <dgm:spPr/>
    </dgm:pt>
    <dgm:pt modelId="{BB8CC3EE-A087-40EB-9AE4-ACE8C9AD75AA}" type="pres">
      <dgm:prSet presAssocID="{FCE5CEE1-2FDE-42D7-A97C-971D3742650B}" presName="node" presStyleLbl="node1" presStyleIdx="4" presStyleCnt="7">
        <dgm:presLayoutVars>
          <dgm:bulletEnabled val="1"/>
        </dgm:presLayoutVars>
      </dgm:prSet>
      <dgm:spPr/>
    </dgm:pt>
    <dgm:pt modelId="{7D52DB2E-CCB3-491D-A039-B0F0368A7213}" type="pres">
      <dgm:prSet presAssocID="{FCE5CEE1-2FDE-42D7-A97C-971D3742650B}" presName="spNode" presStyleCnt="0"/>
      <dgm:spPr/>
    </dgm:pt>
    <dgm:pt modelId="{7D3DD507-38F9-4DE6-8827-13A905419101}" type="pres">
      <dgm:prSet presAssocID="{1CFE547D-A5F7-4428-9904-1F048F4D17F1}" presName="sibTrans" presStyleLbl="sibTrans1D1" presStyleIdx="4" presStyleCnt="7"/>
      <dgm:spPr/>
    </dgm:pt>
    <dgm:pt modelId="{97AB7BF5-80A9-49F8-86F5-358704B91C13}" type="pres">
      <dgm:prSet presAssocID="{0D53A8C1-501C-4B5C-B8FE-552705E17949}" presName="node" presStyleLbl="node1" presStyleIdx="5" presStyleCnt="7">
        <dgm:presLayoutVars>
          <dgm:bulletEnabled val="1"/>
        </dgm:presLayoutVars>
      </dgm:prSet>
      <dgm:spPr/>
    </dgm:pt>
    <dgm:pt modelId="{E8E83E2B-A78F-4F40-90FA-6E03F56602AA}" type="pres">
      <dgm:prSet presAssocID="{0D53A8C1-501C-4B5C-B8FE-552705E17949}" presName="spNode" presStyleCnt="0"/>
      <dgm:spPr/>
    </dgm:pt>
    <dgm:pt modelId="{8DE4AE37-9AFB-474E-92CA-916D409B4827}" type="pres">
      <dgm:prSet presAssocID="{099C403A-5EDD-4EBC-8154-D870A17A6664}" presName="sibTrans" presStyleLbl="sibTrans1D1" presStyleIdx="5" presStyleCnt="7"/>
      <dgm:spPr/>
    </dgm:pt>
    <dgm:pt modelId="{0453CFA6-7BA5-443F-950D-2604E5F5130C}" type="pres">
      <dgm:prSet presAssocID="{DFCD5C76-8E76-419E-9957-F681CF4C48C8}" presName="node" presStyleLbl="node1" presStyleIdx="6" presStyleCnt="7">
        <dgm:presLayoutVars>
          <dgm:bulletEnabled val="1"/>
        </dgm:presLayoutVars>
      </dgm:prSet>
      <dgm:spPr/>
    </dgm:pt>
    <dgm:pt modelId="{DAA1EAAD-04A8-4972-86E4-6B8727B0D976}" type="pres">
      <dgm:prSet presAssocID="{DFCD5C76-8E76-419E-9957-F681CF4C48C8}" presName="spNode" presStyleCnt="0"/>
      <dgm:spPr/>
    </dgm:pt>
    <dgm:pt modelId="{AD97E866-5A49-4DD0-9807-5A498AB9F5CD}" type="pres">
      <dgm:prSet presAssocID="{47B4B404-D8D4-4904-BDD4-DFB1F88DAC9D}" presName="sibTrans" presStyleLbl="sibTrans1D1" presStyleIdx="6" presStyleCnt="7"/>
      <dgm:spPr/>
    </dgm:pt>
  </dgm:ptLst>
  <dgm:cxnLst>
    <dgm:cxn modelId="{8132A618-7E94-42D3-AFD4-346AFB989B3D}" srcId="{068BC605-16F1-44DD-81E0-3450AFAF5A42}" destId="{82B7C945-3453-40BC-B3A5-37FC6032FCFB}" srcOrd="0" destOrd="0" parTransId="{D3F5B565-E3E9-475B-A45E-3D02EF364ED0}" sibTransId="{C8FFA6C3-BF9A-4C82-877A-FAF3182CB0EC}"/>
    <dgm:cxn modelId="{E1357F2F-CE79-4A8F-AF4A-3CE59BF756A0}" srcId="{068BC605-16F1-44DD-81E0-3450AFAF5A42}" destId="{FCE5CEE1-2FDE-42D7-A97C-971D3742650B}" srcOrd="4" destOrd="0" parTransId="{0382AC6C-A6B8-4951-8BEC-4BEEC3DA174C}" sibTransId="{1CFE547D-A5F7-4428-9904-1F048F4D17F1}"/>
    <dgm:cxn modelId="{7663BE38-FA1E-4BCC-80EE-F291AF29D2BC}" type="presOf" srcId="{0D53A8C1-501C-4B5C-B8FE-552705E17949}" destId="{97AB7BF5-80A9-49F8-86F5-358704B91C13}" srcOrd="0" destOrd="0" presId="urn:microsoft.com/office/officeart/2005/8/layout/cycle5"/>
    <dgm:cxn modelId="{98EB2E42-76C2-4986-B40A-9DDFE089098E}" srcId="{068BC605-16F1-44DD-81E0-3450AFAF5A42}" destId="{0D53A8C1-501C-4B5C-B8FE-552705E17949}" srcOrd="5" destOrd="0" parTransId="{DD80D582-2C6C-402B-B7B5-D31E2FDA5D67}" sibTransId="{099C403A-5EDD-4EBC-8154-D870A17A6664}"/>
    <dgm:cxn modelId="{5C054342-88D1-402E-AA24-AB51BD34AA76}" type="presOf" srcId="{105CB30D-47C8-4C35-951C-0FC79F0A3393}" destId="{CEDFD3FA-009F-4D4F-A78B-81266836AD3A}" srcOrd="0" destOrd="0" presId="urn:microsoft.com/office/officeart/2005/8/layout/cycle5"/>
    <dgm:cxn modelId="{77445469-09E5-45AC-9A2E-4FDAB4E95961}" type="presOf" srcId="{1CFE547D-A5F7-4428-9904-1F048F4D17F1}" destId="{7D3DD507-38F9-4DE6-8827-13A905419101}" srcOrd="0" destOrd="0" presId="urn:microsoft.com/office/officeart/2005/8/layout/cycle5"/>
    <dgm:cxn modelId="{D1E4786C-B5DC-4B7C-BE11-2814FA4420CA}" type="presOf" srcId="{82B7C945-3453-40BC-B3A5-37FC6032FCFB}" destId="{DA9D3608-2FC6-448B-881D-C990A66A5669}" srcOrd="0" destOrd="0" presId="urn:microsoft.com/office/officeart/2005/8/layout/cycle5"/>
    <dgm:cxn modelId="{6C901A4D-2680-4D1D-BCDD-04D6BA037797}" srcId="{068BC605-16F1-44DD-81E0-3450AFAF5A42}" destId="{FCDBBA5D-9807-4170-A143-65813D3AD428}" srcOrd="2" destOrd="0" parTransId="{1148B193-6F30-40A8-A448-C73B7E755D31}" sibTransId="{C68B8377-681E-40AD-9D87-8759251791D3}"/>
    <dgm:cxn modelId="{EDE1A84F-140C-4754-AA13-7503DECE8E77}" srcId="{068BC605-16F1-44DD-81E0-3450AFAF5A42}" destId="{DFCD5C76-8E76-419E-9957-F681CF4C48C8}" srcOrd="6" destOrd="0" parTransId="{EBD56E5F-4104-44ED-B3CD-3AD7592F2189}" sibTransId="{47B4B404-D8D4-4904-BDD4-DFB1F88DAC9D}"/>
    <dgm:cxn modelId="{7EECFE75-F1D4-486E-B2A1-499B77835978}" srcId="{068BC605-16F1-44DD-81E0-3450AFAF5A42}" destId="{A5CA379B-6DA6-4334-ABB0-3FBF2613D206}" srcOrd="3" destOrd="0" parTransId="{D63145AE-795F-4F5C-8D5A-D7BE3A497CAC}" sibTransId="{7FF2F0A7-DD65-44CC-9385-8D7E0F19D6FA}"/>
    <dgm:cxn modelId="{DF2A4B7C-9647-4AD7-A8B3-4E2F568C1F90}" type="presOf" srcId="{DEB45059-F511-4D53-A616-0AABAF58D9CF}" destId="{62C07057-DF5E-4AA9-92CD-E7A6546333F8}" srcOrd="0" destOrd="0" presId="urn:microsoft.com/office/officeart/2005/8/layout/cycle5"/>
    <dgm:cxn modelId="{DEEA2F83-0C05-474F-80F7-511A41B6FD59}" srcId="{068BC605-16F1-44DD-81E0-3450AFAF5A42}" destId="{DEB45059-F511-4D53-A616-0AABAF58D9CF}" srcOrd="1" destOrd="0" parTransId="{F15A9A4C-AF29-4A0C-B7FF-E369D7C383B5}" sibTransId="{105CB30D-47C8-4C35-951C-0FC79F0A3393}"/>
    <dgm:cxn modelId="{CD45088C-6898-4352-80BE-FED96ACA5C18}" type="presOf" srcId="{A5CA379B-6DA6-4334-ABB0-3FBF2613D206}" destId="{F32E7236-CF82-4139-96FD-A45D45B3AB70}" srcOrd="0" destOrd="0" presId="urn:microsoft.com/office/officeart/2005/8/layout/cycle5"/>
    <dgm:cxn modelId="{AFC12298-2007-4C48-B746-5F12DD8F8DC1}" type="presOf" srcId="{C68B8377-681E-40AD-9D87-8759251791D3}" destId="{1867FF28-139E-4D15-B713-174E0F842143}" srcOrd="0" destOrd="0" presId="urn:microsoft.com/office/officeart/2005/8/layout/cycle5"/>
    <dgm:cxn modelId="{C443319B-6ACA-4BDA-A8D7-85E27676BFD2}" type="presOf" srcId="{099C403A-5EDD-4EBC-8154-D870A17A6664}" destId="{8DE4AE37-9AFB-474E-92CA-916D409B4827}" srcOrd="0" destOrd="0" presId="urn:microsoft.com/office/officeart/2005/8/layout/cycle5"/>
    <dgm:cxn modelId="{3F5752AB-2A0C-4EAA-87CF-F132F7BED42D}" type="presOf" srcId="{47B4B404-D8D4-4904-BDD4-DFB1F88DAC9D}" destId="{AD97E866-5A49-4DD0-9807-5A498AB9F5CD}" srcOrd="0" destOrd="0" presId="urn:microsoft.com/office/officeart/2005/8/layout/cycle5"/>
    <dgm:cxn modelId="{6EB0F6B7-72F9-48B3-B6CC-2017986C8000}" type="presOf" srcId="{FCDBBA5D-9807-4170-A143-65813D3AD428}" destId="{62B12D42-5966-49F5-BA40-A902FCCE092F}" srcOrd="0" destOrd="0" presId="urn:microsoft.com/office/officeart/2005/8/layout/cycle5"/>
    <dgm:cxn modelId="{F2F681C3-2A89-46BA-B783-AE938B574ACD}" type="presOf" srcId="{C8FFA6C3-BF9A-4C82-877A-FAF3182CB0EC}" destId="{50F0E9F9-3D61-496A-BB44-C3CC12EEC508}" srcOrd="0" destOrd="0" presId="urn:microsoft.com/office/officeart/2005/8/layout/cycle5"/>
    <dgm:cxn modelId="{616E8CC5-BF4D-4724-8757-D988FD7B1D72}" type="presOf" srcId="{7FF2F0A7-DD65-44CC-9385-8D7E0F19D6FA}" destId="{2AA32B03-65A5-4162-9E8C-1C0E4BE79284}" srcOrd="0" destOrd="0" presId="urn:microsoft.com/office/officeart/2005/8/layout/cycle5"/>
    <dgm:cxn modelId="{EDA198D4-28F0-4F1D-8C48-1BF3C4B6C16C}" type="presOf" srcId="{068BC605-16F1-44DD-81E0-3450AFAF5A42}" destId="{988CF92C-6972-44F0-98CC-34AE95D2AF35}" srcOrd="0" destOrd="0" presId="urn:microsoft.com/office/officeart/2005/8/layout/cycle5"/>
    <dgm:cxn modelId="{82BB3CE2-D0E4-49DB-99B5-323D3886724B}" type="presOf" srcId="{DFCD5C76-8E76-419E-9957-F681CF4C48C8}" destId="{0453CFA6-7BA5-443F-950D-2604E5F5130C}" srcOrd="0" destOrd="0" presId="urn:microsoft.com/office/officeart/2005/8/layout/cycle5"/>
    <dgm:cxn modelId="{052470F6-8E0C-48B5-A569-ADC0AC095D8F}" type="presOf" srcId="{FCE5CEE1-2FDE-42D7-A97C-971D3742650B}" destId="{BB8CC3EE-A087-40EB-9AE4-ACE8C9AD75AA}" srcOrd="0" destOrd="0" presId="urn:microsoft.com/office/officeart/2005/8/layout/cycle5"/>
    <dgm:cxn modelId="{D28032F9-D3C4-4A05-8DD5-E0FA18844D43}" type="presParOf" srcId="{988CF92C-6972-44F0-98CC-34AE95D2AF35}" destId="{DA9D3608-2FC6-448B-881D-C990A66A5669}" srcOrd="0" destOrd="0" presId="urn:microsoft.com/office/officeart/2005/8/layout/cycle5"/>
    <dgm:cxn modelId="{AEE2707E-FE1B-4ADA-8332-A98126916CF3}" type="presParOf" srcId="{988CF92C-6972-44F0-98CC-34AE95D2AF35}" destId="{0F13B7C5-FC9C-4407-8AE3-8906D9FDDA55}" srcOrd="1" destOrd="0" presId="urn:microsoft.com/office/officeart/2005/8/layout/cycle5"/>
    <dgm:cxn modelId="{0C62477A-E12B-4CD8-9CCE-44F04992840E}" type="presParOf" srcId="{988CF92C-6972-44F0-98CC-34AE95D2AF35}" destId="{50F0E9F9-3D61-496A-BB44-C3CC12EEC508}" srcOrd="2" destOrd="0" presId="urn:microsoft.com/office/officeart/2005/8/layout/cycle5"/>
    <dgm:cxn modelId="{2FB82B49-30EA-4ECB-A675-2373B83656EA}" type="presParOf" srcId="{988CF92C-6972-44F0-98CC-34AE95D2AF35}" destId="{62C07057-DF5E-4AA9-92CD-E7A6546333F8}" srcOrd="3" destOrd="0" presId="urn:microsoft.com/office/officeart/2005/8/layout/cycle5"/>
    <dgm:cxn modelId="{C2B2F5CB-AAD3-42BD-9B97-4CB71E79E559}" type="presParOf" srcId="{988CF92C-6972-44F0-98CC-34AE95D2AF35}" destId="{7BABF15A-77F2-439A-807C-B24DE6F44CBD}" srcOrd="4" destOrd="0" presId="urn:microsoft.com/office/officeart/2005/8/layout/cycle5"/>
    <dgm:cxn modelId="{8999F96B-FFD4-42E0-AC18-D76697F2DFB5}" type="presParOf" srcId="{988CF92C-6972-44F0-98CC-34AE95D2AF35}" destId="{CEDFD3FA-009F-4D4F-A78B-81266836AD3A}" srcOrd="5" destOrd="0" presId="urn:microsoft.com/office/officeart/2005/8/layout/cycle5"/>
    <dgm:cxn modelId="{E69C9E5A-493C-4A0A-B4DB-4AEDE1CFD56F}" type="presParOf" srcId="{988CF92C-6972-44F0-98CC-34AE95D2AF35}" destId="{62B12D42-5966-49F5-BA40-A902FCCE092F}" srcOrd="6" destOrd="0" presId="urn:microsoft.com/office/officeart/2005/8/layout/cycle5"/>
    <dgm:cxn modelId="{84FDD2ED-6CE8-49DD-8CF8-BC5EBD88D11B}" type="presParOf" srcId="{988CF92C-6972-44F0-98CC-34AE95D2AF35}" destId="{FCB2945C-1795-4E0E-BD36-F6C3B7CA6959}" srcOrd="7" destOrd="0" presId="urn:microsoft.com/office/officeart/2005/8/layout/cycle5"/>
    <dgm:cxn modelId="{98CB3F78-7C81-41DE-9C40-85F4BDE79EF1}" type="presParOf" srcId="{988CF92C-6972-44F0-98CC-34AE95D2AF35}" destId="{1867FF28-139E-4D15-B713-174E0F842143}" srcOrd="8" destOrd="0" presId="urn:microsoft.com/office/officeart/2005/8/layout/cycle5"/>
    <dgm:cxn modelId="{B8BB54F3-CB52-410C-A246-AC68CFBB657F}" type="presParOf" srcId="{988CF92C-6972-44F0-98CC-34AE95D2AF35}" destId="{F32E7236-CF82-4139-96FD-A45D45B3AB70}" srcOrd="9" destOrd="0" presId="urn:microsoft.com/office/officeart/2005/8/layout/cycle5"/>
    <dgm:cxn modelId="{E2582F97-8B87-4A52-B107-0DD723A1FEDA}" type="presParOf" srcId="{988CF92C-6972-44F0-98CC-34AE95D2AF35}" destId="{6484AED9-DA3F-4210-81EE-0D78E36A5A30}" srcOrd="10" destOrd="0" presId="urn:microsoft.com/office/officeart/2005/8/layout/cycle5"/>
    <dgm:cxn modelId="{92CD44EC-863B-4FC3-94B1-C22BB0FE9229}" type="presParOf" srcId="{988CF92C-6972-44F0-98CC-34AE95D2AF35}" destId="{2AA32B03-65A5-4162-9E8C-1C0E4BE79284}" srcOrd="11" destOrd="0" presId="urn:microsoft.com/office/officeart/2005/8/layout/cycle5"/>
    <dgm:cxn modelId="{4E349628-6957-4686-9149-2A4AA35EB4CB}" type="presParOf" srcId="{988CF92C-6972-44F0-98CC-34AE95D2AF35}" destId="{BB8CC3EE-A087-40EB-9AE4-ACE8C9AD75AA}" srcOrd="12" destOrd="0" presId="urn:microsoft.com/office/officeart/2005/8/layout/cycle5"/>
    <dgm:cxn modelId="{C3A384B8-C79D-48C3-B291-848C24E19CC0}" type="presParOf" srcId="{988CF92C-6972-44F0-98CC-34AE95D2AF35}" destId="{7D52DB2E-CCB3-491D-A039-B0F0368A7213}" srcOrd="13" destOrd="0" presId="urn:microsoft.com/office/officeart/2005/8/layout/cycle5"/>
    <dgm:cxn modelId="{B085EC35-A8A9-49F9-B400-A1CFF3CF3A80}" type="presParOf" srcId="{988CF92C-6972-44F0-98CC-34AE95D2AF35}" destId="{7D3DD507-38F9-4DE6-8827-13A905419101}" srcOrd="14" destOrd="0" presId="urn:microsoft.com/office/officeart/2005/8/layout/cycle5"/>
    <dgm:cxn modelId="{366857CB-9925-438C-8627-A4E86623540B}" type="presParOf" srcId="{988CF92C-6972-44F0-98CC-34AE95D2AF35}" destId="{97AB7BF5-80A9-49F8-86F5-358704B91C13}" srcOrd="15" destOrd="0" presId="urn:microsoft.com/office/officeart/2005/8/layout/cycle5"/>
    <dgm:cxn modelId="{C372173D-4BAD-4774-B423-9988AE22E163}" type="presParOf" srcId="{988CF92C-6972-44F0-98CC-34AE95D2AF35}" destId="{E8E83E2B-A78F-4F40-90FA-6E03F56602AA}" srcOrd="16" destOrd="0" presId="urn:microsoft.com/office/officeart/2005/8/layout/cycle5"/>
    <dgm:cxn modelId="{0D78BA5C-B8DB-4496-897E-D049586653AF}" type="presParOf" srcId="{988CF92C-6972-44F0-98CC-34AE95D2AF35}" destId="{8DE4AE37-9AFB-474E-92CA-916D409B4827}" srcOrd="17" destOrd="0" presId="urn:microsoft.com/office/officeart/2005/8/layout/cycle5"/>
    <dgm:cxn modelId="{0FC07DF2-A4F0-40D1-9423-9D1F2B7CB6D8}" type="presParOf" srcId="{988CF92C-6972-44F0-98CC-34AE95D2AF35}" destId="{0453CFA6-7BA5-443F-950D-2604E5F5130C}" srcOrd="18" destOrd="0" presId="urn:microsoft.com/office/officeart/2005/8/layout/cycle5"/>
    <dgm:cxn modelId="{91815042-E887-40D6-9686-C4D5DE373ECC}" type="presParOf" srcId="{988CF92C-6972-44F0-98CC-34AE95D2AF35}" destId="{DAA1EAAD-04A8-4972-86E4-6B8727B0D976}" srcOrd="19" destOrd="0" presId="urn:microsoft.com/office/officeart/2005/8/layout/cycle5"/>
    <dgm:cxn modelId="{04D0942A-A9CC-46A0-A284-59284B98D275}" type="presParOf" srcId="{988CF92C-6972-44F0-98CC-34AE95D2AF35}" destId="{AD97E866-5A49-4DD0-9807-5A498AB9F5CD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D3608-2FC6-448B-881D-C990A66A5669}">
      <dsp:nvSpPr>
        <dsp:cNvPr id="0" name=""/>
        <dsp:cNvSpPr/>
      </dsp:nvSpPr>
      <dsp:spPr>
        <a:xfrm>
          <a:off x="5509849" y="3042"/>
          <a:ext cx="1478345" cy="9609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baseline="0" dirty="0">
              <a:latin typeface="Arial" panose="020B0604020202020204" pitchFamily="34" charset="0"/>
              <a:cs typeface="Arial" panose="020B0604020202020204" pitchFamily="34" charset="0"/>
            </a:rPr>
            <a:t>Каналы сбыта</a:t>
          </a:r>
        </a:p>
      </dsp:txBody>
      <dsp:txXfrm>
        <a:off x="5556757" y="49950"/>
        <a:ext cx="1384529" cy="867108"/>
      </dsp:txXfrm>
    </dsp:sp>
    <dsp:sp modelId="{50F0E9F9-3D61-496A-BB44-C3CC12EEC508}">
      <dsp:nvSpPr>
        <dsp:cNvPr id="0" name=""/>
        <dsp:cNvSpPr/>
      </dsp:nvSpPr>
      <dsp:spPr>
        <a:xfrm>
          <a:off x="3509318" y="483504"/>
          <a:ext cx="5479408" cy="5479408"/>
        </a:xfrm>
        <a:custGeom>
          <a:avLst/>
          <a:gdLst/>
          <a:ahLst/>
          <a:cxnLst/>
          <a:rect l="0" t="0" r="0" b="0"/>
          <a:pathLst>
            <a:path>
              <a:moveTo>
                <a:pt x="3671930" y="163479"/>
              </a:moveTo>
              <a:arcTo wR="2739704" hR="2739704" stAng="17393583" swAng="770695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C07057-DF5E-4AA9-92CD-E7A6546333F8}">
      <dsp:nvSpPr>
        <dsp:cNvPr id="0" name=""/>
        <dsp:cNvSpPr/>
      </dsp:nvSpPr>
      <dsp:spPr>
        <a:xfrm>
          <a:off x="7651836" y="1034568"/>
          <a:ext cx="1478345" cy="9609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baseline="0" dirty="0">
              <a:latin typeface="Arial" panose="020B0604020202020204" pitchFamily="34" charset="0"/>
              <a:cs typeface="Arial" panose="020B0604020202020204" pitchFamily="34" charset="0"/>
            </a:rPr>
            <a:t>Уникальное предложение</a:t>
          </a:r>
        </a:p>
      </dsp:txBody>
      <dsp:txXfrm>
        <a:off x="7698744" y="1081476"/>
        <a:ext cx="1384529" cy="867108"/>
      </dsp:txXfrm>
    </dsp:sp>
    <dsp:sp modelId="{CEDFD3FA-009F-4D4F-A78B-81266836AD3A}">
      <dsp:nvSpPr>
        <dsp:cNvPr id="0" name=""/>
        <dsp:cNvSpPr/>
      </dsp:nvSpPr>
      <dsp:spPr>
        <a:xfrm>
          <a:off x="3509318" y="483504"/>
          <a:ext cx="5479408" cy="5479408"/>
        </a:xfrm>
        <a:custGeom>
          <a:avLst/>
          <a:gdLst/>
          <a:ahLst/>
          <a:cxnLst/>
          <a:rect l="0" t="0" r="0" b="0"/>
          <a:pathLst>
            <a:path>
              <a:moveTo>
                <a:pt x="5300479" y="1765842"/>
              </a:moveTo>
              <a:arcTo wR="2739704" hR="2739704" stAng="20350693" swAng="106338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B12D42-5966-49F5-BA40-A902FCCE092F}">
      <dsp:nvSpPr>
        <dsp:cNvPr id="0" name=""/>
        <dsp:cNvSpPr/>
      </dsp:nvSpPr>
      <dsp:spPr>
        <a:xfrm>
          <a:off x="8180863" y="3352387"/>
          <a:ext cx="1478345" cy="9609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baseline="0" dirty="0">
              <a:latin typeface="Arial" panose="020B0604020202020204" pitchFamily="34" charset="0"/>
              <a:cs typeface="Arial" panose="020B0604020202020204" pitchFamily="34" charset="0"/>
            </a:rPr>
            <a:t>Уникальные технологии</a:t>
          </a:r>
        </a:p>
      </dsp:txBody>
      <dsp:txXfrm>
        <a:off x="8227771" y="3399295"/>
        <a:ext cx="1384529" cy="867108"/>
      </dsp:txXfrm>
    </dsp:sp>
    <dsp:sp modelId="{1867FF28-139E-4D15-B713-174E0F842143}">
      <dsp:nvSpPr>
        <dsp:cNvPr id="0" name=""/>
        <dsp:cNvSpPr/>
      </dsp:nvSpPr>
      <dsp:spPr>
        <a:xfrm>
          <a:off x="3509318" y="483504"/>
          <a:ext cx="5479408" cy="5479408"/>
        </a:xfrm>
        <a:custGeom>
          <a:avLst/>
          <a:gdLst/>
          <a:ahLst/>
          <a:cxnLst/>
          <a:rect l="0" t="0" r="0" b="0"/>
          <a:pathLst>
            <a:path>
              <a:moveTo>
                <a:pt x="5158051" y="4027172"/>
              </a:moveTo>
              <a:arcTo wR="2739704" hR="2739704" stAng="1681785" swAng="834336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2E7236-CF82-4139-96FD-A45D45B3AB70}">
      <dsp:nvSpPr>
        <dsp:cNvPr id="0" name=""/>
        <dsp:cNvSpPr/>
      </dsp:nvSpPr>
      <dsp:spPr>
        <a:xfrm>
          <a:off x="6698562" y="5211134"/>
          <a:ext cx="1478345" cy="9609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baseline="0" dirty="0">
              <a:latin typeface="Arial" panose="020B0604020202020204" pitchFamily="34" charset="0"/>
              <a:cs typeface="Arial" panose="020B0604020202020204" pitchFamily="34" charset="0"/>
            </a:rPr>
            <a:t>Договор аутсорсинга</a:t>
          </a:r>
        </a:p>
      </dsp:txBody>
      <dsp:txXfrm>
        <a:off x="6745470" y="5258042"/>
        <a:ext cx="1384529" cy="867108"/>
      </dsp:txXfrm>
    </dsp:sp>
    <dsp:sp modelId="{2AA32B03-65A5-4162-9E8C-1C0E4BE79284}">
      <dsp:nvSpPr>
        <dsp:cNvPr id="0" name=""/>
        <dsp:cNvSpPr/>
      </dsp:nvSpPr>
      <dsp:spPr>
        <a:xfrm>
          <a:off x="3509318" y="483504"/>
          <a:ext cx="5479408" cy="5479408"/>
        </a:xfrm>
        <a:custGeom>
          <a:avLst/>
          <a:gdLst/>
          <a:ahLst/>
          <a:cxnLst/>
          <a:rect l="0" t="0" r="0" b="0"/>
          <a:pathLst>
            <a:path>
              <a:moveTo>
                <a:pt x="3011024" y="5465940"/>
              </a:moveTo>
              <a:arcTo wR="2739704" hR="2739704" stAng="5058991" swAng="682018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8CC3EE-A087-40EB-9AE4-ACE8C9AD75AA}">
      <dsp:nvSpPr>
        <dsp:cNvPr id="0" name=""/>
        <dsp:cNvSpPr/>
      </dsp:nvSpPr>
      <dsp:spPr>
        <a:xfrm>
          <a:off x="4321136" y="5211134"/>
          <a:ext cx="1478345" cy="9609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baseline="0" dirty="0">
              <a:latin typeface="Arial" panose="020B0604020202020204" pitchFamily="34" charset="0"/>
              <a:cs typeface="Arial" panose="020B0604020202020204" pitchFamily="34" charset="0"/>
            </a:rPr>
            <a:t>Частное гос. партнерство</a:t>
          </a:r>
        </a:p>
      </dsp:txBody>
      <dsp:txXfrm>
        <a:off x="4368044" y="5258042"/>
        <a:ext cx="1384529" cy="867108"/>
      </dsp:txXfrm>
    </dsp:sp>
    <dsp:sp modelId="{7D3DD507-38F9-4DE6-8827-13A905419101}">
      <dsp:nvSpPr>
        <dsp:cNvPr id="0" name=""/>
        <dsp:cNvSpPr/>
      </dsp:nvSpPr>
      <dsp:spPr>
        <a:xfrm>
          <a:off x="3509318" y="483504"/>
          <a:ext cx="5479408" cy="5479408"/>
        </a:xfrm>
        <a:custGeom>
          <a:avLst/>
          <a:gdLst/>
          <a:ahLst/>
          <a:cxnLst/>
          <a:rect l="0" t="0" r="0" b="0"/>
          <a:pathLst>
            <a:path>
              <a:moveTo>
                <a:pt x="701639" y="4570625"/>
              </a:moveTo>
              <a:arcTo wR="2739704" hR="2739704" stAng="8283880" swAng="834336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AB7BF5-80A9-49F8-86F5-358704B91C13}">
      <dsp:nvSpPr>
        <dsp:cNvPr id="0" name=""/>
        <dsp:cNvSpPr/>
      </dsp:nvSpPr>
      <dsp:spPr>
        <a:xfrm>
          <a:off x="2838835" y="3352387"/>
          <a:ext cx="1478345" cy="9609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baseline="0" dirty="0">
              <a:latin typeface="Arial" panose="020B0604020202020204" pitchFamily="34" charset="0"/>
              <a:cs typeface="Arial" panose="020B0604020202020204" pitchFamily="34" charset="0"/>
            </a:rPr>
            <a:t>Социальное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baseline="0" dirty="0">
              <a:latin typeface="Arial" panose="020B0604020202020204" pitchFamily="34" charset="0"/>
              <a:cs typeface="Arial" panose="020B0604020202020204" pitchFamily="34" charset="0"/>
            </a:rPr>
            <a:t>партнерство</a:t>
          </a:r>
        </a:p>
      </dsp:txBody>
      <dsp:txXfrm>
        <a:off x="2885743" y="3399295"/>
        <a:ext cx="1384529" cy="867108"/>
      </dsp:txXfrm>
    </dsp:sp>
    <dsp:sp modelId="{8DE4AE37-9AFB-474E-92CA-916D409B4827}">
      <dsp:nvSpPr>
        <dsp:cNvPr id="0" name=""/>
        <dsp:cNvSpPr/>
      </dsp:nvSpPr>
      <dsp:spPr>
        <a:xfrm>
          <a:off x="3509318" y="483504"/>
          <a:ext cx="5479408" cy="5479408"/>
        </a:xfrm>
        <a:custGeom>
          <a:avLst/>
          <a:gdLst/>
          <a:ahLst/>
          <a:cxnLst/>
          <a:rect l="0" t="0" r="0" b="0"/>
          <a:pathLst>
            <a:path>
              <a:moveTo>
                <a:pt x="4005" y="2591602"/>
              </a:moveTo>
              <a:arcTo wR="2739704" hR="2739704" stAng="10985927" swAng="106338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53CFA6-7BA5-443F-950D-2604E5F5130C}">
      <dsp:nvSpPr>
        <dsp:cNvPr id="0" name=""/>
        <dsp:cNvSpPr/>
      </dsp:nvSpPr>
      <dsp:spPr>
        <a:xfrm>
          <a:off x="3367862" y="1034568"/>
          <a:ext cx="1478345" cy="9609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Маркетинговая стратегия</a:t>
          </a:r>
        </a:p>
      </dsp:txBody>
      <dsp:txXfrm>
        <a:off x="3414770" y="1081476"/>
        <a:ext cx="1384529" cy="867108"/>
      </dsp:txXfrm>
    </dsp:sp>
    <dsp:sp modelId="{AD97E866-5A49-4DD0-9807-5A498AB9F5CD}">
      <dsp:nvSpPr>
        <dsp:cNvPr id="0" name=""/>
        <dsp:cNvSpPr/>
      </dsp:nvSpPr>
      <dsp:spPr>
        <a:xfrm>
          <a:off x="3509318" y="483504"/>
          <a:ext cx="5479408" cy="5479408"/>
        </a:xfrm>
        <a:custGeom>
          <a:avLst/>
          <a:gdLst/>
          <a:ahLst/>
          <a:cxnLst/>
          <a:rect l="0" t="0" r="0" b="0"/>
          <a:pathLst>
            <a:path>
              <a:moveTo>
                <a:pt x="1258078" y="435194"/>
              </a:moveTo>
              <a:arcTo wR="2739704" hR="2739704" stAng="14235723" swAng="770695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6657A-9AFB-4CE8-9DD6-21747A70E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3E9CEF-389D-44E3-B5F5-DDAC481ED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6501BA-EA81-4EA8-A698-F859DCD2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7FA5-CBC1-4E32-9800-0F64E442EE45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50113A-B9DC-49FF-9332-1169E09DB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7FAFA4-A9F5-42D0-BDD1-A5FEB59F9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F2FF-9B21-4F48-A10C-F6DAD532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1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6B212-20AF-4102-99A5-11EA4D1F7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899695-F168-4783-882E-D7E8F4754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51D1BE-F90F-4D50-A255-09CFDFB0F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7FA5-CBC1-4E32-9800-0F64E442EE45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920E18-E170-46E1-B22D-841A4FE8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58A7AD-65A8-4989-8697-7B78C5826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F2FF-9B21-4F48-A10C-F6DAD532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50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1F4B13-F7FE-4142-891A-FDBE4D761B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433EDB-1F0C-4A9B-A7A4-A44B06168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C778A7-8E48-4E13-93BB-D5A5B4275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7FA5-CBC1-4E32-9800-0F64E442EE45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BAC743-AB45-435F-9EE2-F39D0B236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ADF25-A437-47D2-9A3A-AD846E111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F2FF-9B21-4F48-A10C-F6DAD532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659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BD404-784F-4AF2-9B93-BFA49991D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25C2E1-7234-4CD4-B1EE-05A6FE238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6BC0A9-60FD-4B36-92A4-2D8897BA6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7FA5-CBC1-4E32-9800-0F64E442EE45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0E4173-443D-49FA-AE8B-8D7B106D8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52635-95DE-40C8-834E-98008881B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F2FF-9B21-4F48-A10C-F6DAD532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243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86E5-B323-4883-BFF4-A4C4A54A9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8CB2EC-6A5C-4837-9950-816140211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3185D6-3417-43F0-8B30-4CC348BF4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7FA5-CBC1-4E32-9800-0F64E442EE45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F77114-B099-4637-8759-9125BEA1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063CCF-7E31-4C70-AC5C-F80E872FA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F2FF-9B21-4F48-A10C-F6DAD532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992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C7F12-4875-4E97-B926-94FD6E4FF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BA656E-DF2A-42FA-83C5-C788C8BAD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DBB75F-BFE0-419A-BDFF-4E8D2EFCC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86CCB9-587B-4B54-8A89-12B30E958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7FA5-CBC1-4E32-9800-0F64E442EE45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1657B5-E08A-46BE-9D16-757FBC145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AF62BB-C0E1-4966-8704-3D97704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F2FF-9B21-4F48-A10C-F6DAD532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76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2417B-6E6F-4F31-BEB4-C46B656DC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345665-AD74-47D5-8F57-B1BD669C9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20FFA1-A5C3-4F8E-9160-4EAA6563B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6C9BFB-7066-448F-B499-86DF8A9993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C877C0-EC8F-4885-A27E-428EB72470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9DD9AF-D031-4300-9AA0-94EC7F26A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7FA5-CBC1-4E32-9800-0F64E442EE45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79E35B4-B255-4DE7-AB3D-1857286B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D1C94D-C14F-40EC-9AB9-52874674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F2FF-9B21-4F48-A10C-F6DAD532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77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C7A2BF-95AB-4F0D-A5A0-8F27FB607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E44CA4D-86BE-4F5B-8452-6A8BF6D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7FA5-CBC1-4E32-9800-0F64E442EE45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4A8687-9E97-4A35-B303-D9D85299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9A9B47-AC9E-4B66-B2E6-BBC95E55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F2FF-9B21-4F48-A10C-F6DAD532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38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64E7C5-63B3-48DD-89B4-F8A033901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7FA5-CBC1-4E32-9800-0F64E442EE45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D5E28E-A222-49FB-92E3-8DB772EE3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6412D1-A470-4D2B-AF10-2B7BF346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F2FF-9B21-4F48-A10C-F6DAD532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30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1EF9D-5E9E-47CE-A4C2-DF477FC7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309AD3-FFB0-421C-9244-6EE61240E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8D99D1-EEFB-4126-B09F-76F1A5A35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DCA5FD-DA8B-479C-BCAB-DD9FF5DBC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7FA5-CBC1-4E32-9800-0F64E442EE45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CD2904-270F-4256-98CF-D650C734A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509B9A-2271-47CA-81CF-B1DF906A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F2FF-9B21-4F48-A10C-F6DAD532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1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F7682-0B32-484C-A92A-045DE372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A77C21-5A69-4676-AD8F-4D16F9377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2389F7-5D0B-44D2-B905-0149AF8F2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5ADCF8-177C-4CC2-978E-EF2AEED0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7FA5-CBC1-4E32-9800-0F64E442EE45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2C8182-BF1C-4316-BE13-6A90B882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475728-8B0D-45BB-87A0-A2BE2825E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F2FF-9B21-4F48-A10C-F6DAD532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43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B2960-C93D-4B73-95EB-DDC692747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1656B2-086B-4001-8564-03AA08B85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117E67-1260-4608-93C8-B1B8A57E9F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F7FA5-CBC1-4E32-9800-0F64E442EE45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A38AB-6C52-42DB-8585-384E41223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661E8-CAC9-400B-A10D-F3A0879D5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0F2FF-9B21-4F48-A10C-F6DAD532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70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9CD94C-538E-4249-A5C9-A4BF770D8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3"/>
          <a:stretch/>
        </p:blipFill>
        <p:spPr>
          <a:xfrm>
            <a:off x="5710045" y="1"/>
            <a:ext cx="6481955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FF9C9F-988D-446E-AF4E-CF17204A2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468" r="7271"/>
          <a:stretch/>
        </p:blipFill>
        <p:spPr>
          <a:xfrm>
            <a:off x="2534334" y="392555"/>
            <a:ext cx="1308320" cy="4686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F5790E-30D7-4785-B52E-DDEFAD1C933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8628" y="247744"/>
            <a:ext cx="923345" cy="7012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F79CBC-5EA3-41AA-8A7F-347C1E9282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434" r="2147"/>
          <a:stretch/>
        </p:blipFill>
        <p:spPr>
          <a:xfrm>
            <a:off x="5237947" y="364419"/>
            <a:ext cx="1435946" cy="5354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BFD34B-76FC-4C7C-BA6C-E4B25ABF540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09867" y="408041"/>
            <a:ext cx="1489278" cy="467192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2B64B17-807A-457E-969D-F6C88B5A6C7C}"/>
              </a:ext>
            </a:extLst>
          </p:cNvPr>
          <p:cNvGrpSpPr/>
          <p:nvPr/>
        </p:nvGrpSpPr>
        <p:grpSpPr>
          <a:xfrm>
            <a:off x="224604" y="242048"/>
            <a:ext cx="2093764" cy="769624"/>
            <a:chOff x="296145" y="242048"/>
            <a:chExt cx="2093764" cy="76962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7999A77-6F62-4D1C-A875-F9B873920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rcRect l="10055" t="5883" r="79649" b="83634"/>
            <a:stretch/>
          </p:blipFill>
          <p:spPr>
            <a:xfrm>
              <a:off x="1046018" y="242048"/>
              <a:ext cx="1343891" cy="76962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681BB33-BBD1-489B-A1C2-00464FBEB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6145" y="302720"/>
              <a:ext cx="640583" cy="674343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D24C9D-A5B7-4F63-A432-184157097ED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35121" y="432565"/>
            <a:ext cx="1370190" cy="4532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380162-50F4-4A1F-B910-9BE6E41FBEE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12953" y="418740"/>
            <a:ext cx="1793943" cy="4394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697E8B-F405-4770-8F2A-92CDF532BDDB}"/>
              </a:ext>
            </a:extLst>
          </p:cNvPr>
          <p:cNvSpPr txBox="1"/>
          <p:nvPr/>
        </p:nvSpPr>
        <p:spPr>
          <a:xfrm>
            <a:off x="340865" y="2252957"/>
            <a:ext cx="63330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 err="1">
                <a:solidFill>
                  <a:srgbClr val="AA3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FireFly</a:t>
            </a:r>
            <a:r>
              <a:rPr lang="ru-RU" sz="5400" dirty="0">
                <a:solidFill>
                  <a:srgbClr val="AA3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400" dirty="0" err="1">
                <a:solidFill>
                  <a:srgbClr val="AA3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Drones</a:t>
            </a:r>
            <a:endParaRPr lang="en-US" sz="5400" dirty="0">
              <a:solidFill>
                <a:srgbClr val="AA3A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7979F1-0945-4C74-856F-90673B32D91C}"/>
              </a:ext>
            </a:extLst>
          </p:cNvPr>
          <p:cNvSpPr txBox="1"/>
          <p:nvPr/>
        </p:nvSpPr>
        <p:spPr>
          <a:xfrm>
            <a:off x="340865" y="5074485"/>
            <a:ext cx="40578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Земцова Ксения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Жигарева Виктория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Трекер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Калиниченко Максим Петрович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BFC15F-894B-4B67-A19E-AB6C60DF7F39}"/>
              </a:ext>
            </a:extLst>
          </p:cNvPr>
          <p:cNvSpPr txBox="1"/>
          <p:nvPr/>
        </p:nvSpPr>
        <p:spPr>
          <a:xfrm>
            <a:off x="340865" y="5840351"/>
            <a:ext cx="3684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Тульский филиал РЭУ им. Г.В. Плеханова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3BE98D-602D-45A7-A9DA-1286F3A9083F}"/>
              </a:ext>
            </a:extLst>
          </p:cNvPr>
          <p:cNvSpPr txBox="1"/>
          <p:nvPr/>
        </p:nvSpPr>
        <p:spPr>
          <a:xfrm>
            <a:off x="359112" y="3094485"/>
            <a:ext cx="554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БПЛА для установления пожароопасной ситуации и пожаротушения</a:t>
            </a:r>
          </a:p>
        </p:txBody>
      </p:sp>
    </p:spTree>
    <p:extLst>
      <p:ext uri="{BB962C8B-B14F-4D97-AF65-F5344CB8AC3E}">
        <p14:creationId xmlns:p14="http://schemas.microsoft.com/office/powerpoint/2010/main" val="231541676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39AE4A-A3BB-41E0-9354-CEAA703E0E8A}"/>
              </a:ext>
            </a:extLst>
          </p:cNvPr>
          <p:cNvSpPr txBox="1"/>
          <p:nvPr/>
        </p:nvSpPr>
        <p:spPr>
          <a:xfrm>
            <a:off x="1075204" y="653874"/>
            <a:ext cx="512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На что пойдут ресурсы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D16893E-A1C9-4FB5-BEAC-C99D523006BA}"/>
              </a:ext>
            </a:extLst>
          </p:cNvPr>
          <p:cNvCxnSpPr>
            <a:cxnSpLocks/>
          </p:cNvCxnSpPr>
          <p:nvPr/>
        </p:nvCxnSpPr>
        <p:spPr>
          <a:xfrm>
            <a:off x="1134781" y="2391498"/>
            <a:ext cx="414020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AB7ABB-5BF5-49A2-B51A-44995BDB6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1"/>
            <a:ext cx="457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789BB2-388A-4211-A407-5B408587963C}"/>
              </a:ext>
            </a:extLst>
          </p:cNvPr>
          <p:cNvSpPr txBox="1"/>
          <p:nvPr/>
        </p:nvSpPr>
        <p:spPr>
          <a:xfrm>
            <a:off x="1134781" y="1811045"/>
            <a:ext cx="434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1. Создание реального образца БПЛА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310ABA-1377-438B-A265-99EB26ABA1CF}"/>
              </a:ext>
            </a:extLst>
          </p:cNvPr>
          <p:cNvSpPr txBox="1"/>
          <p:nvPr/>
        </p:nvSpPr>
        <p:spPr>
          <a:xfrm>
            <a:off x="1134781" y="2602619"/>
            <a:ext cx="351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Обучение тех специалистов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91D37E-F922-46CA-846F-D8BABB1B7554}"/>
              </a:ext>
            </a:extLst>
          </p:cNvPr>
          <p:cNvSpPr txBox="1"/>
          <p:nvPr/>
        </p:nvSpPr>
        <p:spPr>
          <a:xfrm>
            <a:off x="1134781" y="4185767"/>
            <a:ext cx="274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4. Комплекс маркетинга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3296F1-9CD5-45D8-8741-48D419C80CE2}"/>
              </a:ext>
            </a:extLst>
          </p:cNvPr>
          <p:cNvSpPr txBox="1"/>
          <p:nvPr/>
        </p:nvSpPr>
        <p:spPr>
          <a:xfrm>
            <a:off x="1134781" y="3394193"/>
            <a:ext cx="2971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3. Проведение испытаний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01E48D-DE4A-4462-8A3A-C5332DA25DB0}"/>
              </a:ext>
            </a:extLst>
          </p:cNvPr>
          <p:cNvSpPr txBox="1"/>
          <p:nvPr/>
        </p:nvSpPr>
        <p:spPr>
          <a:xfrm>
            <a:off x="1134781" y="5768911"/>
            <a:ext cx="3980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6. Ввод БПЛА на российский рынок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D274F7-B299-4A49-9727-881525CE1E20}"/>
              </a:ext>
            </a:extLst>
          </p:cNvPr>
          <p:cNvSpPr txBox="1"/>
          <p:nvPr/>
        </p:nvSpPr>
        <p:spPr>
          <a:xfrm>
            <a:off x="1134781" y="4977341"/>
            <a:ext cx="4542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5. Привлечение партнеров и инвесторов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45D9837-59F2-487F-81D2-601ADA391FAE}"/>
              </a:ext>
            </a:extLst>
          </p:cNvPr>
          <p:cNvCxnSpPr>
            <a:cxnSpLocks/>
          </p:cNvCxnSpPr>
          <p:nvPr/>
        </p:nvCxnSpPr>
        <p:spPr>
          <a:xfrm>
            <a:off x="1134781" y="3183072"/>
            <a:ext cx="414020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1076C421-3795-4F63-8C7F-2E52B28EA28B}"/>
              </a:ext>
            </a:extLst>
          </p:cNvPr>
          <p:cNvCxnSpPr>
            <a:cxnSpLocks/>
          </p:cNvCxnSpPr>
          <p:nvPr/>
        </p:nvCxnSpPr>
        <p:spPr>
          <a:xfrm>
            <a:off x="1134781" y="3974646"/>
            <a:ext cx="414020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203F476-4C62-421F-B1F1-B9B88E5609CE}"/>
              </a:ext>
            </a:extLst>
          </p:cNvPr>
          <p:cNvCxnSpPr>
            <a:cxnSpLocks/>
          </p:cNvCxnSpPr>
          <p:nvPr/>
        </p:nvCxnSpPr>
        <p:spPr>
          <a:xfrm>
            <a:off x="1134781" y="4766220"/>
            <a:ext cx="414020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B9143A5-3291-4DE4-83F7-EA2150A92F0C}"/>
              </a:ext>
            </a:extLst>
          </p:cNvPr>
          <p:cNvCxnSpPr>
            <a:cxnSpLocks/>
          </p:cNvCxnSpPr>
          <p:nvPr/>
        </p:nvCxnSpPr>
        <p:spPr>
          <a:xfrm>
            <a:off x="1134781" y="5557794"/>
            <a:ext cx="414020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57992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917E45F-5F83-41DF-8942-30B0F3048049}"/>
              </a:ext>
            </a:extLst>
          </p:cNvPr>
          <p:cNvGrpSpPr/>
          <p:nvPr/>
        </p:nvGrpSpPr>
        <p:grpSpPr>
          <a:xfrm>
            <a:off x="9866329" y="625398"/>
            <a:ext cx="2002645" cy="485065"/>
            <a:chOff x="9295277" y="359898"/>
            <a:chExt cx="2002645" cy="4850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19668A-EC9A-4E4F-B057-6E7A7D8AF197}"/>
                </a:ext>
              </a:extLst>
            </p:cNvPr>
            <p:cNvSpPr txBox="1"/>
            <p:nvPr/>
          </p:nvSpPr>
          <p:spPr>
            <a:xfrm>
              <a:off x="9827599" y="448541"/>
              <a:ext cx="14703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FireFly</a:t>
              </a:r>
              <a:r>
                <a:rPr lang="ru-RU" sz="1400" dirty="0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Drones</a:t>
              </a:r>
              <a:endParaRPr lang="en-US" sz="1400" dirty="0">
                <a:solidFill>
                  <a:srgbClr val="AA3A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A9CEC37-60FD-48A2-873B-2B7D5E7E9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277" y="359898"/>
              <a:ext cx="485065" cy="4850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215771C-8432-41C8-BEE5-4D98A2F737E5}"/>
              </a:ext>
            </a:extLst>
          </p:cNvPr>
          <p:cNvSpPr txBox="1"/>
          <p:nvPr/>
        </p:nvSpPr>
        <p:spPr>
          <a:xfrm>
            <a:off x="969476" y="2436516"/>
            <a:ext cx="2984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проекта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A4D1AE5-D665-4755-8507-6907AE7FAD96}"/>
              </a:ext>
            </a:extLst>
          </p:cNvPr>
          <p:cNvCxnSpPr/>
          <p:nvPr/>
        </p:nvCxnSpPr>
        <p:spPr>
          <a:xfrm>
            <a:off x="467853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A1B5BF-5A9F-4F5F-902B-ED77F07F1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573" y="1021818"/>
            <a:ext cx="1718896" cy="22918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F11DCB-98A8-4FF0-90A3-5F65BE49A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573" y="3723857"/>
            <a:ext cx="1718896" cy="229186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76F62F-5ED1-4AB6-BC1C-256F397C66AB}"/>
              </a:ext>
            </a:extLst>
          </p:cNvPr>
          <p:cNvSpPr/>
          <p:nvPr/>
        </p:nvSpPr>
        <p:spPr>
          <a:xfrm>
            <a:off x="5615333" y="816442"/>
            <a:ext cx="2034169" cy="2599638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32B1CD-679A-49F3-8493-248C916DCD85}"/>
              </a:ext>
            </a:extLst>
          </p:cNvPr>
          <p:cNvSpPr txBox="1"/>
          <p:nvPr/>
        </p:nvSpPr>
        <p:spPr>
          <a:xfrm>
            <a:off x="8016535" y="1767926"/>
            <a:ext cx="2601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Земцова Ксения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Лидер проекта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96912B-9AD9-4ED8-A073-0AE14F9CB5E5}"/>
              </a:ext>
            </a:extLst>
          </p:cNvPr>
          <p:cNvSpPr txBox="1"/>
          <p:nvPr/>
        </p:nvSpPr>
        <p:spPr>
          <a:xfrm>
            <a:off x="7901126" y="4372278"/>
            <a:ext cx="2537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Жигарева Виктория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Член команды проекта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849989E-EF73-4E82-8EC4-A9D3DAB03721}"/>
              </a:ext>
            </a:extLst>
          </p:cNvPr>
          <p:cNvSpPr/>
          <p:nvPr/>
        </p:nvSpPr>
        <p:spPr>
          <a:xfrm>
            <a:off x="5615332" y="3519055"/>
            <a:ext cx="2034169" cy="2599638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9D366FEA-6114-49E1-859D-AD9A219794AD}"/>
              </a:ext>
            </a:extLst>
          </p:cNvPr>
          <p:cNvSpPr/>
          <p:nvPr/>
        </p:nvSpPr>
        <p:spPr>
          <a:xfrm>
            <a:off x="9254211" y="-448384"/>
            <a:ext cx="3759201" cy="3658816"/>
          </a:xfrm>
          <a:custGeom>
            <a:avLst/>
            <a:gdLst>
              <a:gd name="connsiteX0" fmla="*/ 0 w 3805382"/>
              <a:gd name="connsiteY0" fmla="*/ 0 h 3657975"/>
              <a:gd name="connsiteX1" fmla="*/ 498764 w 3805382"/>
              <a:gd name="connsiteY1" fmla="*/ 2004290 h 3657975"/>
              <a:gd name="connsiteX2" fmla="*/ 1773382 w 3805382"/>
              <a:gd name="connsiteY2" fmla="*/ 2272145 h 3657975"/>
              <a:gd name="connsiteX3" fmla="*/ 1985818 w 3805382"/>
              <a:gd name="connsiteY3" fmla="*/ 3639127 h 3657975"/>
              <a:gd name="connsiteX4" fmla="*/ 3805382 w 3805382"/>
              <a:gd name="connsiteY4" fmla="*/ 3158836 h 3657975"/>
              <a:gd name="connsiteX0" fmla="*/ 0 w 3759201"/>
              <a:gd name="connsiteY0" fmla="*/ 0 h 3658816"/>
              <a:gd name="connsiteX1" fmla="*/ 498764 w 3759201"/>
              <a:gd name="connsiteY1" fmla="*/ 2004290 h 3658816"/>
              <a:gd name="connsiteX2" fmla="*/ 1773382 w 3759201"/>
              <a:gd name="connsiteY2" fmla="*/ 2272145 h 3658816"/>
              <a:gd name="connsiteX3" fmla="*/ 1985818 w 3759201"/>
              <a:gd name="connsiteY3" fmla="*/ 3639127 h 3658816"/>
              <a:gd name="connsiteX4" fmla="*/ 3759201 w 3759201"/>
              <a:gd name="connsiteY4" fmla="*/ 3195782 h 365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201" h="3658816">
                <a:moveTo>
                  <a:pt x="0" y="0"/>
                </a:moveTo>
                <a:cubicBezTo>
                  <a:pt x="101600" y="812799"/>
                  <a:pt x="203200" y="1625599"/>
                  <a:pt x="498764" y="2004290"/>
                </a:cubicBezTo>
                <a:cubicBezTo>
                  <a:pt x="794328" y="2382981"/>
                  <a:pt x="1525540" y="1999672"/>
                  <a:pt x="1773382" y="2272145"/>
                </a:cubicBezTo>
                <a:cubicBezTo>
                  <a:pt x="2021224" y="2544618"/>
                  <a:pt x="1647151" y="3491345"/>
                  <a:pt x="1985818" y="3639127"/>
                </a:cubicBezTo>
                <a:cubicBezTo>
                  <a:pt x="2324485" y="3786909"/>
                  <a:pt x="3500583" y="3049540"/>
                  <a:pt x="3759201" y="3195782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5119763F-3420-4FD4-B050-5793D8181DFB}"/>
              </a:ext>
            </a:extLst>
          </p:cNvPr>
          <p:cNvSpPr/>
          <p:nvPr/>
        </p:nvSpPr>
        <p:spPr>
          <a:xfrm>
            <a:off x="-13953" y="2414257"/>
            <a:ext cx="3693110" cy="5605859"/>
          </a:xfrm>
          <a:custGeom>
            <a:avLst/>
            <a:gdLst>
              <a:gd name="connsiteX0" fmla="*/ 0 w 3446343"/>
              <a:gd name="connsiteY0" fmla="*/ 0 h 5679480"/>
              <a:gd name="connsiteX1" fmla="*/ 390617 w 3446343"/>
              <a:gd name="connsiteY1" fmla="*/ 2201662 h 5679480"/>
              <a:gd name="connsiteX2" fmla="*/ 1722268 w 3446343"/>
              <a:gd name="connsiteY2" fmla="*/ 1580225 h 5679480"/>
              <a:gd name="connsiteX3" fmla="*/ 1944209 w 3446343"/>
              <a:gd name="connsiteY3" fmla="*/ 3613211 h 5679480"/>
              <a:gd name="connsiteX4" fmla="*/ 3355759 w 3446343"/>
              <a:gd name="connsiteY4" fmla="*/ 3142695 h 5679480"/>
              <a:gd name="connsiteX5" fmla="*/ 3302493 w 3446343"/>
              <a:gd name="connsiteY5" fmla="*/ 5397623 h 5679480"/>
              <a:gd name="connsiteX6" fmla="*/ 3284738 w 3446343"/>
              <a:gd name="connsiteY6" fmla="*/ 5655076 h 5679480"/>
              <a:gd name="connsiteX0" fmla="*/ 0 w 3446343"/>
              <a:gd name="connsiteY0" fmla="*/ 0 h 5679480"/>
              <a:gd name="connsiteX1" fmla="*/ 390617 w 3446343"/>
              <a:gd name="connsiteY1" fmla="*/ 2201662 h 5679480"/>
              <a:gd name="connsiteX2" fmla="*/ 1660124 w 3446343"/>
              <a:gd name="connsiteY2" fmla="*/ 1997475 h 5679480"/>
              <a:gd name="connsiteX3" fmla="*/ 1944209 w 3446343"/>
              <a:gd name="connsiteY3" fmla="*/ 3613211 h 5679480"/>
              <a:gd name="connsiteX4" fmla="*/ 3355759 w 3446343"/>
              <a:gd name="connsiteY4" fmla="*/ 3142695 h 5679480"/>
              <a:gd name="connsiteX5" fmla="*/ 3302493 w 3446343"/>
              <a:gd name="connsiteY5" fmla="*/ 5397623 h 5679480"/>
              <a:gd name="connsiteX6" fmla="*/ 3284738 w 3446343"/>
              <a:gd name="connsiteY6" fmla="*/ 5655076 h 5679480"/>
              <a:gd name="connsiteX0" fmla="*/ 0 w 3693110"/>
              <a:gd name="connsiteY0" fmla="*/ 0 h 5605859"/>
              <a:gd name="connsiteX1" fmla="*/ 390617 w 3693110"/>
              <a:gd name="connsiteY1" fmla="*/ 2201662 h 5605859"/>
              <a:gd name="connsiteX2" fmla="*/ 1660124 w 3693110"/>
              <a:gd name="connsiteY2" fmla="*/ 1997475 h 5605859"/>
              <a:gd name="connsiteX3" fmla="*/ 1944209 w 3693110"/>
              <a:gd name="connsiteY3" fmla="*/ 3613211 h 5605859"/>
              <a:gd name="connsiteX4" fmla="*/ 3355759 w 3693110"/>
              <a:gd name="connsiteY4" fmla="*/ 3142695 h 5605859"/>
              <a:gd name="connsiteX5" fmla="*/ 3302493 w 3693110"/>
              <a:gd name="connsiteY5" fmla="*/ 5397623 h 5605859"/>
              <a:gd name="connsiteX6" fmla="*/ 3693110 w 3693110"/>
              <a:gd name="connsiteY6" fmla="*/ 5486401 h 560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3110" h="5605859">
                <a:moveTo>
                  <a:pt x="0" y="0"/>
                </a:moveTo>
                <a:cubicBezTo>
                  <a:pt x="51786" y="969145"/>
                  <a:pt x="113930" y="1868750"/>
                  <a:pt x="390617" y="2201662"/>
                </a:cubicBezTo>
                <a:cubicBezTo>
                  <a:pt x="667304" y="2534575"/>
                  <a:pt x="1401192" y="1762217"/>
                  <a:pt x="1660124" y="1997475"/>
                </a:cubicBezTo>
                <a:cubicBezTo>
                  <a:pt x="1919056" y="2232733"/>
                  <a:pt x="1661603" y="3422341"/>
                  <a:pt x="1944209" y="3613211"/>
                </a:cubicBezTo>
                <a:cubicBezTo>
                  <a:pt x="2226815" y="3804081"/>
                  <a:pt x="3129378" y="2845293"/>
                  <a:pt x="3355759" y="3142695"/>
                </a:cubicBezTo>
                <a:cubicBezTo>
                  <a:pt x="3582140" y="3440097"/>
                  <a:pt x="3314330" y="4978893"/>
                  <a:pt x="3302493" y="5397623"/>
                </a:cubicBezTo>
                <a:cubicBezTo>
                  <a:pt x="3290656" y="5816353"/>
                  <a:pt x="3693110" y="5471605"/>
                  <a:pt x="3693110" y="5486401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61425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AD2EB97-03B1-4490-9AA9-B6C0C6644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3" t="11795" r="10364" b="7314"/>
          <a:stretch/>
        </p:blipFill>
        <p:spPr>
          <a:xfrm>
            <a:off x="6497591" y="3245951"/>
            <a:ext cx="5255534" cy="314268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87909D-6AD5-4CBC-896D-C6A8C21275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468" r="7271"/>
          <a:stretch/>
        </p:blipFill>
        <p:spPr>
          <a:xfrm>
            <a:off x="2534334" y="392555"/>
            <a:ext cx="1308320" cy="4686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251512-73EB-417F-B03B-2E9447B2DD5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8628" y="247744"/>
            <a:ext cx="923345" cy="7012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AE9AFC-C252-40E8-A4E8-D632F7FF99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434" r="2147"/>
          <a:stretch/>
        </p:blipFill>
        <p:spPr>
          <a:xfrm>
            <a:off x="5237947" y="364419"/>
            <a:ext cx="1435946" cy="5354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076493-2F5C-444B-AE54-6CAA3D79464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09867" y="408041"/>
            <a:ext cx="1489278" cy="467192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54D702A-6104-424D-92A2-B6AA9BD6F3C2}"/>
              </a:ext>
            </a:extLst>
          </p:cNvPr>
          <p:cNvGrpSpPr/>
          <p:nvPr/>
        </p:nvGrpSpPr>
        <p:grpSpPr>
          <a:xfrm>
            <a:off x="224604" y="242048"/>
            <a:ext cx="2093764" cy="769624"/>
            <a:chOff x="296145" y="242048"/>
            <a:chExt cx="2093764" cy="76962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F26311F-6804-4029-86D8-AF2956BE3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rcRect l="10055" t="5883" r="79649" b="83634"/>
            <a:stretch/>
          </p:blipFill>
          <p:spPr>
            <a:xfrm>
              <a:off x="1046018" y="242048"/>
              <a:ext cx="1343891" cy="76962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2D16336-EDA4-4520-B750-6ECFADEC1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6145" y="302720"/>
              <a:ext cx="640583" cy="674343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3CFF93-F958-48B2-9D88-17FC260D82C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35121" y="432565"/>
            <a:ext cx="1370190" cy="4532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5093AC-54A5-4974-B664-C60A314DAD90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12953" y="418740"/>
            <a:ext cx="1793943" cy="43943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FA5190D-0DA9-4876-82E5-AAA867442A19}"/>
              </a:ext>
            </a:extLst>
          </p:cNvPr>
          <p:cNvGrpSpPr/>
          <p:nvPr/>
        </p:nvGrpSpPr>
        <p:grpSpPr>
          <a:xfrm>
            <a:off x="678614" y="2085441"/>
            <a:ext cx="7080470" cy="1452898"/>
            <a:chOff x="367896" y="2245239"/>
            <a:chExt cx="7080470" cy="145289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3E8F35-4BD2-4746-AD42-42F7C1FA8912}"/>
                </a:ext>
              </a:extLst>
            </p:cNvPr>
            <p:cNvSpPr txBox="1"/>
            <p:nvPr/>
          </p:nvSpPr>
          <p:spPr>
            <a:xfrm>
              <a:off x="367896" y="3113362"/>
              <a:ext cx="64912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latin typeface="Arial" panose="020B0604020202020204" pitchFamily="34" charset="0"/>
                  <a:cs typeface="Arial" panose="020B0604020202020204" pitchFamily="34" charset="0"/>
                </a:rPr>
                <a:t>С заботой о вашей безопасности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9473A3-EAC8-4F0B-9071-F30C6F53E7E1}"/>
                </a:ext>
              </a:extLst>
            </p:cNvPr>
            <p:cNvSpPr txBox="1"/>
            <p:nvPr/>
          </p:nvSpPr>
          <p:spPr>
            <a:xfrm>
              <a:off x="367896" y="2245239"/>
              <a:ext cx="633302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60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FireFly</a:t>
              </a:r>
              <a:r>
                <a:rPr lang="ru-RU" sz="6000" dirty="0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60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Drones</a:t>
              </a:r>
              <a:endParaRPr lang="en-US" sz="6000" dirty="0">
                <a:solidFill>
                  <a:srgbClr val="AA3A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7CEF99F0-2EB7-48C4-8EDF-248F12EE8881}"/>
                </a:ext>
              </a:extLst>
            </p:cNvPr>
            <p:cNvCxnSpPr/>
            <p:nvPr/>
          </p:nvCxnSpPr>
          <p:spPr>
            <a:xfrm>
              <a:off x="472604" y="3098307"/>
              <a:ext cx="697576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1EBF760-86E2-4DF2-8157-06D3668FF97F}"/>
              </a:ext>
            </a:extLst>
          </p:cNvPr>
          <p:cNvGrpSpPr/>
          <p:nvPr/>
        </p:nvGrpSpPr>
        <p:grpSpPr>
          <a:xfrm>
            <a:off x="2622155" y="4939015"/>
            <a:ext cx="6211461" cy="820550"/>
            <a:chOff x="678614" y="5137176"/>
            <a:chExt cx="6211461" cy="8205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3694A8-062D-4423-BC72-99F2CC8C0C50}"/>
                </a:ext>
              </a:extLst>
            </p:cNvPr>
            <p:cNvSpPr txBox="1"/>
            <p:nvPr/>
          </p:nvSpPr>
          <p:spPr>
            <a:xfrm>
              <a:off x="678614" y="5402751"/>
              <a:ext cx="5341257" cy="322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+7(905)625-58-88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08CBEF-1002-45C3-858F-02EA449D1007}"/>
                </a:ext>
              </a:extLst>
            </p:cNvPr>
            <p:cNvSpPr txBox="1"/>
            <p:nvPr/>
          </p:nvSpPr>
          <p:spPr>
            <a:xfrm>
              <a:off x="678614" y="5137176"/>
              <a:ext cx="6211461" cy="322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  <a:buClrTx/>
              </a:pPr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ksesha_ogonek@mail.ru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6747FA-C356-4CA2-9EAB-FFD87DB5BCCB}"/>
                </a:ext>
              </a:extLst>
            </p:cNvPr>
            <p:cNvSpPr txBox="1"/>
            <p:nvPr/>
          </p:nvSpPr>
          <p:spPr>
            <a:xfrm>
              <a:off x="678614" y="5665338"/>
              <a:ext cx="6107836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300" dirty="0">
                  <a:latin typeface="Arial" panose="020B0604020202020204" pitchFamily="34" charset="0"/>
                  <a:cs typeface="Arial" panose="020B0604020202020204" pitchFamily="34" charset="0"/>
                </a:rPr>
                <a:t>Тульский филиал РЭУ им. Г.В. Плеханова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13E0BFB-982B-4BC5-A20E-BCE33D456056}"/>
              </a:ext>
            </a:extLst>
          </p:cNvPr>
          <p:cNvGrpSpPr/>
          <p:nvPr/>
        </p:nvGrpSpPr>
        <p:grpSpPr>
          <a:xfrm>
            <a:off x="589786" y="4082087"/>
            <a:ext cx="2113271" cy="1967038"/>
            <a:chOff x="589786" y="3634504"/>
            <a:chExt cx="2113271" cy="1967038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15004C9-B31D-4ED8-A73C-D10778964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53" y="3634504"/>
              <a:ext cx="1786235" cy="178623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8B06763-F9EF-47F4-A52A-08834B8BE714}"/>
                </a:ext>
              </a:extLst>
            </p:cNvPr>
            <p:cNvSpPr txBox="1"/>
            <p:nvPr/>
          </p:nvSpPr>
          <p:spPr>
            <a:xfrm>
              <a:off x="589786" y="5309154"/>
              <a:ext cx="211327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dirty="0">
                  <a:latin typeface="Arial" panose="020B0604020202020204" pitchFamily="34" charset="0"/>
                  <a:cs typeface="Arial" panose="020B0604020202020204" pitchFamily="34" charset="0"/>
                </a:rPr>
                <a:t>паспорт стартап-проекта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834617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0785F2B-2210-49BC-B49F-B86B8F381013}"/>
              </a:ext>
            </a:extLst>
          </p:cNvPr>
          <p:cNvGrpSpPr/>
          <p:nvPr/>
        </p:nvGrpSpPr>
        <p:grpSpPr>
          <a:xfrm>
            <a:off x="9682370" y="399951"/>
            <a:ext cx="2002645" cy="485065"/>
            <a:chOff x="9295277" y="359898"/>
            <a:chExt cx="2002645" cy="4850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697E8B-F405-4770-8F2A-92CDF532BDDB}"/>
                </a:ext>
              </a:extLst>
            </p:cNvPr>
            <p:cNvSpPr txBox="1"/>
            <p:nvPr/>
          </p:nvSpPr>
          <p:spPr>
            <a:xfrm>
              <a:off x="9827599" y="448541"/>
              <a:ext cx="14703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FireFly</a:t>
              </a:r>
              <a:r>
                <a:rPr lang="ru-RU" sz="1400" dirty="0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Drones</a:t>
              </a:r>
              <a:endParaRPr lang="en-US" sz="1400" dirty="0">
                <a:solidFill>
                  <a:srgbClr val="AA3A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D5B12B6-48AA-44D1-9143-11CC19F22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277" y="359898"/>
              <a:ext cx="485065" cy="485065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5DA4539-4957-46BF-B176-9F7B71EEDC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0" t="1162" r="1417" b="21714"/>
          <a:stretch/>
        </p:blipFill>
        <p:spPr>
          <a:xfrm>
            <a:off x="5936870" y="1902069"/>
            <a:ext cx="5942534" cy="33146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E351646-8045-465C-990E-CDB582E30BFA}"/>
              </a:ext>
            </a:extLst>
          </p:cNvPr>
          <p:cNvSpPr txBox="1"/>
          <p:nvPr/>
        </p:nvSpPr>
        <p:spPr>
          <a:xfrm>
            <a:off x="1134781" y="638924"/>
            <a:ext cx="2372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Проблема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D3FBF7-0E75-448A-9237-67B120EC9CF5}"/>
              </a:ext>
            </a:extLst>
          </p:cNvPr>
          <p:cNvSpPr txBox="1"/>
          <p:nvPr/>
        </p:nvSpPr>
        <p:spPr>
          <a:xfrm>
            <a:off x="1189564" y="2318728"/>
            <a:ext cx="51647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Увеличение многоэтажной застройки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EB882C-1709-4734-B22E-3E3BF7EB3F5F}"/>
              </a:ext>
            </a:extLst>
          </p:cNvPr>
          <p:cNvSpPr txBox="1"/>
          <p:nvPr/>
        </p:nvSpPr>
        <p:spPr>
          <a:xfrm>
            <a:off x="1134781" y="2240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5F76BD-D23C-45EA-8926-C96A29F66F6F}"/>
              </a:ext>
            </a:extLst>
          </p:cNvPr>
          <p:cNvSpPr txBox="1"/>
          <p:nvPr/>
        </p:nvSpPr>
        <p:spPr>
          <a:xfrm>
            <a:off x="1222030" y="3478573"/>
            <a:ext cx="4865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Увеличение времени тушения пожаров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26BB88-0574-4B32-850A-3FD3FFDD098A}"/>
              </a:ext>
            </a:extLst>
          </p:cNvPr>
          <p:cNvSpPr txBox="1"/>
          <p:nvPr/>
        </p:nvSpPr>
        <p:spPr>
          <a:xfrm>
            <a:off x="1217735" y="4638418"/>
            <a:ext cx="469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Материальные потери собственников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FEF24B1-3336-4E5D-B1C2-B2C8C9C955A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6" y="3115283"/>
            <a:ext cx="837222" cy="83722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7BD3C01-2FA3-4681-AD14-CB47CE2D7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0" y="2165763"/>
            <a:ext cx="640583" cy="64058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964D866-285D-4514-BEE0-BCA1182B0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8" y="4341489"/>
            <a:ext cx="837222" cy="837222"/>
          </a:xfrm>
          <a:prstGeom prst="rect">
            <a:avLst/>
          </a:prstGeom>
        </p:spPr>
      </p:pic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441FC947-1DFF-45A2-92A6-0C157C8D8D41}"/>
              </a:ext>
            </a:extLst>
          </p:cNvPr>
          <p:cNvCxnSpPr/>
          <p:nvPr/>
        </p:nvCxnSpPr>
        <p:spPr>
          <a:xfrm>
            <a:off x="685800" y="1285255"/>
            <a:ext cx="779983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19365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9F24B67-5516-44EB-8F66-53B992186613}"/>
              </a:ext>
            </a:extLst>
          </p:cNvPr>
          <p:cNvSpPr/>
          <p:nvPr/>
        </p:nvSpPr>
        <p:spPr>
          <a:xfrm>
            <a:off x="0" y="4199138"/>
            <a:ext cx="12191997" cy="2658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213C72E-7F9E-4013-AE9B-45C3C4FB076B}"/>
              </a:ext>
            </a:extLst>
          </p:cNvPr>
          <p:cNvGrpSpPr/>
          <p:nvPr/>
        </p:nvGrpSpPr>
        <p:grpSpPr>
          <a:xfrm>
            <a:off x="9866329" y="625398"/>
            <a:ext cx="2002645" cy="485065"/>
            <a:chOff x="9295277" y="359898"/>
            <a:chExt cx="2002645" cy="4850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D41D3D5-D72A-43D6-B99E-1D2CB12BE19B}"/>
                </a:ext>
              </a:extLst>
            </p:cNvPr>
            <p:cNvSpPr txBox="1"/>
            <p:nvPr/>
          </p:nvSpPr>
          <p:spPr>
            <a:xfrm>
              <a:off x="9827599" y="448541"/>
              <a:ext cx="14703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FireFly</a:t>
              </a:r>
              <a:r>
                <a:rPr lang="ru-RU" sz="1400" dirty="0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Drones</a:t>
              </a:r>
              <a:endParaRPr lang="en-US" sz="1400" dirty="0">
                <a:solidFill>
                  <a:srgbClr val="AA3A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059D4F8-82C5-475E-92A1-213E84DCF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277" y="359898"/>
              <a:ext cx="485065" cy="48506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8FBADBA-30AF-499A-8BAC-2FDA27EC66C6}"/>
              </a:ext>
            </a:extLst>
          </p:cNvPr>
          <p:cNvSpPr txBox="1"/>
          <p:nvPr/>
        </p:nvSpPr>
        <p:spPr>
          <a:xfrm>
            <a:off x="7308771" y="1640104"/>
            <a:ext cx="3211267" cy="2366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1200"/>
              </a:spcAft>
              <a:tabLst>
                <a:tab pos="274320" algn="l"/>
                <a:tab pos="198755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FPV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(First Person View)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1200"/>
              </a:spcAft>
              <a:tabLst>
                <a:tab pos="274320" algn="l"/>
                <a:tab pos="198755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OSD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(One Screen Display)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1200"/>
              </a:spcAft>
              <a:tabLst>
                <a:tab pos="274320" algn="l"/>
                <a:tab pos="198755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Микрокамера</a:t>
            </a:r>
          </a:p>
          <a:p>
            <a:pPr>
              <a:lnSpc>
                <a:spcPts val="1500"/>
              </a:lnSpc>
              <a:spcAft>
                <a:spcPts val="1200"/>
              </a:spcAft>
              <a:tabLst>
                <a:tab pos="274320" algn="l"/>
                <a:tab pos="198755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Тепловизор</a:t>
            </a:r>
          </a:p>
          <a:p>
            <a:pPr>
              <a:lnSpc>
                <a:spcPts val="1500"/>
              </a:lnSpc>
              <a:spcAft>
                <a:spcPts val="1200"/>
              </a:spcAft>
              <a:tabLst>
                <a:tab pos="274320" algn="l"/>
                <a:tab pos="198755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GPS-приемник</a:t>
            </a:r>
          </a:p>
          <a:p>
            <a:pPr>
              <a:lnSpc>
                <a:spcPts val="1500"/>
              </a:lnSpc>
              <a:spcAft>
                <a:spcPts val="1200"/>
              </a:spcAft>
              <a:tabLst>
                <a:tab pos="274320" algn="l"/>
                <a:tab pos="198755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Метатель</a:t>
            </a:r>
          </a:p>
          <a:p>
            <a:pPr>
              <a:lnSpc>
                <a:spcPts val="1500"/>
              </a:lnSpc>
              <a:spcAft>
                <a:spcPts val="1200"/>
              </a:spcAft>
              <a:tabLst>
                <a:tab pos="274320" algn="l"/>
                <a:tab pos="198755" algn="l"/>
              </a:tabLst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Лидар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ранжирование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42B2A5-78AA-40F8-86AC-12361AF2812B}"/>
              </a:ext>
            </a:extLst>
          </p:cNvPr>
          <p:cNvSpPr txBox="1"/>
          <p:nvPr/>
        </p:nvSpPr>
        <p:spPr>
          <a:xfrm>
            <a:off x="1313324" y="1986353"/>
            <a:ext cx="3915797" cy="202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1200"/>
              </a:spcAft>
              <a:tabLst>
                <a:tab pos="274320" algn="l"/>
                <a:tab pos="198755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Вес 60 кг</a:t>
            </a:r>
          </a:p>
          <a:p>
            <a:pPr>
              <a:lnSpc>
                <a:spcPts val="1500"/>
              </a:lnSpc>
              <a:spcAft>
                <a:spcPts val="1200"/>
              </a:spcAft>
              <a:tabLst>
                <a:tab pos="274320" algn="l"/>
                <a:tab pos="198755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Размеры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230/230/85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</a:p>
          <a:p>
            <a:pPr>
              <a:lnSpc>
                <a:spcPts val="1500"/>
              </a:lnSpc>
              <a:spcAft>
                <a:spcPts val="1200"/>
              </a:spcAft>
              <a:tabLst>
                <a:tab pos="274320" algn="l"/>
                <a:tab pos="198755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Время работы 43 мин</a:t>
            </a:r>
          </a:p>
          <a:p>
            <a:pPr>
              <a:lnSpc>
                <a:spcPts val="1500"/>
              </a:lnSpc>
              <a:spcAft>
                <a:spcPts val="1200"/>
              </a:spcAft>
              <a:tabLst>
                <a:tab pos="274320" algn="l"/>
                <a:tab pos="198755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Максимальная высота 5000 м</a:t>
            </a:r>
          </a:p>
          <a:p>
            <a:pPr>
              <a:lnSpc>
                <a:spcPts val="1500"/>
              </a:lnSpc>
              <a:spcAft>
                <a:spcPts val="1200"/>
              </a:spcAft>
              <a:tabLst>
                <a:tab pos="274320" algn="l"/>
                <a:tab pos="198755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Максимальная скорость 5 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/c </a:t>
            </a:r>
          </a:p>
          <a:p>
            <a:pPr>
              <a:lnSpc>
                <a:spcPts val="1500"/>
              </a:lnSpc>
              <a:spcAft>
                <a:spcPts val="1200"/>
              </a:spcAft>
              <a:tabLst>
                <a:tab pos="274320" algn="l"/>
                <a:tab pos="198755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Максимальный угол наклона 35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BFB00B9-00AC-4591-8366-EF4564E3C3D6}"/>
              </a:ext>
            </a:extLst>
          </p:cNvPr>
          <p:cNvCxnSpPr>
            <a:cxnSpLocks/>
          </p:cNvCxnSpPr>
          <p:nvPr/>
        </p:nvCxnSpPr>
        <p:spPr>
          <a:xfrm>
            <a:off x="6128551" y="-88824"/>
            <a:ext cx="0" cy="72669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E50041-37C7-4251-803C-B6DCBF796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52"/>
          <a:stretch/>
        </p:blipFill>
        <p:spPr>
          <a:xfrm>
            <a:off x="3056677" y="4199138"/>
            <a:ext cx="5904447" cy="26588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D35E30-75B3-4F0B-9EF7-EF701AA8AB4B}"/>
              </a:ext>
            </a:extLst>
          </p:cNvPr>
          <p:cNvSpPr txBox="1"/>
          <p:nvPr/>
        </p:nvSpPr>
        <p:spPr>
          <a:xfrm>
            <a:off x="1314526" y="916436"/>
            <a:ext cx="3607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16ACC4-6E6A-4B09-840F-338F4C7B7C62}"/>
              </a:ext>
            </a:extLst>
          </p:cNvPr>
          <p:cNvSpPr txBox="1"/>
          <p:nvPr/>
        </p:nvSpPr>
        <p:spPr>
          <a:xfrm>
            <a:off x="7308772" y="922415"/>
            <a:ext cx="2634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8385D743-0F16-43CF-BBF1-8D48A441D4BF}"/>
              </a:ext>
            </a:extLst>
          </p:cNvPr>
          <p:cNvCxnSpPr>
            <a:cxnSpLocks/>
          </p:cNvCxnSpPr>
          <p:nvPr/>
        </p:nvCxnSpPr>
        <p:spPr>
          <a:xfrm>
            <a:off x="1293180" y="1592337"/>
            <a:ext cx="960563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28324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BB17135-FA5D-49C2-B867-4356F96A318D}"/>
              </a:ext>
            </a:extLst>
          </p:cNvPr>
          <p:cNvGrpSpPr/>
          <p:nvPr/>
        </p:nvGrpSpPr>
        <p:grpSpPr>
          <a:xfrm>
            <a:off x="9866329" y="625398"/>
            <a:ext cx="2002645" cy="485065"/>
            <a:chOff x="9295277" y="359898"/>
            <a:chExt cx="2002645" cy="4850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CC97F-4F82-4CB3-88AF-80AB38F75F32}"/>
                </a:ext>
              </a:extLst>
            </p:cNvPr>
            <p:cNvSpPr txBox="1"/>
            <p:nvPr/>
          </p:nvSpPr>
          <p:spPr>
            <a:xfrm>
              <a:off x="9827599" y="448541"/>
              <a:ext cx="14703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FireFly</a:t>
              </a:r>
              <a:r>
                <a:rPr lang="ru-RU" sz="1400" dirty="0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Drones</a:t>
              </a:r>
              <a:endParaRPr lang="en-US" sz="1400" dirty="0">
                <a:solidFill>
                  <a:srgbClr val="AA3A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BDE3CAC-CCCC-4ABC-A023-B1B40E171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277" y="359898"/>
              <a:ext cx="485065" cy="4850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C07AB5B-758C-429D-A22B-B89AC92D48A6}"/>
              </a:ext>
            </a:extLst>
          </p:cNvPr>
          <p:cNvSpPr txBox="1"/>
          <p:nvPr/>
        </p:nvSpPr>
        <p:spPr>
          <a:xfrm>
            <a:off x="1134781" y="638923"/>
            <a:ext cx="283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Конкуренты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5B5ACE-2CB9-4524-BFBE-07F1C7DDA17A}"/>
              </a:ext>
            </a:extLst>
          </p:cNvPr>
          <p:cNvSpPr txBox="1"/>
          <p:nvPr/>
        </p:nvSpPr>
        <p:spPr>
          <a:xfrm>
            <a:off x="1134862" y="2393394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tabLst>
                <a:tab pos="274320" algn="l"/>
                <a:tab pos="198755" algn="l"/>
              </a:tabLs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Пожарные команды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62E398-94E7-42B6-A540-807F553587EA}"/>
              </a:ext>
            </a:extLst>
          </p:cNvPr>
          <p:cNvSpPr txBox="1"/>
          <p:nvPr/>
        </p:nvSpPr>
        <p:spPr>
          <a:xfrm>
            <a:off x="1134781" y="3384139"/>
            <a:ext cx="5324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274320" algn="l"/>
                <a:tab pos="198755" algn="l"/>
              </a:tabLs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Система автоматического пожаротушения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0E170B-8A3D-4DEE-B591-5B3335AD47A1}"/>
              </a:ext>
            </a:extLst>
          </p:cNvPr>
          <p:cNvSpPr txBox="1"/>
          <p:nvPr/>
        </p:nvSpPr>
        <p:spPr>
          <a:xfrm>
            <a:off x="1137650" y="4357922"/>
            <a:ext cx="44632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tabLst>
                <a:tab pos="274320" algn="l"/>
                <a:tab pos="198755" algn="l"/>
              </a:tabLs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Пожарная техника и авиация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ED149E-A0F6-4700-91C4-8287A5F60C52}"/>
              </a:ext>
            </a:extLst>
          </p:cNvPr>
          <p:cNvSpPr txBox="1"/>
          <p:nvPr/>
        </p:nvSpPr>
        <p:spPr>
          <a:xfrm>
            <a:off x="594804" y="223536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2B3AB4-0FBB-4009-8471-E86C0AE9F2ED}"/>
              </a:ext>
            </a:extLst>
          </p:cNvPr>
          <p:cNvSpPr txBox="1"/>
          <p:nvPr/>
        </p:nvSpPr>
        <p:spPr>
          <a:xfrm>
            <a:off x="594804" y="326415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DF4BC5-DC50-471E-8E01-31F31FB7614A}"/>
              </a:ext>
            </a:extLst>
          </p:cNvPr>
          <p:cNvSpPr txBox="1"/>
          <p:nvPr/>
        </p:nvSpPr>
        <p:spPr>
          <a:xfrm>
            <a:off x="594804" y="435792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BA3CE4F-7AC0-4715-A394-BCF961122C8F}"/>
              </a:ext>
            </a:extLst>
          </p:cNvPr>
          <p:cNvCxnSpPr>
            <a:cxnSpLocks/>
          </p:cNvCxnSpPr>
          <p:nvPr/>
        </p:nvCxnSpPr>
        <p:spPr>
          <a:xfrm>
            <a:off x="1243861" y="3107184"/>
            <a:ext cx="49793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64926EA7-2FDE-4259-9D8B-1714D964A629}"/>
              </a:ext>
            </a:extLst>
          </p:cNvPr>
          <p:cNvCxnSpPr>
            <a:cxnSpLocks/>
          </p:cNvCxnSpPr>
          <p:nvPr/>
        </p:nvCxnSpPr>
        <p:spPr>
          <a:xfrm>
            <a:off x="1243861" y="4138474"/>
            <a:ext cx="49793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47B607-85F2-4A38-8725-C5EDBEC63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82" y="294509"/>
            <a:ext cx="4701736" cy="62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0927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FE9D09F-5AEF-44F3-8582-8E45C5F434D6}"/>
              </a:ext>
            </a:extLst>
          </p:cNvPr>
          <p:cNvGrpSpPr/>
          <p:nvPr/>
        </p:nvGrpSpPr>
        <p:grpSpPr>
          <a:xfrm>
            <a:off x="9866329" y="625398"/>
            <a:ext cx="2002645" cy="485065"/>
            <a:chOff x="9295277" y="359898"/>
            <a:chExt cx="2002645" cy="4850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D40445B-6814-409C-8961-6DD074425612}"/>
                </a:ext>
              </a:extLst>
            </p:cNvPr>
            <p:cNvSpPr txBox="1"/>
            <p:nvPr/>
          </p:nvSpPr>
          <p:spPr>
            <a:xfrm>
              <a:off x="9827599" y="448541"/>
              <a:ext cx="14703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FireFly</a:t>
              </a:r>
              <a:r>
                <a:rPr lang="ru-RU" sz="1400" dirty="0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Drones</a:t>
              </a:r>
              <a:endParaRPr lang="en-US" sz="1400" dirty="0">
                <a:solidFill>
                  <a:srgbClr val="AA3A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10CFC15-4527-49C4-92A6-460EDA70B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277" y="359898"/>
              <a:ext cx="485065" cy="48506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E3812A1-8D88-427A-A63B-A461C69B1837}"/>
              </a:ext>
            </a:extLst>
          </p:cNvPr>
          <p:cNvSpPr txBox="1"/>
          <p:nvPr/>
        </p:nvSpPr>
        <p:spPr>
          <a:xfrm>
            <a:off x="2780930" y="625398"/>
            <a:ext cx="7440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6215">
              <a:tabLst>
                <a:tab pos="274320" algn="l"/>
              </a:tabLst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Способ получения прибыли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BFAC0E-0F32-4435-AFB2-A1EB973ADAE3}"/>
              </a:ext>
            </a:extLst>
          </p:cNvPr>
          <p:cNvSpPr txBox="1"/>
          <p:nvPr/>
        </p:nvSpPr>
        <p:spPr>
          <a:xfrm>
            <a:off x="2008779" y="1391726"/>
            <a:ext cx="959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заключение договора аутсорсинга с заинтересованными в получении услуги организациями, по которому они ежемесячно вносят плату за обслуживание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AEDDAC-C374-4AB5-9C0F-3A2B73FFC85A}"/>
              </a:ext>
            </a:extLst>
          </p:cNvPr>
          <p:cNvSpPr txBox="1"/>
          <p:nvPr/>
        </p:nvSpPr>
        <p:spPr>
          <a:xfrm>
            <a:off x="8860926" y="252098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B2G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1BEF0A-972E-4C42-B7E2-DD1C10ACBB30}"/>
              </a:ext>
            </a:extLst>
          </p:cNvPr>
          <p:cNvSpPr txBox="1"/>
          <p:nvPr/>
        </p:nvSpPr>
        <p:spPr>
          <a:xfrm>
            <a:off x="2678579" y="2520986"/>
            <a:ext cx="98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B2C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416F094-A1FE-4FA6-8DCC-457F266FB54F}"/>
              </a:ext>
            </a:extLst>
          </p:cNvPr>
          <p:cNvCxnSpPr/>
          <p:nvPr/>
        </p:nvCxnSpPr>
        <p:spPr>
          <a:xfrm>
            <a:off x="6096000" y="2520986"/>
            <a:ext cx="0" cy="44502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C403AF-4D11-4A8A-B75B-098AD8198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79" y="3429000"/>
            <a:ext cx="2530476" cy="25304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952242-6F33-4CC8-964A-E44E6C256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583" y="3429000"/>
            <a:ext cx="2384596" cy="238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2989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92A892F-7136-490F-A79A-614954A5D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0" r="12577"/>
          <a:stretch/>
        </p:blipFill>
        <p:spPr bwMode="auto">
          <a:xfrm>
            <a:off x="3982719" y="1794663"/>
            <a:ext cx="4226560" cy="399969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FE9D09F-5AEF-44F3-8582-8E45C5F434D6}"/>
              </a:ext>
            </a:extLst>
          </p:cNvPr>
          <p:cNvGrpSpPr/>
          <p:nvPr/>
        </p:nvGrpSpPr>
        <p:grpSpPr>
          <a:xfrm>
            <a:off x="9866329" y="625398"/>
            <a:ext cx="2002645" cy="485065"/>
            <a:chOff x="9295277" y="359898"/>
            <a:chExt cx="2002645" cy="4850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D40445B-6814-409C-8961-6DD074425612}"/>
                </a:ext>
              </a:extLst>
            </p:cNvPr>
            <p:cNvSpPr txBox="1"/>
            <p:nvPr/>
          </p:nvSpPr>
          <p:spPr>
            <a:xfrm>
              <a:off x="9827599" y="448541"/>
              <a:ext cx="14703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FireFly</a:t>
              </a:r>
              <a:r>
                <a:rPr lang="ru-RU" sz="1400" dirty="0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Drones</a:t>
              </a:r>
              <a:endParaRPr lang="en-US" sz="1400" dirty="0">
                <a:solidFill>
                  <a:srgbClr val="AA3A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10CFC15-4527-49C4-92A6-460EDA70B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277" y="359898"/>
              <a:ext cx="485065" cy="485065"/>
            </a:xfrm>
            <a:prstGeom prst="rect">
              <a:avLst/>
            </a:prstGeom>
          </p:spPr>
        </p:pic>
      </p:grp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55696B82-C519-4F48-BEC7-C28435D469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6464082"/>
              </p:ext>
            </p:extLst>
          </p:nvPr>
        </p:nvGraphicFramePr>
        <p:xfrm>
          <a:off x="-153023" y="547731"/>
          <a:ext cx="12498045" cy="6175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43B7834-06EE-4386-96C5-8E377074F48C}"/>
              </a:ext>
            </a:extLst>
          </p:cNvPr>
          <p:cNvSpPr txBox="1"/>
          <p:nvPr/>
        </p:nvSpPr>
        <p:spPr>
          <a:xfrm>
            <a:off x="1134781" y="638923"/>
            <a:ext cx="3539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Бизнес модель </a:t>
            </a:r>
          </a:p>
        </p:txBody>
      </p:sp>
    </p:spTree>
    <p:extLst>
      <p:ext uri="{BB962C8B-B14F-4D97-AF65-F5344CB8AC3E}">
        <p14:creationId xmlns:p14="http://schemas.microsoft.com/office/powerpoint/2010/main" val="231952168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C51446-A201-40C8-AE65-D0771B4E123F}"/>
              </a:ext>
            </a:extLst>
          </p:cNvPr>
          <p:cNvSpPr txBox="1"/>
          <p:nvPr/>
        </p:nvSpPr>
        <p:spPr>
          <a:xfrm>
            <a:off x="1134781" y="638923"/>
            <a:ext cx="5678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План по выходу на рынок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BDBFEBF-057F-4114-B4F9-853A10719FE8}"/>
              </a:ext>
            </a:extLst>
          </p:cNvPr>
          <p:cNvGrpSpPr/>
          <p:nvPr/>
        </p:nvGrpSpPr>
        <p:grpSpPr>
          <a:xfrm>
            <a:off x="9866329" y="625398"/>
            <a:ext cx="2002645" cy="485065"/>
            <a:chOff x="9295277" y="359898"/>
            <a:chExt cx="2002645" cy="4850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70EC5B4-FD35-4244-97BB-3F420B2CB045}"/>
                </a:ext>
              </a:extLst>
            </p:cNvPr>
            <p:cNvSpPr txBox="1"/>
            <p:nvPr/>
          </p:nvSpPr>
          <p:spPr>
            <a:xfrm>
              <a:off x="9827599" y="448541"/>
              <a:ext cx="14703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FireFly</a:t>
              </a:r>
              <a:r>
                <a:rPr lang="ru-RU" sz="1400" dirty="0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Drones</a:t>
              </a:r>
              <a:endParaRPr lang="en-US" sz="1400" dirty="0">
                <a:solidFill>
                  <a:srgbClr val="AA3A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D9B6584-2405-44A0-A844-6F691A577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277" y="359898"/>
              <a:ext cx="485065" cy="485065"/>
            </a:xfrm>
            <a:prstGeom prst="rect">
              <a:avLst/>
            </a:prstGeom>
          </p:spPr>
        </p:pic>
      </p:grp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B573902-A0D4-47C7-8ECD-2CAA128313E7}"/>
              </a:ext>
            </a:extLst>
          </p:cNvPr>
          <p:cNvCxnSpPr/>
          <p:nvPr/>
        </p:nvCxnSpPr>
        <p:spPr>
          <a:xfrm>
            <a:off x="1338967" y="3808520"/>
            <a:ext cx="4174066" cy="0"/>
          </a:xfrm>
          <a:prstGeom prst="line">
            <a:avLst/>
          </a:prstGeom>
          <a:ln>
            <a:solidFill>
              <a:srgbClr val="7D89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D889C76-1C42-4A31-ACB1-EA896A2C6E7A}"/>
              </a:ext>
            </a:extLst>
          </p:cNvPr>
          <p:cNvCxnSpPr/>
          <p:nvPr/>
        </p:nvCxnSpPr>
        <p:spPr>
          <a:xfrm>
            <a:off x="6995522" y="3835153"/>
            <a:ext cx="4174066" cy="0"/>
          </a:xfrm>
          <a:prstGeom prst="line">
            <a:avLst/>
          </a:prstGeom>
          <a:ln>
            <a:solidFill>
              <a:srgbClr val="7D89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A670FB9-3972-4FA0-BED0-0D6598A90C41}"/>
              </a:ext>
            </a:extLst>
          </p:cNvPr>
          <p:cNvCxnSpPr>
            <a:cxnSpLocks/>
          </p:cNvCxnSpPr>
          <p:nvPr/>
        </p:nvCxnSpPr>
        <p:spPr>
          <a:xfrm>
            <a:off x="6230645" y="4207488"/>
            <a:ext cx="0" cy="1518609"/>
          </a:xfrm>
          <a:prstGeom prst="line">
            <a:avLst/>
          </a:prstGeom>
          <a:ln>
            <a:solidFill>
              <a:srgbClr val="7D89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BF13EE-2BB2-4D36-B9D0-57921191D49D}"/>
              </a:ext>
            </a:extLst>
          </p:cNvPr>
          <p:cNvSpPr txBox="1"/>
          <p:nvPr/>
        </p:nvSpPr>
        <p:spPr>
          <a:xfrm>
            <a:off x="1429861" y="2270991"/>
            <a:ext cx="4666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Проектирование реального образца, создание готового инженерного решения, патент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1D3B68-58A1-4441-8877-D06546BC94C5}"/>
              </a:ext>
            </a:extLst>
          </p:cNvPr>
          <p:cNvSpPr txBox="1"/>
          <p:nvPr/>
        </p:nvSpPr>
        <p:spPr>
          <a:xfrm>
            <a:off x="6667129" y="2289800"/>
            <a:ext cx="432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Испытание БПЛА на реальных объектах, обучение пилотов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816139-9EB7-495C-83AF-186B8AC5B353}"/>
              </a:ext>
            </a:extLst>
          </p:cNvPr>
          <p:cNvSpPr txBox="1"/>
          <p:nvPr/>
        </p:nvSpPr>
        <p:spPr>
          <a:xfrm>
            <a:off x="1429861" y="4603629"/>
            <a:ext cx="4622388" cy="92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маркетинговой политики, предоставление услуги по пожаротушению на рынке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E70D50-F981-464A-9E0C-3A9B0857A290}"/>
              </a:ext>
            </a:extLst>
          </p:cNvPr>
          <p:cNvSpPr txBox="1"/>
          <p:nvPr/>
        </p:nvSpPr>
        <p:spPr>
          <a:xfrm>
            <a:off x="6667129" y="4621565"/>
            <a:ext cx="4767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со вторым потребительским сегментом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B2G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419477-D00B-45D1-A842-B231E5B82C1F}"/>
              </a:ext>
            </a:extLst>
          </p:cNvPr>
          <p:cNvSpPr txBox="1"/>
          <p:nvPr/>
        </p:nvSpPr>
        <p:spPr>
          <a:xfrm>
            <a:off x="1447138" y="1756748"/>
            <a:ext cx="301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4B4CC5-9D95-4408-BEE5-E0EDC207B553}"/>
              </a:ext>
            </a:extLst>
          </p:cNvPr>
          <p:cNvSpPr txBox="1"/>
          <p:nvPr/>
        </p:nvSpPr>
        <p:spPr>
          <a:xfrm>
            <a:off x="6698306" y="176515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862B87-921B-47E6-9A5A-7E0B665178A4}"/>
              </a:ext>
            </a:extLst>
          </p:cNvPr>
          <p:cNvSpPr txBox="1"/>
          <p:nvPr/>
        </p:nvSpPr>
        <p:spPr>
          <a:xfrm>
            <a:off x="1429861" y="413036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F9F2B4-7F4F-405A-A2DB-D1FFBB15FCFC}"/>
              </a:ext>
            </a:extLst>
          </p:cNvPr>
          <p:cNvSpPr txBox="1"/>
          <p:nvPr/>
        </p:nvSpPr>
        <p:spPr>
          <a:xfrm>
            <a:off x="6667129" y="409982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4D142B1-3837-4496-BA80-DE64873BCEF7}"/>
              </a:ext>
            </a:extLst>
          </p:cNvPr>
          <p:cNvCxnSpPr/>
          <p:nvPr/>
        </p:nvCxnSpPr>
        <p:spPr>
          <a:xfrm>
            <a:off x="1129551" y="1464816"/>
            <a:ext cx="69757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4B8A413-C017-403B-8BC2-94EEED011C9A}"/>
              </a:ext>
            </a:extLst>
          </p:cNvPr>
          <p:cNvCxnSpPr>
            <a:cxnSpLocks/>
          </p:cNvCxnSpPr>
          <p:nvPr/>
        </p:nvCxnSpPr>
        <p:spPr>
          <a:xfrm>
            <a:off x="6230645" y="1847507"/>
            <a:ext cx="0" cy="1518609"/>
          </a:xfrm>
          <a:prstGeom prst="line">
            <a:avLst/>
          </a:prstGeom>
          <a:ln>
            <a:solidFill>
              <a:srgbClr val="7D89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65567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917E45F-5F83-41DF-8942-30B0F3048049}"/>
              </a:ext>
            </a:extLst>
          </p:cNvPr>
          <p:cNvGrpSpPr/>
          <p:nvPr/>
        </p:nvGrpSpPr>
        <p:grpSpPr>
          <a:xfrm>
            <a:off x="9866329" y="625398"/>
            <a:ext cx="2002645" cy="485065"/>
            <a:chOff x="9295277" y="359898"/>
            <a:chExt cx="2002645" cy="4850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19668A-EC9A-4E4F-B057-6E7A7D8AF197}"/>
                </a:ext>
              </a:extLst>
            </p:cNvPr>
            <p:cNvSpPr txBox="1"/>
            <p:nvPr/>
          </p:nvSpPr>
          <p:spPr>
            <a:xfrm>
              <a:off x="9827599" y="448541"/>
              <a:ext cx="14703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FireFly</a:t>
              </a:r>
              <a:r>
                <a:rPr lang="ru-RU" sz="1400" dirty="0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Drones</a:t>
              </a:r>
              <a:endParaRPr lang="en-US" sz="1400" dirty="0">
                <a:solidFill>
                  <a:srgbClr val="AA3A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A9CEC37-60FD-48A2-873B-2B7D5E7E9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277" y="359898"/>
              <a:ext cx="485065" cy="48506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0ABF98B-C585-4BE8-B8EB-22ED58ACB33F}"/>
              </a:ext>
            </a:extLst>
          </p:cNvPr>
          <p:cNvSpPr txBox="1"/>
          <p:nvPr/>
        </p:nvSpPr>
        <p:spPr>
          <a:xfrm>
            <a:off x="1134781" y="638923"/>
            <a:ext cx="4461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Текущий этап работ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24FA545-FBD8-4223-A1B0-F15F7A4505FA}"/>
              </a:ext>
            </a:extLst>
          </p:cNvPr>
          <p:cNvGrpSpPr/>
          <p:nvPr/>
        </p:nvGrpSpPr>
        <p:grpSpPr>
          <a:xfrm>
            <a:off x="463726" y="1865436"/>
            <a:ext cx="6468787" cy="2896308"/>
            <a:chOff x="448699" y="1849716"/>
            <a:chExt cx="6468787" cy="289630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987AE3-D0BB-43DF-894F-087371B7051C}"/>
                </a:ext>
              </a:extLst>
            </p:cNvPr>
            <p:cNvSpPr txBox="1"/>
            <p:nvPr/>
          </p:nvSpPr>
          <p:spPr>
            <a:xfrm>
              <a:off x="1116603" y="4289191"/>
              <a:ext cx="58008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Сформирован перечень уникальных технологий для </a:t>
              </a:r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FireFly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Drones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866D3D-7359-48DC-A802-D37EBBD9CB87}"/>
                </a:ext>
              </a:extLst>
            </p:cNvPr>
            <p:cNvSpPr txBox="1"/>
            <p:nvPr/>
          </p:nvSpPr>
          <p:spPr>
            <a:xfrm>
              <a:off x="1134781" y="2759266"/>
              <a:ext cx="57273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Определен основной и дополнительный потребительский сегмент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8E01B8-B503-453F-BA10-6F921B952236}"/>
                </a:ext>
              </a:extLst>
            </p:cNvPr>
            <p:cNvSpPr txBox="1"/>
            <p:nvPr/>
          </p:nvSpPr>
          <p:spPr>
            <a:xfrm>
              <a:off x="1134781" y="2012066"/>
              <a:ext cx="42003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Изучены потенциальные инвесторы и партнеры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ED274B-453B-4F24-8392-79E3FAB7B852}"/>
                </a:ext>
              </a:extLst>
            </p:cNvPr>
            <p:cNvSpPr txBox="1"/>
            <p:nvPr/>
          </p:nvSpPr>
          <p:spPr>
            <a:xfrm>
              <a:off x="1116603" y="3546160"/>
              <a:ext cx="45213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Разработан паспорт проекта и макет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FireFly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Drones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8189E9B-746C-44FC-8DEE-EC5333DB9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99" y="1849716"/>
              <a:ext cx="558988" cy="558988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80A4F588-118E-49D7-A8B1-4F7DB57CF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99" y="2629492"/>
              <a:ext cx="558988" cy="558988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85266E9-D88F-46CB-ADBE-30BE91116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99" y="3404546"/>
              <a:ext cx="558988" cy="558988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44C3E2D-C0BC-4EFC-BBBE-D942BFB24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99" y="4187036"/>
              <a:ext cx="558988" cy="558988"/>
            </a:xfrm>
            <a:prstGeom prst="rect">
              <a:avLst/>
            </a:prstGeom>
          </p:spPr>
        </p:pic>
      </p:grp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494199B-6F0D-4F05-A906-434E5C4EB17F}"/>
              </a:ext>
            </a:extLst>
          </p:cNvPr>
          <p:cNvCxnSpPr/>
          <p:nvPr/>
        </p:nvCxnSpPr>
        <p:spPr>
          <a:xfrm>
            <a:off x="1129551" y="1464816"/>
            <a:ext cx="69757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52DE13A-136D-4ECF-8A71-59EB99220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22" y="0"/>
            <a:ext cx="5196660" cy="69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6029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917E45F-5F83-41DF-8942-30B0F3048049}"/>
              </a:ext>
            </a:extLst>
          </p:cNvPr>
          <p:cNvGrpSpPr/>
          <p:nvPr/>
        </p:nvGrpSpPr>
        <p:grpSpPr>
          <a:xfrm>
            <a:off x="9866329" y="625398"/>
            <a:ext cx="2002645" cy="485065"/>
            <a:chOff x="9295277" y="359898"/>
            <a:chExt cx="2002645" cy="4850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19668A-EC9A-4E4F-B057-6E7A7D8AF197}"/>
                </a:ext>
              </a:extLst>
            </p:cNvPr>
            <p:cNvSpPr txBox="1"/>
            <p:nvPr/>
          </p:nvSpPr>
          <p:spPr>
            <a:xfrm>
              <a:off x="9827599" y="448541"/>
              <a:ext cx="14703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FireFly</a:t>
              </a:r>
              <a:r>
                <a:rPr lang="ru-RU" sz="1400" dirty="0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rgbClr val="AA3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Drones</a:t>
              </a:r>
              <a:endParaRPr lang="en-US" sz="1400" dirty="0">
                <a:solidFill>
                  <a:srgbClr val="AA3A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A9CEC37-60FD-48A2-873B-2B7D5E7E9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277" y="359898"/>
              <a:ext cx="485065" cy="48506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2E1994-CE99-4215-971E-8934A7BF7CFC}"/>
              </a:ext>
            </a:extLst>
          </p:cNvPr>
          <p:cNvSpPr txBox="1"/>
          <p:nvPr/>
        </p:nvSpPr>
        <p:spPr>
          <a:xfrm>
            <a:off x="1134781" y="638923"/>
            <a:ext cx="5102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Необходимые ресурсы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04AAA08-1317-49F6-B8FA-349C66485F57}"/>
              </a:ext>
            </a:extLst>
          </p:cNvPr>
          <p:cNvSpPr/>
          <p:nvPr/>
        </p:nvSpPr>
        <p:spPr>
          <a:xfrm>
            <a:off x="848453" y="1935078"/>
            <a:ext cx="2460675" cy="3639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A405F57-2652-4019-BEC7-7C102B302E43}"/>
              </a:ext>
            </a:extLst>
          </p:cNvPr>
          <p:cNvSpPr/>
          <p:nvPr/>
        </p:nvSpPr>
        <p:spPr>
          <a:xfrm>
            <a:off x="5006545" y="3900938"/>
            <a:ext cx="2460675" cy="3639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E14BD9F-BA5A-4F5D-9668-8181AAC88DB3}"/>
              </a:ext>
            </a:extLst>
          </p:cNvPr>
          <p:cNvSpPr/>
          <p:nvPr/>
        </p:nvSpPr>
        <p:spPr>
          <a:xfrm>
            <a:off x="8105313" y="1935078"/>
            <a:ext cx="2460675" cy="3639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Человеческие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E4444-C0FC-4840-8471-CE90F226B4C4}"/>
              </a:ext>
            </a:extLst>
          </p:cNvPr>
          <p:cNvSpPr txBox="1"/>
          <p:nvPr/>
        </p:nvSpPr>
        <p:spPr>
          <a:xfrm>
            <a:off x="791146" y="2568773"/>
            <a:ext cx="37858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1. Материалы, комплектующие и  запчасти для БПЛА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2. Оборудование для осуществления и контроля полетов</a:t>
            </a:r>
          </a:p>
          <a:p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FD8843B-E96E-46E2-AF3E-96B54AEA75E0}"/>
              </a:ext>
            </a:extLst>
          </p:cNvPr>
          <p:cNvGrpSpPr/>
          <p:nvPr/>
        </p:nvGrpSpPr>
        <p:grpSpPr>
          <a:xfrm>
            <a:off x="3802766" y="4435616"/>
            <a:ext cx="7101439" cy="1830592"/>
            <a:chOff x="4035599" y="4646291"/>
            <a:chExt cx="7101439" cy="1830592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75B6773E-1961-4FD9-8704-78A404C825BE}"/>
                </a:ext>
              </a:extLst>
            </p:cNvPr>
            <p:cNvSpPr/>
            <p:nvPr/>
          </p:nvSpPr>
          <p:spPr>
            <a:xfrm>
              <a:off x="4035599" y="4646291"/>
              <a:ext cx="896645" cy="8256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ru-RU" dirty="0">
                  <a:solidFill>
                    <a:schemeClr val="tx1"/>
                  </a:solidFill>
                </a:rPr>
                <a:t>1,5</a:t>
              </a:r>
            </a:p>
            <a:p>
              <a:pPr algn="ctr">
                <a:lnSpc>
                  <a:spcPts val="1800"/>
                </a:lnSpc>
              </a:pPr>
              <a:r>
                <a:rPr lang="ru-RU" dirty="0">
                  <a:solidFill>
                    <a:schemeClr val="tx1"/>
                  </a:solidFill>
                </a:rPr>
                <a:t>млн. </a:t>
              </a:r>
              <a:r>
                <a:rPr lang="en-US" dirty="0">
                  <a:solidFill>
                    <a:schemeClr val="tx1"/>
                  </a:solidFill>
                </a:rPr>
                <a:t>p</a:t>
              </a:r>
              <a:r>
                <a:rPr lang="ru-RU" dirty="0" err="1">
                  <a:solidFill>
                    <a:schemeClr val="tx1"/>
                  </a:solidFill>
                </a:rPr>
                <a:t>уб</a:t>
              </a:r>
              <a:r>
                <a:rPr lang="en-US" dirty="0">
                  <a:solidFill>
                    <a:schemeClr val="tx1"/>
                  </a:solidFill>
                </a:rPr>
                <a:t>.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C2A589-A202-40AB-B382-7C74262D012D}"/>
                </a:ext>
              </a:extLst>
            </p:cNvPr>
            <p:cNvSpPr txBox="1"/>
            <p:nvPr/>
          </p:nvSpPr>
          <p:spPr>
            <a:xfrm>
              <a:off x="5042518" y="4874436"/>
              <a:ext cx="35847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Себестоимость одного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FireFly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Done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55850891-4F72-48BA-BA9C-D0D96C739FD9}"/>
                </a:ext>
              </a:extLst>
            </p:cNvPr>
            <p:cNvSpPr/>
            <p:nvPr/>
          </p:nvSpPr>
          <p:spPr>
            <a:xfrm>
              <a:off x="4035599" y="5651259"/>
              <a:ext cx="896645" cy="8256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ru-RU" dirty="0">
                  <a:solidFill>
                    <a:schemeClr val="tx1"/>
                  </a:solidFill>
                </a:rPr>
                <a:t>1</a:t>
              </a:r>
            </a:p>
            <a:p>
              <a:pPr algn="ctr">
                <a:lnSpc>
                  <a:spcPts val="1800"/>
                </a:lnSpc>
              </a:pPr>
              <a:r>
                <a:rPr lang="ru-RU" dirty="0">
                  <a:solidFill>
                    <a:schemeClr val="tx1"/>
                  </a:solidFill>
                </a:rPr>
                <a:t>млн. </a:t>
              </a:r>
              <a:r>
                <a:rPr lang="ru-RU" dirty="0" err="1">
                  <a:solidFill>
                    <a:schemeClr val="tx1"/>
                  </a:solidFill>
                </a:rPr>
                <a:t>руб</a:t>
              </a:r>
              <a:r>
                <a:rPr lang="en-US" dirty="0">
                  <a:solidFill>
                    <a:schemeClr val="tx1"/>
                  </a:solidFill>
                </a:rPr>
                <a:t>.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D770DE-B8AD-4626-A654-F3C4B2A4874B}"/>
                </a:ext>
              </a:extLst>
            </p:cNvPr>
            <p:cNvSpPr txBox="1"/>
            <p:nvPr/>
          </p:nvSpPr>
          <p:spPr>
            <a:xfrm>
              <a:off x="5042518" y="5904489"/>
              <a:ext cx="60945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Затраты на инженерную разработку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2E2CC35-BD49-471E-8256-D7D24DE1CCAD}"/>
              </a:ext>
            </a:extLst>
          </p:cNvPr>
          <p:cNvSpPr txBox="1"/>
          <p:nvPr/>
        </p:nvSpPr>
        <p:spPr>
          <a:xfrm>
            <a:off x="8023200" y="2568772"/>
            <a:ext cx="3928656" cy="108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1. Команда инженеров-конструкторов</a:t>
            </a:r>
          </a:p>
          <a:p>
            <a:pPr indent="-342900"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2. Команда пилотов и специалистов тех обслуживания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42222DB-8346-4780-B3F2-375C049C4C37}"/>
              </a:ext>
            </a:extLst>
          </p:cNvPr>
          <p:cNvCxnSpPr/>
          <p:nvPr/>
        </p:nvCxnSpPr>
        <p:spPr>
          <a:xfrm>
            <a:off x="1129551" y="1464816"/>
            <a:ext cx="69757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94603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355</Words>
  <Application>Microsoft Office PowerPoint</Application>
  <PresentationFormat>Широкоэкранный</PresentationFormat>
  <Paragraphs>102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Земцова</dc:creator>
  <cp:lastModifiedBy>Ксения Земцова</cp:lastModifiedBy>
  <cp:revision>29</cp:revision>
  <dcterms:created xsi:type="dcterms:W3CDTF">2023-11-13T16:49:36Z</dcterms:created>
  <dcterms:modified xsi:type="dcterms:W3CDTF">2023-11-18T18:39:34Z</dcterms:modified>
</cp:coreProperties>
</file>