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42" d="100"/>
          <a:sy n="42" d="100"/>
        </p:scale>
        <p:origin x="684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1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4.wdp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6.wdp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1538" y="5150436"/>
            <a:ext cx="8514968" cy="3171782"/>
          </a:xfrm>
        </p:spPr>
        <p:txBody>
          <a:bodyPr/>
          <a:lstStyle/>
          <a:p>
            <a:r>
              <a:rPr lang="ru-RU" dirty="0"/>
              <a:t>«</a:t>
            </a:r>
            <a:r>
              <a:rPr lang="en-US" dirty="0" err="1"/>
              <a:t>CareCard</a:t>
            </a:r>
            <a:r>
              <a:rPr lang="ru-RU" dirty="0"/>
              <a:t>»- с заботой о здоровье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Сайт </a:t>
            </a:r>
          </a:p>
          <a:p>
            <a:pPr>
              <a:lnSpc>
                <a:spcPts val="4360"/>
              </a:lnSpc>
              <a:buNone/>
            </a:pPr>
            <a:endParaRPr lang="ru-RU" sz="1800" dirty="0"/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GB" sz="2800" dirty="0"/>
              <a:t>https://pt.2035.university/project/carecard_2023_10_05_17_23_37/invite/e61a0863-a9a0-4f18-9f31-383d48a0ceff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(</a:t>
            </a:r>
            <a:r>
              <a:rPr lang="ru-RU" sz="2800" dirty="0"/>
              <a:t>967) 672-98-44</a:t>
            </a:r>
          </a:p>
          <a:p>
            <a:pPr>
              <a:lnSpc>
                <a:spcPts val="4360"/>
              </a:lnSpc>
              <a:buClrTx/>
            </a:pPr>
            <a:r>
              <a:rPr lang="en-GB" sz="2800" dirty="0" err="1"/>
              <a:t>Nastasya.storozhenko</a:t>
            </a:r>
            <a:r>
              <a:rPr lang="en-GB" sz="2800" dirty="0"/>
              <a:t>@inbox.ru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3109" y="1665143"/>
            <a:ext cx="5993892" cy="2510617"/>
          </a:xfrm>
        </p:spPr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848" y="4709160"/>
            <a:ext cx="9051712" cy="4175760"/>
          </a:xfrm>
        </p:spPr>
        <p:txBody>
          <a:bodyPr/>
          <a:lstStyle/>
          <a:p>
            <a:pPr algn="just"/>
            <a:r>
              <a:rPr lang="ru-RU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</a:t>
            </a: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-приложение электронной медицинской карты имеет высокую актуальность в современном мире, где забота о здоровье становится все более важной. С развитием технологий и распространением мобильных устройств, медицинские приложения становятся все более популярными и доступными для широкой аудитории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98" y="1145327"/>
            <a:ext cx="10047490" cy="56517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2523" y="8717852"/>
            <a:ext cx="2286117" cy="244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2" name="Овал 1"/>
          <p:cNvSpPr/>
          <p:nvPr/>
        </p:nvSpPr>
        <p:spPr>
          <a:xfrm>
            <a:off x="798957" y="3308159"/>
            <a:ext cx="7674483" cy="611016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Решается проблема получения медицинских карт и информации о здоровье, путём электрификации их получения, путём перехода в онлайн и сбора информации в медицинских учреждениях, к которым прикреплён пользователь.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собирается и консолидируется в удобные категории.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присутствует функция записи к врачу, в любое удобное или ближайшее медицинское учреждение.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4404360" y="2269366"/>
            <a:ext cx="457200" cy="10387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36320" y="1405547"/>
            <a:ext cx="7193280" cy="7464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Проблема клиента, которую мы решаем.</a:t>
            </a:r>
          </a:p>
        </p:txBody>
      </p:sp>
      <p:sp>
        <p:nvSpPr>
          <p:cNvPr id="8" name="Овал 7"/>
          <p:cNvSpPr/>
          <p:nvPr/>
        </p:nvSpPr>
        <p:spPr>
          <a:xfrm>
            <a:off x="9918954" y="3308159"/>
            <a:ext cx="7927086" cy="611016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все потенциальные конкуренты используют другие сервисы, либо системы. Также они используются исключительно в региональном рынке Москвы и Московской области.  Мы в свою очередь, предлагаем Веб-приложение, с потенциалом выхода на всероссийский рынок и электрификации некоторых сегментов мед. учреждений. Для решения проблем очередей и долгого приема.</a:t>
            </a:r>
          </a:p>
          <a:p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453497" y="1705226"/>
            <a:ext cx="7802880" cy="74649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Почему существующих вариантов решения </a:t>
            </a:r>
            <a:br>
              <a:rPr lang="ru-RU" sz="2800" dirty="0"/>
            </a:br>
            <a:r>
              <a:rPr lang="ru-RU" sz="2800" dirty="0"/>
              <a:t>не достаточно?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14112240" y="2499360"/>
            <a:ext cx="487679" cy="8087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2040" y="6020682"/>
            <a:ext cx="10180320" cy="4365953"/>
          </a:xfrm>
        </p:spPr>
        <p:txBody>
          <a:bodyPr/>
          <a:lstStyle/>
          <a:p>
            <a:endParaRPr lang="ru-RU" sz="2400" dirty="0"/>
          </a:p>
          <a:p>
            <a:pPr marL="473075" indent="-457200">
              <a:buAutoNum type="arabicPeriod"/>
            </a:pPr>
            <a:endParaRPr lang="ru-RU" sz="2400" dirty="0"/>
          </a:p>
          <a:p>
            <a:pPr algn="just"/>
            <a:r>
              <a:rPr lang="ru-RU" sz="2800" dirty="0"/>
              <a:t>В целом, ценностное предложение медицинской карты заключается в улучшении доступа к медицинской информации, повышении качества медицинской помощи, обеспечении безопасности данных и повышении удобства для пациентов и врачей</a:t>
            </a:r>
            <a:r>
              <a:rPr lang="ru-RU" sz="2400" dirty="0"/>
              <a:t>.</a:t>
            </a:r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203960" y="1264920"/>
            <a:ext cx="7970520" cy="94488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Уникальные преимущества и выгоды проекта</a:t>
            </a:r>
          </a:p>
        </p:txBody>
      </p:sp>
      <p:sp>
        <p:nvSpPr>
          <p:cNvPr id="6" name="Овал 5"/>
          <p:cNvSpPr/>
          <p:nvPr/>
        </p:nvSpPr>
        <p:spPr>
          <a:xfrm>
            <a:off x="1082040" y="2484120"/>
            <a:ext cx="838200" cy="73293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1.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59180" y="3335218"/>
            <a:ext cx="861060" cy="74300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2.</a:t>
            </a:r>
          </a:p>
        </p:txBody>
      </p:sp>
      <p:sp>
        <p:nvSpPr>
          <p:cNvPr id="12" name="Овал 11"/>
          <p:cNvSpPr/>
          <p:nvPr/>
        </p:nvSpPr>
        <p:spPr>
          <a:xfrm>
            <a:off x="1102994" y="4157470"/>
            <a:ext cx="817245" cy="71323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3.</a:t>
            </a:r>
          </a:p>
        </p:txBody>
      </p:sp>
      <p:sp>
        <p:nvSpPr>
          <p:cNvPr id="13" name="Овал 12"/>
          <p:cNvSpPr/>
          <p:nvPr/>
        </p:nvSpPr>
        <p:spPr>
          <a:xfrm>
            <a:off x="1102995" y="4985414"/>
            <a:ext cx="796290" cy="78363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4.</a:t>
            </a:r>
          </a:p>
        </p:txBody>
      </p:sp>
      <p:sp>
        <p:nvSpPr>
          <p:cNvPr id="14" name="Овал 13"/>
          <p:cNvSpPr/>
          <p:nvPr/>
        </p:nvSpPr>
        <p:spPr>
          <a:xfrm>
            <a:off x="1086802" y="5842835"/>
            <a:ext cx="828675" cy="81183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5</a:t>
            </a:r>
            <a:r>
              <a:rPr lang="ru-RU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41220" y="2640383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Легкость доступа к медицинской информации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41220" y="644652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2042160" y="3456431"/>
            <a:ext cx="6316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Улучшение качества медицинской помощи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41220" y="4272479"/>
            <a:ext cx="6848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Безопасность и конфиденциальность данных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41220" y="5085205"/>
            <a:ext cx="416628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 lvl="0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sz="2400" kern="1200" dirty="0">
                <a:solidFill>
                  <a:prstClr val="black"/>
                </a:solidFill>
                <a:ea typeface="+mn-ea"/>
                <a:cs typeface="+mn-cs"/>
              </a:rPr>
              <a:t>Удобство и эффективность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42160" y="5950460"/>
            <a:ext cx="754956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 lvl="0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sz="2400" kern="1200" dirty="0">
                <a:solidFill>
                  <a:prstClr val="black"/>
                </a:solidFill>
                <a:ea typeface="+mn-ea"/>
                <a:cs typeface="+mn-cs"/>
              </a:rPr>
              <a:t>Интеграция с другими системами здравоохранения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5015" y="2484120"/>
            <a:ext cx="7222878" cy="722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7" grpId="0"/>
      <p:bldP spid="19" grpId="0"/>
      <p:bldP spid="20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429" y="228601"/>
            <a:ext cx="5841492" cy="1426464"/>
          </a:xfrm>
        </p:spPr>
        <p:txBody>
          <a:bodyPr/>
          <a:lstStyle/>
          <a:p>
            <a:r>
              <a:rPr lang="ru-RU" sz="5400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5400" y="7242046"/>
            <a:ext cx="17632680" cy="3769297"/>
          </a:xfrm>
        </p:spPr>
        <p:txBody>
          <a:bodyPr/>
          <a:lstStyle/>
          <a:p>
            <a:pPr algn="just"/>
            <a:r>
              <a:rPr lang="ru-RU" sz="2400" dirty="0"/>
              <a:t>Рынок медицинских приложений представляет собой быстрорастущий сектор, который включает в себя широкий спектр мобильных приложений, разработанных для помощи пациентам, врачам и другим медицинским специалистам.</a:t>
            </a:r>
          </a:p>
          <a:p>
            <a:pPr algn="just"/>
            <a:r>
              <a:rPr lang="ru-RU" sz="2400" dirty="0" err="1"/>
              <a:t>Web</a:t>
            </a:r>
            <a:r>
              <a:rPr lang="ru-RU" sz="2400" dirty="0"/>
              <a:t>-приложение удобно для пользователей любых устройств, для держателя проблемы – основной проблемой, как раз и является удобство. За счет этого на потенциальном рынке конкуренции наш продукт будет выделяться мобильностью, а также простотой использования, соответственно, держателю проблемы будет предоставлена возможность и путь решения, куда проще, чем делать это самостоятельно.</a:t>
            </a:r>
          </a:p>
          <a:p>
            <a:pPr algn="just"/>
            <a:r>
              <a:rPr lang="ru-RU" sz="2400" dirty="0"/>
              <a:t>На данный момент все потенциальные конкуренты используют другие сервисы, либо системы. Также они используются исключительно в региональном рынке Москвы и Московской области.  Мы в свою очередь, предлагаем Веб-приложение, с потенциалом выхода на всероссийский рынок и электрификации некоторых сегментов мед. учреждений. Для решения проблем очередей и долгого приема.</a:t>
            </a:r>
          </a:p>
        </p:txBody>
      </p:sp>
      <p:sp>
        <p:nvSpPr>
          <p:cNvPr id="4" name="Капля 3"/>
          <p:cNvSpPr/>
          <p:nvPr/>
        </p:nvSpPr>
        <p:spPr>
          <a:xfrm>
            <a:off x="1610868" y="1655065"/>
            <a:ext cx="6522720" cy="4892040"/>
          </a:xfrm>
          <a:prstGeom prst="teardrop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конкурентами являются: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ЕМИАС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петербуржца, приложение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Major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Clinic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приложение «Медицинская карта», 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Mestroy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Мое здоровье, анализы»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657" y="1655065"/>
            <a:ext cx="9836023" cy="553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08437" y="1630680"/>
            <a:ext cx="8758523" cy="899159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Создание юридического лица. (ООО «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КейрКард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»).</a:t>
            </a:r>
          </a:p>
          <a:p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Доработка до состояния коммерческого продукта программы по ведению электронной карточки пациентов</a:t>
            </a:r>
          </a:p>
          <a:p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Получение патента.</a:t>
            </a:r>
          </a:p>
          <a:p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Организация службы поддержки и обслуживания </a:t>
            </a:r>
          </a:p>
          <a:p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качестве способа привлечения финансовых ресурсов планируется участие в мероприятиях, направленных на разработку и поддержку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Стартап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-проектов (Акселератор).  В качестве основного канала продвижения планируется участие в государственных и муниципальных торгах, прямое предложение программы Министерству Здравоохранения РФ, территориальным органам и подведомственным учреждениям, распространение рекламы среди потенциальных клиентов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8046" y="6398951"/>
            <a:ext cx="7159153" cy="4775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709" y="1578767"/>
            <a:ext cx="7004559" cy="466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7509" y="2686085"/>
            <a:ext cx="8656891" cy="1923025"/>
          </a:xfrm>
        </p:spPr>
        <p:txBody>
          <a:bodyPr/>
          <a:lstStyle/>
          <a:p>
            <a:r>
              <a:rPr lang="ru-RU" sz="5400" b="1" dirty="0"/>
              <a:t>Текущие результаты</a:t>
            </a:r>
            <a:endParaRPr lang="ru-RU" sz="5400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01233" y="7620000"/>
            <a:ext cx="14421613" cy="3105912"/>
          </a:xfrm>
        </p:spPr>
        <p:txBody>
          <a:bodyPr/>
          <a:lstStyle/>
          <a:p>
            <a:pPr algn="just"/>
            <a:r>
              <a:rPr lang="ru-RU" sz="2800" dirty="0"/>
              <a:t>Уровень проработанности данного проекта выше среднего: четко сформулированы основные требования и видение конечного продукта, определены основные организационные решения и основное оборудование и ресурсы, которые будут использоваться при разработке, осуществляется поддержка со стороны научных руководителей образовательной организации, проект детально проработан в ключевых аспектах. Иными словами, благодаря вышесказанному начать реализацию проекта можно в максимально короткие сроки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681" y="7567995"/>
            <a:ext cx="3457876" cy="31579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01" y="1290637"/>
            <a:ext cx="8857424" cy="590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370064" y="1096849"/>
            <a:ext cx="13331952" cy="102188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148" y="966398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56817" y="5647646"/>
            <a:ext cx="4134612" cy="2103120"/>
          </a:xfrm>
        </p:spPr>
        <p:txBody>
          <a:bodyPr/>
          <a:lstStyle/>
          <a:p>
            <a:pPr algn="just"/>
            <a:r>
              <a:rPr lang="ru-RU" dirty="0"/>
              <a:t>Обучающаяся студентка (бакалавр) по направлению «экономика», имеет опыт в разработке дизайнов сайта, а также маркетинге в социальных сетях.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3" b="12433"/>
          <a:stretch>
            <a:fillRect/>
          </a:stretch>
        </p:blipFill>
        <p:spPr>
          <a:xfrm>
            <a:off x="7256461" y="1877487"/>
            <a:ext cx="3366644" cy="3369142"/>
          </a:xfrm>
        </p:spPr>
      </p:pic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13846" y="5282082"/>
            <a:ext cx="4378452" cy="876341"/>
          </a:xfrm>
        </p:spPr>
        <p:txBody>
          <a:bodyPr/>
          <a:lstStyle/>
          <a:p>
            <a:r>
              <a:rPr lang="ru-RU" dirty="0"/>
              <a:t>Рыжова Анастасия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1873" y="5720252"/>
            <a:ext cx="4134612" cy="2103120"/>
          </a:xfrm>
        </p:spPr>
        <p:txBody>
          <a:bodyPr/>
          <a:lstStyle/>
          <a:p>
            <a:pPr algn="just"/>
            <a:r>
              <a:rPr lang="ru-RU" dirty="0"/>
              <a:t>Обучающаяся студентка (бакалавр) по направлению «экономика», имеет опыт в разработке дизайнов сайта, а также маркетинге в социальных сетях.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2" b="12472"/>
          <a:stretch>
            <a:fillRect/>
          </a:stretch>
        </p:blipFill>
        <p:spPr>
          <a:xfrm>
            <a:off x="12727114" y="1862679"/>
            <a:ext cx="3364230" cy="3366727"/>
          </a:xfrm>
        </p:spPr>
      </p:pic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10489" y="5282082"/>
            <a:ext cx="4311016" cy="678139"/>
          </a:xfrm>
        </p:spPr>
        <p:txBody>
          <a:bodyPr/>
          <a:lstStyle/>
          <a:p>
            <a:r>
              <a:rPr lang="ru-RU" dirty="0"/>
              <a:t>Цаплина Валерия 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630468" y="5721715"/>
            <a:ext cx="4134612" cy="2103120"/>
          </a:xfrm>
        </p:spPr>
        <p:txBody>
          <a:bodyPr/>
          <a:lstStyle/>
          <a:p>
            <a:pPr algn="just"/>
            <a:r>
              <a:rPr lang="ru-RU" dirty="0"/>
              <a:t>Обучающаяся студент (бакалавр) по направлению «экономика», имеет опыт в разработке дизайнов сайта, а также маркетинге в социальных сетях. 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2" b="12472"/>
          <a:stretch>
            <a:fillRect/>
          </a:stretch>
        </p:blipFill>
        <p:spPr>
          <a:xfrm>
            <a:off x="2230754" y="1877487"/>
            <a:ext cx="3349435" cy="3351919"/>
          </a:xfrm>
        </p:spPr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712510" y="5282083"/>
            <a:ext cx="4250246" cy="876340"/>
          </a:xfrm>
        </p:spPr>
        <p:txBody>
          <a:bodyPr/>
          <a:lstStyle/>
          <a:p>
            <a:r>
              <a:rPr lang="ru-RU" dirty="0"/>
              <a:t>Некрасов Никита</a:t>
            </a:r>
          </a:p>
        </p:txBody>
      </p:sp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4" grpId="0" build="p"/>
      <p:bldP spid="25" grpId="0" build="p"/>
      <p:bldP spid="27" grpId="0" build="p"/>
      <p:bldP spid="28" grpId="0" build="p"/>
      <p:bldP spid="3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1120" y="2058480"/>
            <a:ext cx="12207240" cy="7554912"/>
          </a:xfrm>
        </p:spPr>
        <p:txBody>
          <a:bodyPr/>
          <a:lstStyle/>
          <a:p>
            <a:br>
              <a:rPr lang="ru-RU" dirty="0"/>
            </a:br>
            <a:r>
              <a:rPr lang="ru-RU" i="0" dirty="0">
                <a:effectLst/>
                <a:latin typeface="UICTFontTextStyleBody"/>
              </a:rPr>
              <a:t>В дальнейшем планируется привлечение штата разработчиков </a:t>
            </a:r>
            <a:r>
              <a:rPr lang="en-GB" i="0" dirty="0">
                <a:effectLst/>
                <a:latin typeface="UICTFontTextStyleBody"/>
              </a:rPr>
              <a:t>web-</a:t>
            </a:r>
            <a:r>
              <a:rPr lang="ru-RU" i="0" dirty="0">
                <a:effectLst/>
                <a:latin typeface="UICTFontTextStyleBody"/>
              </a:rPr>
              <a:t>приложения, для чего потребуются средства. </a:t>
            </a:r>
            <a:endParaRPr lang="ru-RU" dirty="0">
              <a:effectLst/>
              <a:latin typeface=".AppleSystemUIFont"/>
            </a:endParaRPr>
          </a:p>
          <a:p>
            <a:br>
              <a:rPr lang="ru-RU" dirty="0">
                <a:effectLst/>
                <a:latin typeface=".AppleSystemUIFont"/>
              </a:rPr>
            </a:b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Далее будут привлекаться дизайнеры для разработки интерфейса приложения. </a:t>
            </a:r>
            <a:endParaRPr lang="ru-RU" dirty="0">
              <a:effectLst/>
              <a:latin typeface=".AppleSystemUIFont"/>
            </a:endParaRPr>
          </a:p>
          <a:p>
            <a:br>
              <a:rPr lang="ru-RU" dirty="0">
                <a:effectLst/>
                <a:latin typeface=".AppleSystemUIFont"/>
              </a:rPr>
            </a:b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После чего </a:t>
            </a:r>
            <a:r>
              <a:rPr lang="en-GB" b="0" i="0" dirty="0">
                <a:effectLst/>
                <a:latin typeface="UICTFontTextStyleBody"/>
              </a:rPr>
              <a:t>web-</a:t>
            </a:r>
            <a:r>
              <a:rPr lang="ru-RU" b="0" i="0" dirty="0">
                <a:effectLst/>
                <a:latin typeface="UICTFontTextStyleBody"/>
              </a:rPr>
              <a:t>приложение будет проходить тестирование </a:t>
            </a:r>
            <a:r>
              <a:rPr lang="en-GB" b="0" i="0" dirty="0">
                <a:effectLst/>
                <a:latin typeface="UICTFontTextStyleBody"/>
              </a:rPr>
              <a:t>MVP </a:t>
            </a:r>
            <a:r>
              <a:rPr lang="ru-RU" b="0" i="0" dirty="0">
                <a:effectLst/>
                <a:latin typeface="UICTFontTextStyleBody"/>
              </a:rPr>
              <a:t>для устранения неполадок, ошибок и проблем. </a:t>
            </a:r>
            <a:endParaRPr lang="ru-RU" dirty="0">
              <a:effectLst/>
              <a:latin typeface=".AppleSystemUIFont"/>
            </a:endParaRPr>
          </a:p>
          <a:p>
            <a:br>
              <a:rPr lang="ru-RU" dirty="0">
                <a:effectLst/>
                <a:latin typeface=".AppleSystemUIFont"/>
              </a:rPr>
            </a:b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Также мы планируем выходит на рынок государственных медицинских услуг с последующей продажей проекта. </a:t>
            </a:r>
            <a:endParaRPr lang="ru-RU" dirty="0">
              <a:effectLst/>
              <a:latin typeface=".AppleSystemUIFont"/>
            </a:endParaRPr>
          </a:p>
          <a:p>
            <a:pPr fontAlgn="ctr"/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A4F37C-2065-498A-9F8A-F1C3212BD4F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ae585fd-f7dc-4d5a-b1b8-e5742ef77c8f"/>
    <ds:schemaRef ds:uri="f3f21cfc-4d3e-42b1-8a95-d7209818f9d6"/>
  </ds:schemaRefs>
</ds:datastoreItem>
</file>

<file path=customXml/itemProps2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F6784E-6852-4EC6-93B9-B2F40371A23B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3820</TotalTime>
  <Words>649</Words>
  <Application>Microsoft Office PowerPoint</Application>
  <PresentationFormat>Произвольный</PresentationFormat>
  <Paragraphs>57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ОБЛОЖКИ</vt:lpstr>
      <vt:lpstr>РАЗДЕЛИТЕЛИ</vt:lpstr>
      <vt:lpstr>«CareCard»- с заботой о здоровье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анастасия рыжова</cp:lastModifiedBy>
  <cp:revision>234</cp:revision>
  <dcterms:created xsi:type="dcterms:W3CDTF">2021-03-01T12:07:13Z</dcterms:created>
  <dcterms:modified xsi:type="dcterms:W3CDTF">2023-10-20T16:34:27Z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