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D50"/>
    <a:srgbClr val="0640BC"/>
    <a:srgbClr val="EEF9FF"/>
    <a:srgbClr val="C69F5A"/>
    <a:srgbClr val="FF8200"/>
    <a:srgbClr val="FFEAA7"/>
    <a:srgbClr val="20D7C0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1" d="100"/>
          <a:sy n="41" d="100"/>
        </p:scale>
        <p:origin x="86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t.2035.university/project/tech-glass-cleaner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616" y="4700336"/>
            <a:ext cx="6876267" cy="2689477"/>
          </a:xfrm>
        </p:spPr>
        <p:txBody>
          <a:bodyPr/>
          <a:lstStyle/>
          <a:p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 Glass Cleaner: клининговые услуги на основе БПЛА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>
                <a:hlinkClick r:id="rId2"/>
              </a:rPr>
              <a:t>https://pt.2035.university/project/tech-glass-cleaner</a:t>
            </a:r>
            <a:endParaRPr lang="en-US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ru-RU" sz="2800" dirty="0"/>
              <a:t>(926) 287-00-15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yyyrg@mail.ru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5" y="557361"/>
            <a:ext cx="5924665" cy="911089"/>
          </a:xfrm>
        </p:spPr>
        <p:txBody>
          <a:bodyPr/>
          <a:lstStyle/>
          <a:p>
            <a:pPr algn="just"/>
            <a:r>
              <a:rPr lang="ru-RU" sz="4800" b="1" dirty="0">
                <a:latin typeface="Arial Narrow" panose="020B0606020202030204" pitchFamily="34" charset="0"/>
              </a:rPr>
              <a:t>Актуальность</a:t>
            </a:r>
            <a:r>
              <a:rPr lang="ru-RU" sz="4800" b="1" dirty="0">
                <a:solidFill>
                  <a:srgbClr val="0B2D50"/>
                </a:solidFill>
                <a:latin typeface="Arial Narrow" panose="020B0606020202030204" pitchFamily="34" charset="0"/>
              </a:rPr>
              <a:t>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866" y="2125712"/>
            <a:ext cx="11496307" cy="8177082"/>
          </a:xfrm>
        </p:spPr>
        <p:txBody>
          <a:bodyPr/>
          <a:lstStyle/>
          <a:p>
            <a:pPr algn="just"/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последние годы вместе с ростом рынка недвижимости стремительно растёт и спрос на квартиры в жилых многоэтажных домах, а также на офисные помещения в многофункциональных высотных зданиях с большими панорамными окнами. Как правило, из соображений безопасности, данный тип окон не открывается. </a:t>
            </a:r>
            <a:r>
              <a:rPr lang="ru-RU" sz="3400" u="sng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этим создается потребность у застройщиков (собственников) по решению проблемы мытья окон снаружи на больших высотах</a:t>
            </a:r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3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проект направлен на удовлетворение данной потребности с </a:t>
            </a:r>
            <a:r>
              <a:rPr lang="ru-RU" sz="3400" u="sng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позиционированием</a:t>
            </a:r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своего продукта и услуг как уникальной возможности для застройщиков </a:t>
            </a:r>
            <a:r>
              <a:rPr lang="ru-RU" sz="3400" u="sng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(собственников)</a:t>
            </a:r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сформировать конкурентное преимущество в виде образа </a:t>
            </a:r>
            <a:r>
              <a:rPr lang="ru-RU" sz="340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футуристичного</a:t>
            </a:r>
            <a:r>
              <a:rPr lang="ru-RU" sz="3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дома, обеспеченного всеми необходимыми сервисами.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13812-924A-FC51-21A3-13EDCE8CB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18"/>
          <a:stretch/>
        </p:blipFill>
        <p:spPr>
          <a:xfrm>
            <a:off x="12785466" y="2281708"/>
            <a:ext cx="6900179" cy="7732643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3011077-A3AF-84E0-E92F-7C40252DE36D}"/>
              </a:ext>
            </a:extLst>
          </p:cNvPr>
          <p:cNvCxnSpPr>
            <a:cxnSpLocks/>
          </p:cNvCxnSpPr>
          <p:nvPr/>
        </p:nvCxnSpPr>
        <p:spPr>
          <a:xfrm>
            <a:off x="418455" y="2125712"/>
            <a:ext cx="0" cy="8177082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rectangles">
            <a:extLst>
              <a:ext uri="{FF2B5EF4-FFF2-40B4-BE49-F238E27FC236}">
                <a16:creationId xmlns:a16="http://schemas.microsoft.com/office/drawing/2014/main" id="{EA00D28A-6418-745C-61CB-4B38C53176CF}"/>
              </a:ext>
            </a:extLst>
          </p:cNvPr>
          <p:cNvGrpSpPr/>
          <p:nvPr/>
        </p:nvGrpSpPr>
        <p:grpSpPr>
          <a:xfrm>
            <a:off x="0" y="1619407"/>
            <a:ext cx="20104089" cy="226957"/>
            <a:chOff x="0" y="2512541"/>
            <a:chExt cx="12192000" cy="189470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6D294E0D-5482-8465-7D9D-23EBD95A5888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FF07E6C5-FE3B-0327-BA6D-D1ED14E8AC49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E5198456-5650-C255-9CE4-EA8A230E2586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DE4DBD5C-3778-9EDB-7F76-C3323707738A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page number">
            <a:extLst>
              <a:ext uri="{FF2B5EF4-FFF2-40B4-BE49-F238E27FC236}">
                <a16:creationId xmlns:a16="http://schemas.microsoft.com/office/drawing/2014/main" id="{E91C4815-FEDF-C379-F11E-47ED8A3C2B95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23" name="page number">
              <a:extLst>
                <a:ext uri="{FF2B5EF4-FFF2-40B4-BE49-F238E27FC236}">
                  <a16:creationId xmlns:a16="http://schemas.microsoft.com/office/drawing/2014/main" id="{B38F403C-9D4B-BBAF-C2BF-EFDDAAAE0861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rectangles">
              <a:extLst>
                <a:ext uri="{FF2B5EF4-FFF2-40B4-BE49-F238E27FC236}">
                  <a16:creationId xmlns:a16="http://schemas.microsoft.com/office/drawing/2014/main" id="{1DF76999-EF0E-FFE8-9601-0AC830C31A5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id="{C93C8263-AE8C-FF5A-C929-8844532E7E77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C4D6D06A-46B3-230E-468B-50AF38E49285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id="{78FDFB01-5A43-FE1A-906A-88497235986D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8" name="rectangle">
                <a:extLst>
                  <a:ext uri="{FF2B5EF4-FFF2-40B4-BE49-F238E27FC236}">
                    <a16:creationId xmlns:a16="http://schemas.microsoft.com/office/drawing/2014/main" id="{B3E79055-FDDD-B6E9-D941-5BAB3A9F1B7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384704"/>
            <a:ext cx="6464193" cy="1269491"/>
          </a:xfr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Проблемы, возникающие перед потребителями 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877" y="2604791"/>
            <a:ext cx="12800070" cy="8207639"/>
          </a:xfrm>
        </p:spPr>
        <p:txBody>
          <a:bodyPr/>
          <a:lstStyle/>
          <a:p>
            <a:pPr algn="just"/>
            <a:r>
              <a:rPr lang="ru-RU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БАС «TGC» решает проблемы двух потребителей – прямого и косвенного. Прямыми потребителями являются застройщики специализированных и/или многофункциональных высотных зданий (ОКВЭД 41.20), а косвенным потребителями непосредственно собственники квартир и помещений в многофункциональных и/или специализированных высотных зданиях.</a:t>
            </a:r>
          </a:p>
          <a:p>
            <a:pPr algn="just"/>
            <a:r>
              <a:rPr lang="ru-RU" sz="3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Проблема прямых потребителей проистекает из высокой конкуренции на рынке недвижимости – потребность в формировании конкурентных преимуществ</a:t>
            </a:r>
            <a:r>
              <a:rPr lang="ru-RU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целью расширения клиентской базы и роста добавленной стоимости квартир и помещений. 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Проблема косвенных потребителей связана с потребностью в чистых панорамных окнах высотных зданий</a:t>
            </a:r>
            <a:r>
              <a:rPr lang="ru-RU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Данные две проблемы прочно взаимосвязаны, так как решение проблемы косвенного потребителя позволяет решить проблему прямого потребителя.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age number">
            <a:extLst>
              <a:ext uri="{FF2B5EF4-FFF2-40B4-BE49-F238E27FC236}">
                <a16:creationId xmlns:a16="http://schemas.microsoft.com/office/drawing/2014/main" id="{AE4CF279-B1A6-4B7D-F97D-44577200AD69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3" name="page number">
              <a:extLst>
                <a:ext uri="{FF2B5EF4-FFF2-40B4-BE49-F238E27FC236}">
                  <a16:creationId xmlns:a16="http://schemas.microsoft.com/office/drawing/2014/main" id="{3051835E-8392-15D9-6922-6D48F2CEBFC0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rectangles">
              <a:extLst>
                <a:ext uri="{FF2B5EF4-FFF2-40B4-BE49-F238E27FC236}">
                  <a16:creationId xmlns:a16="http://schemas.microsoft.com/office/drawing/2014/main" id="{748E5F7D-FA99-057D-B2F9-448E012C0C2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5" name="rectangle">
                <a:extLst>
                  <a:ext uri="{FF2B5EF4-FFF2-40B4-BE49-F238E27FC236}">
                    <a16:creationId xmlns:a16="http://schemas.microsoft.com/office/drawing/2014/main" id="{07408492-344A-71E8-5CD3-862EF7D4A4F9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5EC1108-D0BC-71A9-F46F-FB2B03122C9B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49561977-AFAF-B7C0-5B57-61BEC668E63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D16E0093-8CD6-1143-0AE3-62D3EDD9184D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9" name="rectangles">
            <a:extLst>
              <a:ext uri="{FF2B5EF4-FFF2-40B4-BE49-F238E27FC236}">
                <a16:creationId xmlns:a16="http://schemas.microsoft.com/office/drawing/2014/main" id="{4D4E06F0-7E4D-7A47-D70C-51C8CC445FE2}"/>
              </a:ext>
            </a:extLst>
          </p:cNvPr>
          <p:cNvGrpSpPr/>
          <p:nvPr/>
        </p:nvGrpSpPr>
        <p:grpSpPr>
          <a:xfrm>
            <a:off x="0" y="1906674"/>
            <a:ext cx="20104089" cy="226957"/>
            <a:chOff x="0" y="2512541"/>
            <a:chExt cx="12192000" cy="189470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73B1EB44-EBAB-3BA6-E7A7-78C0AD38077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6EE264B5-A297-0375-72D1-48732DDBA4FC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B6584D14-9EC4-941A-A033-34919925D7B0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86812A9-09EE-2CBA-63C2-0ABA38F456A5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7789413-F096-C4D3-C406-36DFE94ED082}"/>
              </a:ext>
            </a:extLst>
          </p:cNvPr>
          <p:cNvCxnSpPr>
            <a:cxnSpLocks/>
          </p:cNvCxnSpPr>
          <p:nvPr/>
        </p:nvCxnSpPr>
        <p:spPr>
          <a:xfrm>
            <a:off x="309966" y="2638589"/>
            <a:ext cx="0" cy="8086426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F6DE4ED-4933-2D77-0AE5-03DF790DEE01}"/>
              </a:ext>
            </a:extLst>
          </p:cNvPr>
          <p:cNvGrpSpPr/>
          <p:nvPr/>
        </p:nvGrpSpPr>
        <p:grpSpPr>
          <a:xfrm>
            <a:off x="13888069" y="2726719"/>
            <a:ext cx="5735051" cy="7127499"/>
            <a:chOff x="13034074" y="2620375"/>
            <a:chExt cx="5735051" cy="712749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0AAED1C-FD25-84F6-2CD6-645F172CE777}"/>
                </a:ext>
              </a:extLst>
            </p:cNvPr>
            <p:cNvSpPr/>
            <p:nvPr/>
          </p:nvSpPr>
          <p:spPr>
            <a:xfrm>
              <a:off x="13034075" y="2620375"/>
              <a:ext cx="5703376" cy="972516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707BD71-4D65-677C-A0C3-B4686FC3A727}"/>
                </a:ext>
              </a:extLst>
            </p:cNvPr>
            <p:cNvSpPr/>
            <p:nvPr/>
          </p:nvSpPr>
          <p:spPr>
            <a:xfrm>
              <a:off x="13034074" y="4776966"/>
              <a:ext cx="5703376" cy="972516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BEEBB31-6876-5763-AAE8-BE869F1AE7DC}"/>
                </a:ext>
              </a:extLst>
            </p:cNvPr>
            <p:cNvSpPr/>
            <p:nvPr/>
          </p:nvSpPr>
          <p:spPr>
            <a:xfrm>
              <a:off x="13065749" y="7728530"/>
              <a:ext cx="5703376" cy="942126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F38F02-39FF-D20A-274A-CBF47C0C011F}"/>
                </a:ext>
              </a:extLst>
            </p:cNvPr>
            <p:cNvSpPr txBox="1"/>
            <p:nvPr/>
          </p:nvSpPr>
          <p:spPr>
            <a:xfrm>
              <a:off x="14321949" y="2755808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</a:rPr>
                <a:t>БАС «</a:t>
              </a:r>
              <a:r>
                <a:rPr lang="en-US" sz="4000" dirty="0">
                  <a:solidFill>
                    <a:schemeClr val="bg1"/>
                  </a:solidFill>
                </a:rPr>
                <a:t>TGC</a:t>
              </a:r>
              <a:r>
                <a:rPr lang="ru-RU" sz="4000" dirty="0">
                  <a:solidFill>
                    <a:schemeClr val="bg1"/>
                  </a:solidFill>
                </a:rPr>
                <a:t>»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2E91C1DE-C430-904B-EEB5-B021D3D386BB}"/>
                </a:ext>
              </a:extLst>
            </p:cNvPr>
            <p:cNvSpPr/>
            <p:nvPr/>
          </p:nvSpPr>
          <p:spPr>
            <a:xfrm>
              <a:off x="13034074" y="5749967"/>
              <a:ext cx="5703376" cy="1037939"/>
            </a:xfrm>
            <a:prstGeom prst="rect">
              <a:avLst/>
            </a:prstGeom>
            <a:solidFill>
              <a:srgbClr val="EEF9FF"/>
            </a:solidFill>
            <a:ln w="28575">
              <a:solidFill>
                <a:srgbClr val="0B2D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3D10B8-9C75-4EB5-A537-FF09C64189F7}"/>
                </a:ext>
              </a:extLst>
            </p:cNvPr>
            <p:cNvSpPr txBox="1"/>
            <p:nvPr/>
          </p:nvSpPr>
          <p:spPr>
            <a:xfrm>
              <a:off x="14211265" y="4909281"/>
              <a:ext cx="3348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</a:rPr>
                <a:t>Застройщики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65E113-4104-29A4-E111-3BA59072BD98}"/>
                </a:ext>
              </a:extLst>
            </p:cNvPr>
            <p:cNvSpPr txBox="1"/>
            <p:nvPr/>
          </p:nvSpPr>
          <p:spPr>
            <a:xfrm>
              <a:off x="13169899" y="5697617"/>
              <a:ext cx="53934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0B2D50"/>
                  </a:solidFill>
                </a:rPr>
                <a:t>Потребность в привлечении клиентов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9FE8CA7-9B42-559D-99B3-F34EAF7E9A0C}"/>
                </a:ext>
              </a:extLst>
            </p:cNvPr>
            <p:cNvSpPr/>
            <p:nvPr/>
          </p:nvSpPr>
          <p:spPr>
            <a:xfrm>
              <a:off x="13065749" y="8652802"/>
              <a:ext cx="5703376" cy="1095072"/>
            </a:xfrm>
            <a:prstGeom prst="rect">
              <a:avLst/>
            </a:prstGeom>
            <a:solidFill>
              <a:srgbClr val="EEF9FF"/>
            </a:solidFill>
            <a:ln w="28575">
              <a:solidFill>
                <a:srgbClr val="0B2D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ADA7B9-BAE4-4680-3872-BE85090BB29D}"/>
                </a:ext>
              </a:extLst>
            </p:cNvPr>
            <p:cNvSpPr txBox="1"/>
            <p:nvPr/>
          </p:nvSpPr>
          <p:spPr>
            <a:xfrm>
              <a:off x="13169899" y="8670656"/>
              <a:ext cx="53934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0B2D50"/>
                  </a:solidFill>
                </a:rPr>
                <a:t>Потребность в чистых окнах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C13A5E-1994-5AC9-16AE-C1D055D9E2D5}"/>
                </a:ext>
              </a:extLst>
            </p:cNvPr>
            <p:cNvSpPr txBox="1"/>
            <p:nvPr/>
          </p:nvSpPr>
          <p:spPr>
            <a:xfrm>
              <a:off x="13201575" y="7836723"/>
              <a:ext cx="55675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</a:rPr>
                <a:t>Собственники квартир</a:t>
              </a:r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70788B7B-04B5-033B-464D-A5871C641AD1}"/>
                </a:ext>
              </a:extLst>
            </p:cNvPr>
            <p:cNvCxnSpPr/>
            <p:nvPr/>
          </p:nvCxnSpPr>
          <p:spPr>
            <a:xfrm>
              <a:off x="15078067" y="3810000"/>
              <a:ext cx="0" cy="698500"/>
            </a:xfrm>
            <a:prstGeom prst="straightConnector1">
              <a:avLst/>
            </a:prstGeom>
            <a:ln w="57150">
              <a:solidFill>
                <a:srgbClr val="0B2D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751BBD08-69AF-1D8B-B331-CA4F559F5AB4}"/>
                </a:ext>
              </a:extLst>
            </p:cNvPr>
            <p:cNvCxnSpPr/>
            <p:nvPr/>
          </p:nvCxnSpPr>
          <p:spPr>
            <a:xfrm>
              <a:off x="15078067" y="6896100"/>
              <a:ext cx="0" cy="698500"/>
            </a:xfrm>
            <a:prstGeom prst="straightConnector1">
              <a:avLst/>
            </a:prstGeom>
            <a:ln w="57150">
              <a:solidFill>
                <a:srgbClr val="0B2D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CCC4788C-892F-5B6A-BD4D-5C84BBD4BE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75100" y="3746500"/>
              <a:ext cx="0" cy="762000"/>
            </a:xfrm>
            <a:prstGeom prst="straightConnector1">
              <a:avLst/>
            </a:prstGeom>
            <a:ln w="57150">
              <a:solidFill>
                <a:srgbClr val="0B2D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737A4A4D-8DBD-52E7-F351-002415FF4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75100" y="6832600"/>
              <a:ext cx="0" cy="762000"/>
            </a:xfrm>
            <a:prstGeom prst="straightConnector1">
              <a:avLst/>
            </a:prstGeom>
            <a:ln w="57150">
              <a:solidFill>
                <a:srgbClr val="0B2D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77" y="405041"/>
            <a:ext cx="7631340" cy="911089"/>
          </a:xfrm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Решение возникших проблем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9102" y="2584847"/>
            <a:ext cx="18424652" cy="7323558"/>
          </a:xfrm>
        </p:spPr>
        <p:txBody>
          <a:bodyPr/>
          <a:lstStyle/>
          <a:p>
            <a:pPr algn="just"/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продукт – высокотехнологичный БПЛА «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TGC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</a:t>
            </a:r>
            <a:r>
              <a:rPr lang="ru-RU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ключевой функцией которого является мойка окон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решает проблему загрязнения наружных панорамных окон на большой высоте. Такой метод не только безопаснее и быстрее аналогов, но и создаёт в глазах будущих собственников квартир </a:t>
            </a:r>
            <a:r>
              <a:rPr lang="ru-RU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 футуристичного технологически развитого дома (здания)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Как следствие, </a:t>
            </a:r>
            <a:r>
              <a:rPr lang="ru-RU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повышается спрос на квартиры и/или помещения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оснащенных беспилотной авиационной системой нашего производства. Данный факт позволяет застройщику быстрее и по более выгодной цене реализовать квартиры сданного в эксплуатацию ЖК и приступить к разработке нового проекта.</a:t>
            </a:r>
          </a:p>
          <a:p>
            <a:pPr algn="just"/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Посредством полного удовлетворения потребностей косвенного потребителя, наш проект позволяет частично удовлетворить потребность прямого потребителя. Это связано с тем, что у застройщиков зданий, как правило, существуют несколько конкурентных преимуществ, одним из которых может выступать наш продукт и сопровождающие услуги.</a:t>
            </a:r>
          </a:p>
          <a:p>
            <a:pPr algn="just"/>
            <a:endParaRPr lang="ru-RU" sz="3600" dirty="0"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page number">
            <a:extLst>
              <a:ext uri="{FF2B5EF4-FFF2-40B4-BE49-F238E27FC236}">
                <a16:creationId xmlns:a16="http://schemas.microsoft.com/office/drawing/2014/main" id="{FF73E577-0504-ADC9-A353-7433779331F3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62D6F421-8F91-4C1E-B52A-B54D34156FC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484DDBAC-94DF-DCE6-7289-D6A0A2729FEB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A1C0CEF8-0F59-9814-6813-2DA61FBB4B6E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1E6B22AE-7EC7-7120-6959-D8EBC782474C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227F52DD-BF4E-CB6F-8569-CFE3CDEF430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97CFBF2D-7B89-38E9-5641-27E80158CD08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1" name="rectangles">
            <a:extLst>
              <a:ext uri="{FF2B5EF4-FFF2-40B4-BE49-F238E27FC236}">
                <a16:creationId xmlns:a16="http://schemas.microsoft.com/office/drawing/2014/main" id="{83D82C04-2246-0CDC-B1AF-DC29A56D1A74}"/>
              </a:ext>
            </a:extLst>
          </p:cNvPr>
          <p:cNvGrpSpPr/>
          <p:nvPr/>
        </p:nvGrpSpPr>
        <p:grpSpPr>
          <a:xfrm>
            <a:off x="-1" y="1462357"/>
            <a:ext cx="20104089" cy="226957"/>
            <a:chOff x="0" y="2512541"/>
            <a:chExt cx="12192000" cy="18947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5C77AF5-FF23-69A3-EAE7-FC87BCFAB6A1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D288BA1-D3A2-76DD-06C0-CE6B9A8BFF31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8702B361-9595-07A4-015B-407942F67D90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50945906-CF1A-F40C-A196-5D420BC5E405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4BC95CB-5432-7A3C-9050-1DF95B883183}"/>
              </a:ext>
            </a:extLst>
          </p:cNvPr>
          <p:cNvCxnSpPr>
            <a:cxnSpLocks/>
          </p:cNvCxnSpPr>
          <p:nvPr/>
        </p:nvCxnSpPr>
        <p:spPr>
          <a:xfrm>
            <a:off x="694977" y="2584847"/>
            <a:ext cx="0" cy="7040416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46" y="354185"/>
            <a:ext cx="1768401" cy="911089"/>
          </a:xfr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504" y="1928669"/>
            <a:ext cx="13306494" cy="9240148"/>
          </a:xfrm>
        </p:spPr>
        <p:txBody>
          <a:bodyPr/>
          <a:lstStyle/>
          <a:p>
            <a:pPr algn="just"/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Ключевым потребительским сегментом являются юридические лица – застройщики (собственники) жилых, специализированных или многофункциональных высотных зданий. Конечными потребителями являются, например, жильцы новостроек, в домах которых установлена БАС нашего проекта. Формат оказываемых услуг − B2B. </a:t>
            </a:r>
          </a:p>
          <a:p>
            <a:pPr algn="just"/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Конкурентами проекта являются компании, которые делят рассматриваемый целевой рынок и удовлетворяют ту же потребность. </a:t>
            </a:r>
          </a:p>
          <a:p>
            <a:pPr algn="just"/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В связи со стремительным ростом рынка недвижимости в последние годы растут как возможности ключевых игроков, так и конкуренция между ними. На этой основе </a:t>
            </a:r>
            <a:r>
              <a:rPr lang="ru-RU" sz="3400" u="sng" dirty="0">
                <a:latin typeface="Arial" panose="020B0604020202020204" pitchFamily="34" charset="0"/>
                <a:cs typeface="Arial" panose="020B0604020202020204" pitchFamily="34" charset="0"/>
              </a:rPr>
              <a:t>можно охарактеризовать быстрый рост целевой аудитории рассматриваемого проекта и финансовой емкости предполагаемого рынка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. Ожидаемая доля рынка проекта через 4 года после начала реализации составляет более половины, что аргументируется как </a:t>
            </a:r>
            <a:r>
              <a:rPr lang="ru-RU" sz="3400" u="sng" dirty="0">
                <a:latin typeface="Arial" panose="020B0604020202020204" pitchFamily="34" charset="0"/>
                <a:cs typeface="Arial" panose="020B0604020202020204" pitchFamily="34" charset="0"/>
              </a:rPr>
              <a:t>рядом достоинств и инновационностью 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продукта, так и наличием </a:t>
            </a:r>
            <a:r>
              <a:rPr lang="ru-RU" sz="3400" u="sng" dirty="0">
                <a:latin typeface="Arial" panose="020B0604020202020204" pitchFamily="34" charset="0"/>
                <a:cs typeface="Arial" panose="020B0604020202020204" pitchFamily="34" charset="0"/>
              </a:rPr>
              <a:t>свободной ниши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, на которой возможно прочно закрепиться. </a:t>
            </a:r>
          </a:p>
        </p:txBody>
      </p:sp>
      <p:grpSp>
        <p:nvGrpSpPr>
          <p:cNvPr id="3" name="page number">
            <a:extLst>
              <a:ext uri="{FF2B5EF4-FFF2-40B4-BE49-F238E27FC236}">
                <a16:creationId xmlns:a16="http://schemas.microsoft.com/office/drawing/2014/main" id="{CF19E912-BFE1-0EB1-4C7A-92C06F5EDD76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DAF9CDA5-5FED-E5D1-A1D1-CBD524B8C14A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1F98F84E-06AF-ACCF-B0FB-065C9EF33863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6FBFA46D-CA82-D1F2-1464-1BC4C78BB21D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D2FE2D49-1F3F-D5A6-A2B9-FC9CD7EF889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C2E26172-A95F-F26A-C531-450F5816BFE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38663D9E-A17A-43DD-75B9-8CA49425CD97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1" name="rectangles">
            <a:extLst>
              <a:ext uri="{FF2B5EF4-FFF2-40B4-BE49-F238E27FC236}">
                <a16:creationId xmlns:a16="http://schemas.microsoft.com/office/drawing/2014/main" id="{1912173F-D86D-DB86-F028-CDB5A6DFF6E6}"/>
              </a:ext>
            </a:extLst>
          </p:cNvPr>
          <p:cNvGrpSpPr/>
          <p:nvPr/>
        </p:nvGrpSpPr>
        <p:grpSpPr>
          <a:xfrm>
            <a:off x="-1" y="1462357"/>
            <a:ext cx="20104089" cy="226957"/>
            <a:chOff x="0" y="2512541"/>
            <a:chExt cx="12192000" cy="18947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0D8D1B82-4A4A-DD7D-4A07-AC2C6434F7CE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9F4134F1-A8EC-0AB5-00C2-E526A2BAD55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16696BD2-02CD-5964-0622-981C90111ECC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BF514369-F889-C81D-DB91-CB5819C9D1E1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B97DEB6-4381-917D-95A2-95863BBD1174}"/>
              </a:ext>
            </a:extLst>
          </p:cNvPr>
          <p:cNvCxnSpPr>
            <a:cxnSpLocks/>
          </p:cNvCxnSpPr>
          <p:nvPr/>
        </p:nvCxnSpPr>
        <p:spPr>
          <a:xfrm>
            <a:off x="229755" y="1918840"/>
            <a:ext cx="0" cy="8977043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5AA7E1-73FF-EEBF-6954-635C37DE0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6" t="517" r="19131" b="-517"/>
          <a:stretch/>
        </p:blipFill>
        <p:spPr>
          <a:xfrm>
            <a:off x="14020766" y="2000546"/>
            <a:ext cx="5853579" cy="8572500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6" y="449136"/>
            <a:ext cx="4014296" cy="784941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Arial Narrow" panose="020B0606020202030204" pitchFamily="34" charset="0"/>
              </a:rPr>
              <a:t>Бизнес-модель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266" y="1915908"/>
            <a:ext cx="18945521" cy="9166619"/>
          </a:xfrm>
        </p:spPr>
        <p:txBody>
          <a:bodyPr/>
          <a:lstStyle/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Наш бизнес ориентируется на удовлетворение ключевой потребности любого застройщика – формирование конкурентных преимуществ, обеспечивающих сочетание быстрой реализации квартир (помещений) по наиболее высокой цене, а также способствующих росту деловой репутации компании. Решение проблемы, который предлагает наш проект, является формирование посредством БАС «TGC» футуристичного образа застройщика, что способствует как решению проблемы конечного потребителя – загрязнения панорамных окон на большой высоте, так и росту спроса на квартиры и/или помещения застройщика. </a:t>
            </a:r>
          </a:p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Ожидаемая прибыль является результатом создаваемой добавленной стоимости для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указаннцых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прямых и косвенных клиентов.</a:t>
            </a:r>
          </a:p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Способы привлечения финансовых ресурсов для реализации проекта следует разграничить на классические (привлечение заемных средств через банковский кредит или долевое финансирование в виде продажи доли в уставном капитале; венчурные инвестиции) и альтернативные (коллективные формы финансирования или инвестирования в виде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краудинвестинговых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краудлендинговых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краудревординговых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цифровых платформ).</a:t>
            </a:r>
          </a:p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Планируется продвижение продукта посредством организации коммерческого отдела, который будет осуществлять ознакомление потребителей с нашими продуктами и услугами; их достоинствами; с портфолио успешных «образов» ЖК застройщиков, с которыми мы уже взаимодействовали. </a:t>
            </a:r>
          </a:p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дохода планируется за счёт продажи БАС «TGC» и оказания услуг по их эксплуатации и техническому контролю.</a:t>
            </a:r>
          </a:p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page number">
            <a:extLst>
              <a:ext uri="{FF2B5EF4-FFF2-40B4-BE49-F238E27FC236}">
                <a16:creationId xmlns:a16="http://schemas.microsoft.com/office/drawing/2014/main" id="{1C9FBCD6-AE61-7C35-B734-D1D09AB566F2}"/>
              </a:ext>
            </a:extLst>
          </p:cNvPr>
          <p:cNvGrpSpPr/>
          <p:nvPr/>
        </p:nvGrpSpPr>
        <p:grpSpPr>
          <a:xfrm>
            <a:off x="19208641" y="10447305"/>
            <a:ext cx="457156" cy="365125"/>
            <a:chOff x="11422855" y="6242955"/>
            <a:chExt cx="45715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D22D4CC-A26D-E22C-17EB-FC62EBD7A14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6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4FFC8D4A-AB56-F81B-25AE-D5AF3029BAE6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1914D0CD-CCD3-6B55-7DDC-715EE0F57CCA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A91A6989-4DC8-D5B3-85CB-B2B890BE570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5B57FA2A-F5B0-76FE-C596-BE8EFA0E2DF4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05A92D37-13CE-1610-A84C-82A23ADF542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1" name="rectangles">
            <a:extLst>
              <a:ext uri="{FF2B5EF4-FFF2-40B4-BE49-F238E27FC236}">
                <a16:creationId xmlns:a16="http://schemas.microsoft.com/office/drawing/2014/main" id="{01C832CE-378D-3230-680B-8BBA1050A5EB}"/>
              </a:ext>
            </a:extLst>
          </p:cNvPr>
          <p:cNvGrpSpPr/>
          <p:nvPr/>
        </p:nvGrpSpPr>
        <p:grpSpPr>
          <a:xfrm>
            <a:off x="-1" y="1462357"/>
            <a:ext cx="20104089" cy="226957"/>
            <a:chOff x="0" y="2512541"/>
            <a:chExt cx="12192000" cy="18947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09824DF6-928E-A7F1-88FF-1E773C1465A0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77557D76-676C-DE21-E898-E527AC9DB7AA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17577495-6690-CD53-6F6C-84822A6CA8D3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F7652ADE-138F-AABE-5D7A-85F2BEA7EB5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F140093-B1FF-E7B4-1782-E7DF807D8376}"/>
              </a:ext>
            </a:extLst>
          </p:cNvPr>
          <p:cNvCxnSpPr>
            <a:cxnSpLocks/>
          </p:cNvCxnSpPr>
          <p:nvPr/>
        </p:nvCxnSpPr>
        <p:spPr>
          <a:xfrm>
            <a:off x="438303" y="1835387"/>
            <a:ext cx="0" cy="8977043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88" y="3344349"/>
            <a:ext cx="9904331" cy="6293170"/>
          </a:xfrm>
        </p:spPr>
        <p:txBody>
          <a:bodyPr/>
          <a:lstStyle/>
          <a:p>
            <a:pPr>
              <a:buNone/>
            </a:pPr>
            <a:r>
              <a:rPr lang="ru-RU" sz="3600" dirty="0"/>
              <a:t>В данный момент наш проект находится на стадии лабораторного прототипа </a:t>
            </a:r>
            <a:r>
              <a:rPr lang="en-US" sz="3600" dirty="0"/>
              <a:t>(TRL 5)</a:t>
            </a:r>
            <a:r>
              <a:rPr lang="ru-RU" sz="3600" dirty="0"/>
              <a:t>. Были определены технологические параметры конечного продукта и создан прототип. Планируется организация имитационных испытаний в условиях, близким к реальным.</a:t>
            </a:r>
            <a:endParaRPr lang="en-US" sz="3600" dirty="0"/>
          </a:p>
          <a:p>
            <a:pPr>
              <a:buNone/>
            </a:pPr>
            <a:r>
              <a:rPr lang="ru-RU" sz="3600" dirty="0"/>
              <a:t>По нашим расчётам выручка от продажи одной системы БАС составит 1 833 810 руб. при себестоимости равной 1 410 623 руб. Чистая прибыль составит 423 186 руб. Рентабельность оценивается в 23%.</a:t>
            </a:r>
            <a:endParaRPr lang="en-US" sz="3600" dirty="0"/>
          </a:p>
          <a:p>
            <a:pPr>
              <a:buNone/>
            </a:pPr>
            <a:endParaRPr lang="ru-RU" sz="3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84" y="435165"/>
            <a:ext cx="6147896" cy="911089"/>
          </a:xfrm>
        </p:spPr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BECC9-F476-8990-B5A6-4BFF2A93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4" t="33439" r="21190" b="4762"/>
          <a:stretch/>
        </p:blipFill>
        <p:spPr>
          <a:xfrm>
            <a:off x="10801265" y="3344349"/>
            <a:ext cx="8956443" cy="5366514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grpSp>
        <p:nvGrpSpPr>
          <p:cNvPr id="5" name="page number">
            <a:extLst>
              <a:ext uri="{FF2B5EF4-FFF2-40B4-BE49-F238E27FC236}">
                <a16:creationId xmlns:a16="http://schemas.microsoft.com/office/drawing/2014/main" id="{3D81F74A-DEB4-A2E0-1749-5DE4718FDD94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6" name="page number">
              <a:extLst>
                <a:ext uri="{FF2B5EF4-FFF2-40B4-BE49-F238E27FC236}">
                  <a16:creationId xmlns:a16="http://schemas.microsoft.com/office/drawing/2014/main" id="{49EFFF49-8021-95CF-6068-78683CA89EB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rectangles">
              <a:extLst>
                <a:ext uri="{FF2B5EF4-FFF2-40B4-BE49-F238E27FC236}">
                  <a16:creationId xmlns:a16="http://schemas.microsoft.com/office/drawing/2014/main" id="{245B829A-6354-6E8C-DBF3-68DA50AC964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AB2BC449-C4B4-862C-5ECB-8755A3D68A9C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17C673B6-B2FD-A7BE-BB2E-770AF0075C75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9CE1E97D-E2CA-60A7-A0D1-C3B8924BDB0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4B986031-00EE-D3AB-CC4A-858B6C79F4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3" name="rectangles">
            <a:extLst>
              <a:ext uri="{FF2B5EF4-FFF2-40B4-BE49-F238E27FC236}">
                <a16:creationId xmlns:a16="http://schemas.microsoft.com/office/drawing/2014/main" id="{079B58E1-1072-8F86-DADD-D6A5B0672D81}"/>
              </a:ext>
            </a:extLst>
          </p:cNvPr>
          <p:cNvGrpSpPr/>
          <p:nvPr/>
        </p:nvGrpSpPr>
        <p:grpSpPr>
          <a:xfrm>
            <a:off x="58787" y="1530473"/>
            <a:ext cx="20104089" cy="226957"/>
            <a:chOff x="0" y="2512541"/>
            <a:chExt cx="12192000" cy="189470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66FC40DE-9DCA-CFC8-4B70-574E17D70494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FF663A66-DBA0-D719-1E31-3ACF3A44A3AB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3CF73A9F-9DA5-FCD3-8387-F66EB5EC727F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5F5A49A7-E361-6AD0-8A33-0AF1E7823728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082C018-45B5-CAF7-B227-BD9FBB910EEF}"/>
              </a:ext>
            </a:extLst>
          </p:cNvPr>
          <p:cNvCxnSpPr>
            <a:cxnSpLocks/>
          </p:cNvCxnSpPr>
          <p:nvPr/>
        </p:nvCxnSpPr>
        <p:spPr>
          <a:xfrm>
            <a:off x="372231" y="3456644"/>
            <a:ext cx="0" cy="5919831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2444D93-4171-79D6-5DCB-9105DD528A8C}"/>
              </a:ext>
            </a:extLst>
          </p:cNvPr>
          <p:cNvSpPr/>
          <p:nvPr/>
        </p:nvSpPr>
        <p:spPr>
          <a:xfrm>
            <a:off x="743689" y="144283"/>
            <a:ext cx="5799696" cy="1103871"/>
          </a:xfrm>
          <a:prstGeom prst="rect">
            <a:avLst/>
          </a:prstGeom>
          <a:solidFill>
            <a:srgbClr val="0B2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212963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97" y="423449"/>
            <a:ext cx="2731820" cy="610503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Команда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161" y="8054979"/>
            <a:ext cx="2917508" cy="635369"/>
          </a:xfrm>
        </p:spPr>
        <p:txBody>
          <a:bodyPr/>
          <a:lstStyle/>
          <a:p>
            <a:pPr algn="ctr"/>
            <a:r>
              <a:rPr lang="ru-RU" sz="2400" dirty="0"/>
              <a:t>Лидер стартап-проекта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3160" y="6820354"/>
            <a:ext cx="3315061" cy="838603"/>
          </a:xfrm>
        </p:spPr>
        <p:txBody>
          <a:bodyPr/>
          <a:lstStyle/>
          <a:p>
            <a:pPr algn="ctr"/>
            <a:r>
              <a:rPr lang="ru-RU" dirty="0"/>
              <a:t>Гончаров Яков Романович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1808" y="8044192"/>
            <a:ext cx="2856027" cy="1292313"/>
          </a:xfrm>
        </p:spPr>
        <p:txBody>
          <a:bodyPr/>
          <a:lstStyle/>
          <a:p>
            <a:r>
              <a:rPr lang="ru-RU" sz="2400" dirty="0"/>
              <a:t>Аналитик, генератор идей, специалист БАС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11120" r="37"/>
          <a:stretch/>
        </p:blipFill>
        <p:spPr>
          <a:xfrm>
            <a:off x="6451894" y="3578570"/>
            <a:ext cx="2577373" cy="2901044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51807" y="6820354"/>
            <a:ext cx="2898893" cy="76603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dirty="0"/>
              <a:t>Голов Денис Евгеньевич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29655" y="8054979"/>
            <a:ext cx="2645755" cy="1299896"/>
          </a:xfrm>
        </p:spPr>
        <p:txBody>
          <a:bodyPr/>
          <a:lstStyle/>
          <a:p>
            <a:r>
              <a:rPr lang="ru-RU" sz="2400" dirty="0"/>
              <a:t>Мастер презентации, дизайнер, генератор идей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/>
          <a:srcRect t="15560" b="32732"/>
          <a:stretch/>
        </p:blipFill>
        <p:spPr>
          <a:xfrm>
            <a:off x="11029655" y="3594959"/>
            <a:ext cx="2645755" cy="2960914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939145" y="6907441"/>
            <a:ext cx="2898893" cy="992604"/>
          </a:xfrm>
        </p:spPr>
        <p:txBody>
          <a:bodyPr/>
          <a:lstStyle/>
          <a:p>
            <a:pPr algn="ctr"/>
            <a:r>
              <a:rPr lang="ru-RU" dirty="0"/>
              <a:t>Потапова Юлия </a:t>
            </a:r>
            <a:r>
              <a:rPr lang="ru-RU" dirty="0" err="1"/>
              <a:t>Ярославовна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697230" y="8054979"/>
            <a:ext cx="2882595" cy="766033"/>
          </a:xfrm>
        </p:spPr>
        <p:txBody>
          <a:bodyPr/>
          <a:lstStyle/>
          <a:p>
            <a:r>
              <a:rPr lang="ru-RU" sz="2400" dirty="0"/>
              <a:t>Аналитик, маркетолог, мастер презентации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l="13239" t="29348" r="-119" b="25838"/>
          <a:stretch/>
        </p:blipFill>
        <p:spPr>
          <a:xfrm>
            <a:off x="15697230" y="3629438"/>
            <a:ext cx="2645755" cy="2953578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548094" y="6892925"/>
            <a:ext cx="2926299" cy="766031"/>
          </a:xfrm>
        </p:spPr>
        <p:txBody>
          <a:bodyPr/>
          <a:lstStyle/>
          <a:p>
            <a:pPr algn="ctr"/>
            <a:r>
              <a:rPr lang="ru-RU" dirty="0"/>
              <a:t>Зайцева Дарья Дмитриевна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8F807D-37ED-EBA0-C10C-585ECE43E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737"/>
          <a:stretch/>
        </p:blipFill>
        <p:spPr>
          <a:xfrm>
            <a:off x="1863296" y="3594959"/>
            <a:ext cx="2577373" cy="2953578"/>
          </a:xfrm>
          <a:prstGeom prst="rect">
            <a:avLst/>
          </a:prstGeom>
          <a:ln w="25400">
            <a:solidFill>
              <a:srgbClr val="0B2D50"/>
            </a:solidFill>
          </a:ln>
        </p:spPr>
      </p:pic>
      <p:grpSp>
        <p:nvGrpSpPr>
          <p:cNvPr id="8" name="page number">
            <a:extLst>
              <a:ext uri="{FF2B5EF4-FFF2-40B4-BE49-F238E27FC236}">
                <a16:creationId xmlns:a16="http://schemas.microsoft.com/office/drawing/2014/main" id="{22B13794-427B-4B40-7A46-396AD3AA3FD9}"/>
              </a:ext>
            </a:extLst>
          </p:cNvPr>
          <p:cNvGrpSpPr/>
          <p:nvPr/>
        </p:nvGrpSpPr>
        <p:grpSpPr>
          <a:xfrm>
            <a:off x="18946085" y="10510176"/>
            <a:ext cx="457156" cy="365125"/>
            <a:chOff x="11422855" y="6242955"/>
            <a:chExt cx="457156" cy="365125"/>
          </a:xfrm>
        </p:grpSpPr>
        <p:sp>
          <p:nvSpPr>
            <p:cNvPr id="9" name="page number">
              <a:extLst>
                <a:ext uri="{FF2B5EF4-FFF2-40B4-BE49-F238E27FC236}">
                  <a16:creationId xmlns:a16="http://schemas.microsoft.com/office/drawing/2014/main" id="{C50397AB-B4A4-9539-0F09-373D87A2E86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rectangles">
              <a:extLst>
                <a:ext uri="{FF2B5EF4-FFF2-40B4-BE49-F238E27FC236}">
                  <a16:creationId xmlns:a16="http://schemas.microsoft.com/office/drawing/2014/main" id="{7CB45B1E-0CBD-32C7-4979-AABCFA1C4D39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29095337-EA5A-E978-80BC-03C4873F742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1EE2671F-C8D1-C4B9-F042-B00F56478639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13954D13-D67E-B34F-3C7C-E02E1E31122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66313DC0-68A1-4623-07E6-8F191344F34F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5" name="rectangles">
            <a:extLst>
              <a:ext uri="{FF2B5EF4-FFF2-40B4-BE49-F238E27FC236}">
                <a16:creationId xmlns:a16="http://schemas.microsoft.com/office/drawing/2014/main" id="{285427AA-2B0F-4762-5C22-038381A32CF1}"/>
              </a:ext>
            </a:extLst>
          </p:cNvPr>
          <p:cNvGrpSpPr/>
          <p:nvPr/>
        </p:nvGrpSpPr>
        <p:grpSpPr>
          <a:xfrm>
            <a:off x="-1" y="1462357"/>
            <a:ext cx="20104089" cy="226957"/>
            <a:chOff x="0" y="2512541"/>
            <a:chExt cx="12192000" cy="189470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C62C678E-433B-930A-B7C0-B61B8F7B005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A3A12911-49EA-51FE-9084-6A46EDFA36DB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3B469355-2B9C-4D08-C2D5-79BC51941CD4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5CC469A5-EF24-188B-8774-AFDC9EBB6CD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4" name="Рисунок 33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24C9972-ED2F-0970-D1A3-5561D8B84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17" y="158115"/>
            <a:ext cx="2197506" cy="12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386" y="2185081"/>
            <a:ext cx="18929501" cy="8418096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000" dirty="0"/>
              <a:t>1. Исследование и разработка новых функций и технологий дрона «</a:t>
            </a:r>
            <a:r>
              <a:rPr lang="en-US" sz="3000" dirty="0"/>
              <a:t>TGC</a:t>
            </a:r>
            <a:r>
              <a:rPr lang="ru-RU" sz="3000" dirty="0"/>
              <a:t>», направленных на более точную ориентацию в пространстве и оптимизацию его работы для увеличения длительности полёта (октябрь-ноябрь 2023 г.)</a:t>
            </a:r>
            <a:r>
              <a:rPr lang="en-US" sz="3000" dirty="0"/>
              <a:t>;</a:t>
            </a:r>
            <a:endParaRPr lang="ru-RU" sz="3000" dirty="0"/>
          </a:p>
          <a:p>
            <a:pPr>
              <a:buNone/>
            </a:pPr>
            <a:r>
              <a:rPr lang="ru-RU" sz="3000" dirty="0"/>
              <a:t>2. Тестирование и оптимизация разработанных функций и технологий на практике.  Включает в себя проведение полетных испытаний дронов на контролируемых площадках и в реальных условиях плохой погоды (ноябрь-декабрь 2023 г.)</a:t>
            </a:r>
            <a:r>
              <a:rPr lang="en-US" sz="3000" dirty="0"/>
              <a:t>;</a:t>
            </a:r>
            <a:endParaRPr lang="ru-RU" sz="3000" dirty="0"/>
          </a:p>
          <a:p>
            <a:pPr>
              <a:buNone/>
            </a:pPr>
            <a:r>
              <a:rPr lang="ru-RU" sz="3000" dirty="0"/>
              <a:t>3. Установка и интеграция специализированного оборудования на дроны для мытья окон.  Включает в себя системы распыления моющих веществ </a:t>
            </a:r>
            <a:r>
              <a:rPr lang="en-US" sz="3000" dirty="0"/>
              <a:t>(</a:t>
            </a:r>
            <a:r>
              <a:rPr lang="ru-RU" sz="3000" dirty="0"/>
              <a:t>декабрь 2023г. – январь 2024 г.)</a:t>
            </a:r>
            <a:r>
              <a:rPr lang="en-US" sz="3000" dirty="0"/>
              <a:t>;</a:t>
            </a:r>
            <a:endParaRPr lang="ru-RU" sz="3000" dirty="0"/>
          </a:p>
          <a:p>
            <a:pPr>
              <a:buNone/>
            </a:pPr>
            <a:r>
              <a:rPr lang="ru-RU" sz="3000" dirty="0"/>
              <a:t>4. Создание системы управления и координации дронами для эффективного мониторинга их деятельности (январь 2024 г.)</a:t>
            </a:r>
            <a:r>
              <a:rPr lang="en-US" sz="3000" dirty="0"/>
              <a:t>;</a:t>
            </a:r>
            <a:endParaRPr lang="ru-RU" sz="3000" dirty="0"/>
          </a:p>
          <a:p>
            <a:pPr>
              <a:buNone/>
            </a:pPr>
            <a:r>
              <a:rPr lang="ru-RU" sz="3000" dirty="0"/>
              <a:t>5. Проведение пилотных проектов с использованием разработанных </a:t>
            </a:r>
            <a:r>
              <a:rPr lang="ru-RU" sz="3000" dirty="0" err="1"/>
              <a:t>дронов</a:t>
            </a:r>
            <a:r>
              <a:rPr lang="ru-RU" sz="3000" dirty="0"/>
              <a:t> для реальных зданий.  Включает в себя сотрудничество с организациями-застройщиками (январь 2024 г.)</a:t>
            </a:r>
            <a:r>
              <a:rPr lang="en-US" sz="3000" dirty="0"/>
              <a:t>;</a:t>
            </a:r>
            <a:endParaRPr lang="ru-RU" sz="3000" dirty="0"/>
          </a:p>
          <a:p>
            <a:r>
              <a:rPr lang="ru-RU" sz="3000" dirty="0"/>
              <a:t>6. Масштабирование производства и коммерциализация разработанных дронов и технологий.  Включает в себя установление партнерских отношений с поставщиками комплектующих и оборудования для </a:t>
            </a:r>
            <a:r>
              <a:rPr lang="ru-RU" sz="3000" dirty="0" err="1"/>
              <a:t>дронов</a:t>
            </a:r>
            <a:r>
              <a:rPr lang="ru-RU" sz="3000" dirty="0"/>
              <a:t>-очистителей, а также разработку бизнес-модели и стратегии продаж (февраль-март 2024 г.)</a:t>
            </a:r>
          </a:p>
          <a:p>
            <a:pPr>
              <a:buNone/>
            </a:pPr>
            <a:r>
              <a:rPr lang="ru-RU" sz="3000" dirty="0"/>
              <a:t>7. Постоянное развитие и совершенствование разработанных дронов и технологий на основе обратной связи от клиентов и партнеров.  Включает в себя проведение исследований и разработку новых функций и возможностей для улучшения эффективности борьбы с загрязнением окон (март-июнь 2024 г.).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8C4E8944-58FC-478A-D753-38DA6A4900A5}"/>
              </a:ext>
            </a:extLst>
          </p:cNvPr>
          <p:cNvGrpSpPr/>
          <p:nvPr/>
        </p:nvGrpSpPr>
        <p:grpSpPr>
          <a:xfrm>
            <a:off x="18628963" y="10510176"/>
            <a:ext cx="774278" cy="540116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AE7B640D-9F95-6216-4DA0-55333CBCDBE5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24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9</a:t>
              </a:fld>
              <a:endParaRPr lang="ru-RU" sz="2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F18FE5A9-604E-4FF4-B60A-F3CCC212BD8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114C82D7-BE32-F392-79BE-E30A2EEFEFA9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F21DEEFE-6BB3-7099-5E62-CB20DF8BE6A1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A71F0508-9B58-BCF9-A888-5DF0448E3136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3EDD79B3-F1DB-5239-0B54-C2C8292D91F9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13" name="rectangles">
            <a:extLst>
              <a:ext uri="{FF2B5EF4-FFF2-40B4-BE49-F238E27FC236}">
                <a16:creationId xmlns:a16="http://schemas.microsoft.com/office/drawing/2014/main" id="{26944ADD-AF43-1240-A87B-224C18136E15}"/>
              </a:ext>
            </a:extLst>
          </p:cNvPr>
          <p:cNvGrpSpPr/>
          <p:nvPr/>
        </p:nvGrpSpPr>
        <p:grpSpPr>
          <a:xfrm>
            <a:off x="-1" y="1462357"/>
            <a:ext cx="20104089" cy="226957"/>
            <a:chOff x="0" y="2512541"/>
            <a:chExt cx="12192000" cy="189470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40D701C0-89AD-9B9A-E20E-F6E0D3DD77A5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55B781F3-AB6D-5225-ED76-389DC5465A14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B56FE111-041F-9B4C-DC62-CBF247F760DC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3248111C-47A0-C6FF-BA4D-D23A2D5FA354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60F668D-1F2E-713E-289B-2DFC15B3F08F}"/>
              </a:ext>
            </a:extLst>
          </p:cNvPr>
          <p:cNvCxnSpPr>
            <a:cxnSpLocks/>
          </p:cNvCxnSpPr>
          <p:nvPr/>
        </p:nvCxnSpPr>
        <p:spPr>
          <a:xfrm>
            <a:off x="438303" y="2116094"/>
            <a:ext cx="0" cy="8650207"/>
          </a:xfrm>
          <a:prstGeom prst="line">
            <a:avLst/>
          </a:prstGeom>
          <a:ln w="53975">
            <a:solidFill>
              <a:srgbClr val="C69F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dcmitype/"/>
    <ds:schemaRef ds:uri="http://www.w3.org/XML/1998/namespace"/>
    <ds:schemaRef ds:uri="dae585fd-f7dc-4d5a-b1b8-e5742ef77c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f3f21cfc-4d3e-42b1-8a95-d7209818f9d6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3941</TotalTime>
  <Words>1079</Words>
  <Application>Microsoft Office PowerPoint</Application>
  <PresentationFormat>Произвольный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Calibri</vt:lpstr>
      <vt:lpstr>ОБЛОЖКИ</vt:lpstr>
      <vt:lpstr>РАЗДЕЛИТЕЛИ</vt:lpstr>
      <vt:lpstr>Tech Glass Cleaner: клининговые услуги на основе БПЛА</vt:lpstr>
      <vt:lpstr>Актуальность проекта</vt:lpstr>
      <vt:lpstr>Проблемы, возникающие перед потребителями </vt:lpstr>
      <vt:lpstr>Решение возникших проблем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Яков Гончаров</cp:lastModifiedBy>
  <cp:revision>242</cp:revision>
  <dcterms:created xsi:type="dcterms:W3CDTF">2021-03-01T12:07:13Z</dcterms:created>
  <dcterms:modified xsi:type="dcterms:W3CDTF">2023-10-20T11:22:12Z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