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notesSlides/notesSlide4.xml" ContentType="application/vnd.openxmlformats-officedocument.presentationml.notesSlide+xml"/>
  <Override PartName="/ppt/tags/tag67.xml" ContentType="application/vnd.openxmlformats-officedocument.presentationml.tags+xml"/>
  <Override PartName="/ppt/notesSlides/notesSlide5.xml" ContentType="application/vnd.openxmlformats-officedocument.presentationml.notesSlide+xml"/>
  <Override PartName="/ppt/tags/tag68.xml" ContentType="application/vnd.openxmlformats-officedocument.presentationml.tags+xml"/>
  <Override PartName="/ppt/notesSlides/notesSlide6.xml" ContentType="application/vnd.openxmlformats-officedocument.presentationml.notesSlide+xml"/>
  <Override PartName="/ppt/tags/tag69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notesSlides/notesSlide9.xml" ContentType="application/vnd.openxmlformats-officedocument.presentationml.notesSlide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2" r:id="rId3"/>
    <p:sldId id="264" r:id="rId4"/>
    <p:sldId id="263" r:id="rId5"/>
    <p:sldId id="259" r:id="rId6"/>
    <p:sldId id="266" r:id="rId7"/>
    <p:sldId id="258" r:id="rId8"/>
    <p:sldId id="260" r:id="rId9"/>
    <p:sldId id="267" r:id="rId10"/>
    <p:sldId id="277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E2F4"/>
    <a:srgbClr val="FFFFFF"/>
    <a:srgbClr val="238BC1"/>
    <a:srgbClr val="FAFAFA"/>
    <a:srgbClr val="DCDCDC"/>
    <a:srgbClr val="F0F0F0"/>
    <a:srgbClr val="E6E6E6"/>
    <a:srgbClr val="C8C8C8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>
      <p:cViewPr varScale="1">
        <p:scale>
          <a:sx n="111" d="100"/>
          <a:sy n="111" d="100"/>
        </p:scale>
        <p:origin x="582" y="-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2023/10/19</a:t>
            </a:fld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‹#›</a:t>
            </a:fld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9491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2023/10/19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847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402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41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457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385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552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801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9776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3336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7771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885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 lang="tr-TR" dirty="0">
                <a:sym typeface="+mn-ea"/>
              </a:rPr>
              <a:t>Freepptbackgrounds.net</a:t>
            </a:r>
            <a:endParaRPr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 lang="tr-TR" dirty="0">
                <a:sym typeface="+mn-ea"/>
              </a:rPr>
              <a:t>Freepptbackgrounds.net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5pPr>
          </a:lstStyle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 lang="tr-TR" dirty="0">
                <a:sym typeface="+mn-ea"/>
              </a:rPr>
              <a:t>Freepptbackgrounds.net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5pPr>
          </a:lstStyle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052512" y="418723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schemeClr val="accent5">
                    <a:lumMod val="50000"/>
                  </a:schemeClr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schemeClr val="accent5">
                  <a:lumMod val="50000"/>
                </a:schemeClr>
              </a:solidFill>
              <a:latin typeface="Calibri"/>
              <a:ea typeface="宋体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 lang="tr-TR" dirty="0">
                <a:sym typeface="+mn-ea"/>
              </a:rPr>
              <a:t>Freepptbackgrounds.net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5pPr>
          </a:lstStyle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>
                <a:sym typeface="+mn-ea"/>
              </a:rPr>
              <a:t>www.freepptbackgrounds.net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5pPr>
          </a:lstStyle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 lang="tr-TR" dirty="0">
                <a:sym typeface="+mn-ea"/>
              </a:rPr>
              <a:t>Freepptbackgrounds.net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字魂59号-创粗黑" panose="00000500000000000000" pitchFamily="2" charset="-122"/>
                <a:cs typeface="+mn-cs"/>
                <a:sym typeface="+mn-ea"/>
              </a:defRPr>
            </a:lvl1pPr>
          </a:lstStyle>
          <a:p>
            <a:pPr lvl="0"/>
            <a:r>
              <a:rPr lang="tr-TR" dirty="0">
                <a:sym typeface="+mn-ea"/>
              </a:rPr>
              <a:t>www.freepptbackgrounds.net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2023/10/19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字魂59号-创粗黑" panose="00000500000000000000" pitchFamily="2" charset="-122"/>
                <a:cs typeface="+mj-cs"/>
                <a:sym typeface="+mn-ea"/>
              </a:defRPr>
            </a:lvl1pPr>
          </a:lstStyle>
          <a:p>
            <a:pPr lvl="0"/>
            <a:r>
              <a:rPr lang="tr-TR" dirty="0">
                <a:sym typeface="+mn-ea"/>
              </a:rPr>
              <a:t>Freepptbackgrounds.net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字魂59号-创粗黑" panose="00000500000000000000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2023/10/19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字魂59号-创粗黑" panose="00000500000000000000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字魂59号-创粗黑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5570" y="4722495"/>
            <a:ext cx="10556875" cy="2132965"/>
          </a:xfrm>
          <a:prstGeom prst="rect">
            <a:avLst/>
          </a:prstGeom>
        </p:spPr>
      </p:pic>
      <p:pic>
        <p:nvPicPr>
          <p:cNvPr id="8" name="图片 7" descr="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495600" y="-247567"/>
            <a:ext cx="10556875" cy="2132965"/>
          </a:xfrm>
          <a:prstGeom prst="rect">
            <a:avLst/>
          </a:prstGeom>
        </p:spPr>
      </p:pic>
      <p:pic>
        <p:nvPicPr>
          <p:cNvPr id="9" name="图片 8" descr="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950" y="203835"/>
            <a:ext cx="4967605" cy="6011545"/>
          </a:xfrm>
          <a:prstGeom prst="rect">
            <a:avLst/>
          </a:prstGeom>
        </p:spPr>
      </p:pic>
      <p:pic>
        <p:nvPicPr>
          <p:cNvPr id="10" name="图片 9" descr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4360" y="3412490"/>
            <a:ext cx="1653540" cy="1953260"/>
          </a:xfrm>
          <a:prstGeom prst="rect">
            <a:avLst/>
          </a:prstGeom>
        </p:spPr>
      </p:pic>
      <p:pic>
        <p:nvPicPr>
          <p:cNvPr id="11" name="图片 10" descr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900000">
            <a:off x="3403600" y="1727835"/>
            <a:ext cx="722630" cy="854075"/>
          </a:xfrm>
          <a:prstGeom prst="rect">
            <a:avLst/>
          </a:prstGeom>
        </p:spPr>
      </p:pic>
      <p:pic>
        <p:nvPicPr>
          <p:cNvPr id="12" name="图片 11" descr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900000">
            <a:off x="2809875" y="1777365"/>
            <a:ext cx="391795" cy="4635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135560" y="2491271"/>
            <a:ext cx="8168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200" b="1" i="0" cap="all" dirty="0">
                <a:solidFill>
                  <a:schemeClr val="bg1">
                    <a:lumMod val="85000"/>
                  </a:schemeClr>
                </a:solidFill>
                <a:effectLst/>
                <a:latin typeface="-apple-system"/>
              </a:rPr>
              <a:t>ВНЕДРЕНИЕ "БИОМЕТРИЧЕСКОЙ" БЕЗОПАСНОСТИ В УЧЕБНЫХ ЗАВЕДЕНИЯХ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35360" y="656306"/>
            <a:ext cx="1215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7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字魂59号-创粗黑" panose="000005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0387" y="4327517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1600" b="1" dirty="0">
              <a:solidFill>
                <a:schemeClr val="bg1"/>
              </a:solidFill>
              <a:ea typeface="字魂59号-创粗黑" panose="000005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 descr="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5570" y="4722495"/>
            <a:ext cx="10556875" cy="2132965"/>
          </a:xfrm>
          <a:prstGeom prst="rect">
            <a:avLst/>
          </a:prstGeom>
        </p:spPr>
      </p:pic>
      <p:pic>
        <p:nvPicPr>
          <p:cNvPr id="17" name="图片 7" descr="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699260" y="-139700"/>
            <a:ext cx="10556875" cy="2132965"/>
          </a:xfrm>
          <a:prstGeom prst="rect">
            <a:avLst/>
          </a:prstGeom>
        </p:spPr>
      </p:pic>
      <p:pic>
        <p:nvPicPr>
          <p:cNvPr id="24" name="图片 8" descr="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950" y="203835"/>
            <a:ext cx="4967605" cy="6011545"/>
          </a:xfrm>
          <a:prstGeom prst="rect">
            <a:avLst/>
          </a:prstGeom>
        </p:spPr>
      </p:pic>
      <p:pic>
        <p:nvPicPr>
          <p:cNvPr id="26" name="图片 9" descr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4360" y="3412490"/>
            <a:ext cx="1653540" cy="1953260"/>
          </a:xfrm>
          <a:prstGeom prst="rect">
            <a:avLst/>
          </a:prstGeom>
        </p:spPr>
      </p:pic>
      <p:pic>
        <p:nvPicPr>
          <p:cNvPr id="27" name="图片 10" descr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900000">
            <a:off x="3403600" y="1727835"/>
            <a:ext cx="722630" cy="854075"/>
          </a:xfrm>
          <a:prstGeom prst="rect">
            <a:avLst/>
          </a:prstGeom>
        </p:spPr>
      </p:pic>
      <p:pic>
        <p:nvPicPr>
          <p:cNvPr id="28" name="图片 11" descr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900000">
            <a:off x="2809875" y="1777365"/>
            <a:ext cx="391795" cy="463550"/>
          </a:xfrm>
          <a:prstGeom prst="rect">
            <a:avLst/>
          </a:prstGeom>
        </p:spPr>
      </p:pic>
      <p:sp>
        <p:nvSpPr>
          <p:cNvPr id="30" name="文本框 24"/>
          <p:cNvSpPr txBox="1"/>
          <p:nvPr/>
        </p:nvSpPr>
        <p:spPr>
          <a:xfrm>
            <a:off x="105262" y="5672880"/>
            <a:ext cx="1215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7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9号-创粗黑" panose="00000500000000000000" pitchFamily="2" charset="-122"/>
              </a:rPr>
              <a:t>Спасибо за внимание</a:t>
            </a:r>
            <a:r>
              <a:rPr lang="tr-TR" altLang="zh-CN" sz="7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9号-创粗黑" panose="00000500000000000000" pitchFamily="2" charset="-122"/>
              </a:rPr>
              <a:t>!</a:t>
            </a:r>
            <a:endParaRPr lang="zh-CN" altLang="en-US" sz="7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字魂59号-创粗黑" panose="00000500000000000000" pitchFamily="2" charset="-122"/>
            </a:endParaRPr>
          </a:p>
        </p:txBody>
      </p:sp>
      <p:sp>
        <p:nvSpPr>
          <p:cNvPr id="9" name="文本框 24"/>
          <p:cNvSpPr txBox="1"/>
          <p:nvPr/>
        </p:nvSpPr>
        <p:spPr>
          <a:xfrm>
            <a:off x="9563" y="613036"/>
            <a:ext cx="563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9号-创粗黑" panose="00000500000000000000" pitchFamily="2" charset="-122"/>
              </a:rPr>
              <a:t>Команда проекта</a:t>
            </a:r>
            <a:endParaRPr lang="zh-CN" altLang="en-US" sz="3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字魂59号-创粗黑" panose="00000500000000000000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761" y="1497092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Гуртовой Александр </a:t>
            </a:r>
            <a:r>
              <a:rPr lang="ru-RU" dirty="0" smtClean="0">
                <a:solidFill>
                  <a:schemeClr val="bg1"/>
                </a:solidFill>
              </a:rPr>
              <a:t>Витальевич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Тищенко </a:t>
            </a:r>
            <a:r>
              <a:rPr lang="ru-RU" dirty="0">
                <a:solidFill>
                  <a:schemeClr val="bg1"/>
                </a:solidFill>
              </a:rPr>
              <a:t>Сергей </a:t>
            </a:r>
            <a:r>
              <a:rPr lang="ru-RU" dirty="0">
                <a:solidFill>
                  <a:schemeClr val="bg1"/>
                </a:solidFill>
              </a:rPr>
              <a:t>Андреевич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Дроков Никита </a:t>
            </a:r>
            <a:r>
              <a:rPr lang="ru-RU" dirty="0">
                <a:solidFill>
                  <a:schemeClr val="bg1"/>
                </a:solidFill>
              </a:rPr>
              <a:t>Вадимович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Джуманьязов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Нурмухамед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Шахимович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Маханин</a:t>
            </a:r>
            <a:r>
              <a:rPr lang="ru-RU" dirty="0">
                <a:solidFill>
                  <a:schemeClr val="bg1"/>
                </a:solidFill>
              </a:rPr>
              <a:t> Матвей Евгеньевич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210" y="4827270"/>
            <a:ext cx="12251055" cy="2067560"/>
          </a:xfrm>
          <a:prstGeom prst="rect">
            <a:avLst/>
          </a:prstGeom>
        </p:spPr>
      </p:pic>
      <p:pic>
        <p:nvPicPr>
          <p:cNvPr id="5" name="图片 4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40487" y="-36830"/>
            <a:ext cx="12251055" cy="206756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0" y="3810000"/>
            <a:ext cx="12192000" cy="1200150"/>
            <a:chOff x="3429" y="6829"/>
            <a:chExt cx="12825" cy="1890"/>
          </a:xfrm>
        </p:grpSpPr>
        <p:sp>
          <p:nvSpPr>
            <p:cNvPr id="12" name="文本框 11"/>
            <p:cNvSpPr txBox="1"/>
            <p:nvPr/>
          </p:nvSpPr>
          <p:spPr>
            <a:xfrm>
              <a:off x="3429" y="6829"/>
              <a:ext cx="3013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3600" dirty="0">
                <a:solidFill>
                  <a:schemeClr val="bg1"/>
                </a:solidFill>
                <a:ea typeface="字魂59号-创粗黑" panose="00000500000000000000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692" y="6829"/>
              <a:ext cx="3013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3600" dirty="0">
                <a:solidFill>
                  <a:schemeClr val="bg1"/>
                </a:solidFill>
                <a:ea typeface="字魂59号-创粗黑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60" y="6829"/>
              <a:ext cx="3281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altLang="zh-CN" sz="3600" dirty="0">
                <a:solidFill>
                  <a:schemeClr val="bg1"/>
                </a:solidFill>
                <a:ea typeface="字魂59号-创粗黑" panose="00000500000000000000" pitchFamily="2" charset="-122"/>
              </a:endParaRPr>
            </a:p>
            <a:p>
              <a:pPr algn="ctr"/>
              <a:endParaRPr lang="en-US" altLang="zh-CN" sz="3600" dirty="0">
                <a:solidFill>
                  <a:schemeClr val="bg1"/>
                </a:solidFill>
                <a:ea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241" y="6829"/>
              <a:ext cx="3013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3600" dirty="0">
                <a:solidFill>
                  <a:schemeClr val="bg1"/>
                </a:solidFill>
                <a:ea typeface="字魂59号-创粗黑" panose="00000500000000000000" pitchFamily="2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7E261D-7CD2-4CB9-994B-22110E55C8BB}"/>
              </a:ext>
            </a:extLst>
          </p:cNvPr>
          <p:cNvSpPr txBox="1"/>
          <p:nvPr/>
        </p:nvSpPr>
        <p:spPr>
          <a:xfrm>
            <a:off x="335360" y="254393"/>
            <a:ext cx="10585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>
                <a:solidFill>
                  <a:schemeClr val="bg1">
                    <a:lumMod val="95000"/>
                  </a:schemeClr>
                </a:solidFill>
                <a:latin typeface="-apple-system"/>
              </a:rPr>
              <a:t>Цель проекта</a:t>
            </a:r>
            <a:r>
              <a:rPr lang="en-US" sz="4200" b="1" dirty="0">
                <a:solidFill>
                  <a:schemeClr val="bg1">
                    <a:lumMod val="95000"/>
                  </a:schemeClr>
                </a:solidFill>
                <a:latin typeface="-apple-system"/>
              </a:rPr>
              <a:t>:</a:t>
            </a:r>
            <a:endParaRPr lang="ru-RU" sz="4200" b="1" dirty="0">
              <a:solidFill>
                <a:schemeClr val="bg1">
                  <a:lumMod val="95000"/>
                </a:schemeClr>
              </a:solidFill>
              <a:latin typeface="-apple-syste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6AC37D-A883-4872-8DCA-D5D86AAC5F8A}"/>
              </a:ext>
            </a:extLst>
          </p:cNvPr>
          <p:cNvSpPr txBox="1"/>
          <p:nvPr/>
        </p:nvSpPr>
        <p:spPr>
          <a:xfrm>
            <a:off x="335360" y="1953092"/>
            <a:ext cx="58732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>
                <a:solidFill>
                  <a:schemeClr val="bg1">
                    <a:lumMod val="95000"/>
                  </a:schemeClr>
                </a:solidFill>
                <a:effectLst/>
              </a:rPr>
              <a:t>Добавить в учебные и высшие учебные заведения биометрический вход для учащихся для повышения общей безопасности обучающихся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C072D16-46EF-4421-A54E-427B91D7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570996"/>
            <a:ext cx="5183269" cy="288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8255" y="-5715"/>
            <a:ext cx="6680319" cy="2325370"/>
            <a:chOff x="-13" y="-9"/>
            <a:chExt cx="10123" cy="3662"/>
          </a:xfrm>
        </p:grpSpPr>
        <p:sp>
          <p:nvSpPr>
            <p:cNvPr id="15" name="文本框 14"/>
            <p:cNvSpPr txBox="1"/>
            <p:nvPr/>
          </p:nvSpPr>
          <p:spPr>
            <a:xfrm>
              <a:off x="975" y="803"/>
              <a:ext cx="9135" cy="2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200" b="1" dirty="0">
                  <a:solidFill>
                    <a:schemeClr val="bg1">
                      <a:lumMod val="95000"/>
                    </a:schemeClr>
                  </a:solidFill>
                  <a:latin typeface="-apple-system"/>
                </a:rPr>
                <a:t>Почему такой метод </a:t>
              </a:r>
              <a:r>
                <a:rPr lang="en-US" sz="4200" b="1" dirty="0">
                  <a:solidFill>
                    <a:schemeClr val="bg1">
                      <a:lumMod val="95000"/>
                    </a:schemeClr>
                  </a:solidFill>
                  <a:latin typeface="-apple-system"/>
                </a:rPr>
                <a:t>?</a:t>
              </a:r>
              <a:endParaRPr lang="ru-RU" sz="4200" b="1" dirty="0">
                <a:solidFill>
                  <a:schemeClr val="bg1">
                    <a:lumMod val="95000"/>
                  </a:schemeClr>
                </a:solidFill>
                <a:latin typeface="-apple-system"/>
              </a:endParaRPr>
            </a:p>
            <a:p>
              <a:pPr algn="l"/>
              <a:endParaRPr lang="en-US" altLang="zh-CN" sz="3600" b="1" dirty="0">
                <a:solidFill>
                  <a:srgbClr val="1EE2F4"/>
                </a:solidFill>
                <a:ea typeface="字魂59号-创粗黑" panose="00000500000000000000" pitchFamily="2" charset="-122"/>
              </a:endParaRPr>
            </a:p>
          </p:txBody>
        </p:sp>
        <p:pic>
          <p:nvPicPr>
            <p:cNvPr id="5" name="图片 4" descr="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 flipV="1">
              <a:off x="-856" y="834"/>
              <a:ext cx="3662" cy="1975"/>
            </a:xfrm>
            <a:prstGeom prst="rect">
              <a:avLst/>
            </a:prstGeom>
          </p:spPr>
        </p:pic>
      </p:grpSp>
      <p:pic>
        <p:nvPicPr>
          <p:cNvPr id="4" name="图片 3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" y="4697095"/>
            <a:ext cx="12212955" cy="2165985"/>
          </a:xfrm>
          <a:prstGeom prst="rect">
            <a:avLst/>
          </a:prstGeom>
        </p:spPr>
      </p:pic>
      <p:pic>
        <p:nvPicPr>
          <p:cNvPr id="9" name="图片 8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390" y="5976598"/>
            <a:ext cx="12212955" cy="8528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F02AB6-66A6-4515-A261-FC97856C51E0}"/>
              </a:ext>
            </a:extLst>
          </p:cNvPr>
          <p:cNvSpPr txBox="1"/>
          <p:nvPr/>
        </p:nvSpPr>
        <p:spPr>
          <a:xfrm>
            <a:off x="619125" y="1729954"/>
            <a:ext cx="7442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>
                <a:solidFill>
                  <a:schemeClr val="bg1">
                    <a:lumMod val="85000"/>
                  </a:schemeClr>
                </a:solidFill>
                <a:effectLst/>
              </a:rPr>
              <a:t>Данный метод освобождает от применения специального пропуска, который может потеряться, но и помогает обезопасить учреждение от лиц, которые не являются учащимися, также эта система, связанная с базой данных, сможет показывать, когда конкретный ученик или студент, заходил и покидал здание для большего контроля и </a:t>
            </a:r>
            <a:r>
              <a:rPr lang="ru-RU" sz="2800" b="0" i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безопасности</a:t>
            </a:r>
            <a:endParaRPr lang="ru-RU" sz="2800" dirty="0">
              <a:solidFill>
                <a:schemeClr val="bg1">
                  <a:lumMod val="8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738CE66-9B3B-4E65-B926-AD03CA628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29" y="2369403"/>
            <a:ext cx="4564936" cy="275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8255" y="-5715"/>
            <a:ext cx="8088630" cy="2346325"/>
            <a:chOff x="-13" y="-9"/>
            <a:chExt cx="12738" cy="3695"/>
          </a:xfrm>
        </p:grpSpPr>
        <p:sp>
          <p:nvSpPr>
            <p:cNvPr id="15" name="文本框 14"/>
            <p:cNvSpPr txBox="1"/>
            <p:nvPr/>
          </p:nvSpPr>
          <p:spPr>
            <a:xfrm>
              <a:off x="1095" y="632"/>
              <a:ext cx="1163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4200" b="1" dirty="0">
                  <a:solidFill>
                    <a:schemeClr val="bg1"/>
                  </a:solidFill>
                  <a:latin typeface="-apple-system"/>
                  <a:ea typeface="字魂59号-创粗黑" panose="00000500000000000000" pitchFamily="2" charset="-122"/>
                </a:rPr>
                <a:t>Почему Биометрия Лица</a:t>
              </a:r>
              <a:r>
                <a:rPr lang="en-US" altLang="zh-CN" sz="4200" b="1" dirty="0">
                  <a:solidFill>
                    <a:schemeClr val="bg1"/>
                  </a:solidFill>
                  <a:latin typeface="-apple-system"/>
                  <a:ea typeface="字魂59号-创粗黑" panose="00000500000000000000" pitchFamily="2" charset="-122"/>
                </a:rPr>
                <a:t>, </a:t>
              </a:r>
              <a:r>
                <a:rPr lang="ru-RU" altLang="zh-CN" sz="4200" b="1" dirty="0">
                  <a:solidFill>
                    <a:schemeClr val="bg1"/>
                  </a:solidFill>
                  <a:latin typeface="-apple-system"/>
                  <a:ea typeface="字魂59号-创粗黑" panose="00000500000000000000" pitchFamily="2" charset="-122"/>
                </a:rPr>
                <a:t>а не отпечаток пальца</a:t>
              </a:r>
              <a:r>
                <a:rPr lang="en-US" altLang="zh-CN" sz="4200" b="1" dirty="0">
                  <a:solidFill>
                    <a:schemeClr val="bg1"/>
                  </a:solidFill>
                  <a:latin typeface="-apple-system"/>
                  <a:ea typeface="字魂59号-创粗黑" panose="00000500000000000000" pitchFamily="2" charset="-122"/>
                </a:rPr>
                <a:t>?</a:t>
              </a:r>
            </a:p>
            <a:p>
              <a:pPr algn="l"/>
              <a:endParaRPr lang="en-US" altLang="zh-CN" sz="3600" b="1" dirty="0">
                <a:solidFill>
                  <a:srgbClr val="1EE2F4"/>
                </a:solidFill>
                <a:ea typeface="字魂59号-创粗黑" panose="00000500000000000000" pitchFamily="2" charset="-122"/>
              </a:endParaRPr>
            </a:p>
          </p:txBody>
        </p:sp>
        <p:pic>
          <p:nvPicPr>
            <p:cNvPr id="5" name="图片 4" descr="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 flipV="1">
              <a:off x="-856" y="834"/>
              <a:ext cx="3662" cy="197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5343FF0-8F4D-4394-A264-66C6A309E48E}"/>
              </a:ext>
            </a:extLst>
          </p:cNvPr>
          <p:cNvSpPr txBox="1"/>
          <p:nvPr/>
        </p:nvSpPr>
        <p:spPr>
          <a:xfrm>
            <a:off x="619125" y="2204864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>
                <a:solidFill>
                  <a:schemeClr val="bg1"/>
                </a:solidFill>
                <a:effectLst/>
              </a:rPr>
              <a:t>В целях гигиены, дистанционное подтверждение личности обеспечивает чистоту рук и низкую вероятность передачи </a:t>
            </a:r>
            <a:r>
              <a:rPr lang="ru-RU" sz="2800" b="0" i="0" dirty="0" smtClean="0">
                <a:solidFill>
                  <a:schemeClr val="bg1"/>
                </a:solidFill>
                <a:effectLst/>
              </a:rPr>
              <a:t>инфекций</a:t>
            </a:r>
            <a:r>
              <a:rPr lang="ru-RU" sz="2800" b="0" i="0" dirty="0">
                <a:solidFill>
                  <a:schemeClr val="bg1"/>
                </a:solidFill>
                <a:effectLst/>
              </a:rPr>
              <a:t> 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FE85D6A-96AC-454F-9319-402066D2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46" y="2319338"/>
            <a:ext cx="5137058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780" y="-5715"/>
            <a:ext cx="5200650" cy="57912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8255" y="-5715"/>
            <a:ext cx="6360795" cy="2325370"/>
            <a:chOff x="-13" y="-9"/>
            <a:chExt cx="10017" cy="3662"/>
          </a:xfrm>
        </p:grpSpPr>
        <p:sp>
          <p:nvSpPr>
            <p:cNvPr id="15" name="文本框 14"/>
            <p:cNvSpPr txBox="1"/>
            <p:nvPr/>
          </p:nvSpPr>
          <p:spPr>
            <a:xfrm>
              <a:off x="1095" y="555"/>
              <a:ext cx="8909" cy="2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altLang="zh-CN" sz="4200" b="1" dirty="0">
                  <a:solidFill>
                    <a:schemeClr val="bg1"/>
                  </a:solidFill>
                  <a:latin typeface="-apple-system"/>
                  <a:ea typeface="字魂59号-创粗黑" panose="00000500000000000000" pitchFamily="2" charset="-122"/>
                </a:rPr>
                <a:t>Какой продукт будет </a:t>
              </a:r>
              <a:r>
                <a:rPr lang="ru-RU" altLang="zh-CN" sz="4200" b="1" dirty="0" smtClean="0">
                  <a:solidFill>
                    <a:schemeClr val="bg1"/>
                  </a:solidFill>
                  <a:latin typeface="-apple-system"/>
                  <a:ea typeface="字魂59号-创粗黑" panose="00000500000000000000" pitchFamily="2" charset="-122"/>
                </a:rPr>
                <a:t>продаваться?</a:t>
              </a:r>
              <a:endParaRPr lang="en-US" altLang="zh-CN" sz="4200" b="1" dirty="0">
                <a:solidFill>
                  <a:schemeClr val="bg1"/>
                </a:solidFill>
                <a:latin typeface="-apple-system"/>
                <a:ea typeface="字魂59号-创粗黑" panose="00000500000000000000" pitchFamily="2" charset="-122"/>
              </a:endParaRPr>
            </a:p>
          </p:txBody>
        </p:sp>
        <p:pic>
          <p:nvPicPr>
            <p:cNvPr id="5" name="图片 4" descr="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 flipV="1">
              <a:off x="-856" y="834"/>
              <a:ext cx="3662" cy="197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953805-D49B-46A7-813F-0DAB79B695E6}"/>
              </a:ext>
            </a:extLst>
          </p:cNvPr>
          <p:cNvSpPr txBox="1"/>
          <p:nvPr/>
        </p:nvSpPr>
        <p:spPr>
          <a:xfrm>
            <a:off x="695325" y="2889885"/>
            <a:ext cx="51846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Основным продуктом будет Турникет </a:t>
            </a:r>
          </a:p>
          <a:p>
            <a:r>
              <a:rPr lang="ru-RU" sz="3800" dirty="0">
                <a:solidFill>
                  <a:schemeClr val="bg1"/>
                </a:solidFill>
              </a:rPr>
              <a:t>с распознаванием лиц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699CDB-D464-42DB-867E-A2A14480B6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30" y="1097832"/>
            <a:ext cx="6426491" cy="48198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37" y="2073447"/>
            <a:ext cx="4726564" cy="473265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8255" y="-5715"/>
            <a:ext cx="10064750" cy="2325370"/>
            <a:chOff x="-13" y="-9"/>
            <a:chExt cx="15850" cy="3662"/>
          </a:xfrm>
        </p:grpSpPr>
        <p:sp>
          <p:nvSpPr>
            <p:cNvPr id="15" name="文本框 14"/>
            <p:cNvSpPr txBox="1"/>
            <p:nvPr/>
          </p:nvSpPr>
          <p:spPr>
            <a:xfrm>
              <a:off x="1712" y="1132"/>
              <a:ext cx="14125" cy="2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200" b="1" dirty="0">
                  <a:solidFill>
                    <a:schemeClr val="bg1"/>
                  </a:solidFill>
                  <a:effectLst/>
                  <a:latin typeface="-apple-system"/>
                  <a:ea typeface="Times New Roman" panose="02020603050405020304" pitchFamily="18" charset="0"/>
                </a:rPr>
                <a:t>Какую и чью проблему </a:t>
              </a:r>
              <a:r>
                <a:rPr lang="ru-RU" sz="4200" b="1" dirty="0" smtClean="0">
                  <a:solidFill>
                    <a:schemeClr val="bg1"/>
                  </a:solidFill>
                  <a:effectLst/>
                  <a:latin typeface="-apple-system"/>
                  <a:ea typeface="Times New Roman" panose="02020603050405020304" pitchFamily="18" charset="0"/>
                </a:rPr>
                <a:t>решает ?</a:t>
              </a:r>
              <a:endParaRPr lang="ru-RU" sz="4200" dirty="0">
                <a:solidFill>
                  <a:schemeClr val="bg1"/>
                </a:solidFill>
                <a:effectLst/>
                <a:latin typeface="-apple-system"/>
                <a:ea typeface="Times New Roman" panose="02020603050405020304" pitchFamily="18" charset="0"/>
              </a:endParaRPr>
            </a:p>
            <a:p>
              <a:pPr algn="l"/>
              <a:endParaRPr lang="en-US" altLang="zh-CN" sz="3600" b="1" dirty="0">
                <a:solidFill>
                  <a:srgbClr val="1EE2F4"/>
                </a:solidFill>
                <a:ea typeface="字魂59号-创粗黑" panose="00000500000000000000" pitchFamily="2" charset="-122"/>
              </a:endParaRPr>
            </a:p>
          </p:txBody>
        </p:sp>
        <p:pic>
          <p:nvPicPr>
            <p:cNvPr id="5" name="图片 4" descr="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 flipV="1">
              <a:off x="-856" y="834"/>
              <a:ext cx="3662" cy="1975"/>
            </a:xfrm>
            <a:prstGeom prst="rect">
              <a:avLst/>
            </a:prstGeom>
          </p:spPr>
        </p:pic>
      </p:grpSp>
      <p:pic>
        <p:nvPicPr>
          <p:cNvPr id="4" name="图片 3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20" y="4697095"/>
            <a:ext cx="12212955" cy="2165985"/>
          </a:xfrm>
          <a:prstGeom prst="rect">
            <a:avLst/>
          </a:prstGeom>
        </p:spPr>
      </p:pic>
      <p:pic>
        <p:nvPicPr>
          <p:cNvPr id="9" name="图片 8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95" y="6010275"/>
            <a:ext cx="12212955" cy="8528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87120" y="2362098"/>
            <a:ext cx="4462145" cy="3407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 fontAlgn="auto"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Турникет с биометрическим считывателем решает проблему безопасности в государственных и учебных заведениях, а также решает проблему гигиены</a:t>
            </a:r>
            <a:endParaRPr lang="zh-CN" sz="2800" dirty="0">
              <a:solidFill>
                <a:schemeClr val="bg1"/>
              </a:solidFill>
              <a:ea typeface="字魂59号-创粗黑" panose="00000500000000000000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8255" y="-5715"/>
            <a:ext cx="6752590" cy="2325370"/>
            <a:chOff x="-13" y="-9"/>
            <a:chExt cx="10634" cy="3662"/>
          </a:xfrm>
        </p:grpSpPr>
        <p:sp>
          <p:nvSpPr>
            <p:cNvPr id="15" name="文本框 14"/>
            <p:cNvSpPr txBox="1"/>
            <p:nvPr/>
          </p:nvSpPr>
          <p:spPr>
            <a:xfrm>
              <a:off x="1712" y="1132"/>
              <a:ext cx="8909" cy="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altLang="zh-CN" sz="4200" b="1" dirty="0">
                  <a:solidFill>
                    <a:schemeClr val="bg1"/>
                  </a:solidFill>
                  <a:latin typeface="-apple-system"/>
                  <a:ea typeface="字魂59号-创粗黑" panose="00000500000000000000" pitchFamily="2" charset="-122"/>
                </a:rPr>
                <a:t>Бизнес модель</a:t>
              </a:r>
              <a:endParaRPr lang="en-US" altLang="zh-CN" sz="4200" b="1" dirty="0">
                <a:solidFill>
                  <a:schemeClr val="bg1"/>
                </a:solidFill>
                <a:latin typeface="-apple-system"/>
                <a:ea typeface="字魂59号-创粗黑" panose="00000500000000000000" pitchFamily="2" charset="-122"/>
              </a:endParaRPr>
            </a:p>
          </p:txBody>
        </p:sp>
        <p:pic>
          <p:nvPicPr>
            <p:cNvPr id="5" name="图片 4" descr="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 flipV="1">
              <a:off x="-856" y="834"/>
              <a:ext cx="3662" cy="1975"/>
            </a:xfrm>
            <a:prstGeom prst="rect">
              <a:avLst/>
            </a:prstGeom>
          </p:spPr>
        </p:pic>
      </p:grpSp>
      <p:pic>
        <p:nvPicPr>
          <p:cNvPr id="4" name="图片 3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0" y="2608557"/>
            <a:ext cx="7870825" cy="42443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7799" y="1772816"/>
            <a:ext cx="7418228" cy="45735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 fontAlgn="auto"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финансовых ресурсов со стороны </a:t>
            </a:r>
            <a:r>
              <a:rPr lang="ru-RU" sz="28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государства и заинтересованных учреждений. </a:t>
            </a:r>
            <a:r>
              <a:rPr lang="ru-RU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 производство терминала, в который будет внедрён биометрический датчик. Предоставление произведённого продукта в государственные и образовательные организации, за счет чего и будет </a:t>
            </a:r>
            <a:r>
              <a:rPr lang="ru-RU" sz="28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образована прибыль</a:t>
            </a:r>
            <a:endParaRPr lang="zh-CN" sz="2800" dirty="0">
              <a:solidFill>
                <a:schemeClr val="bg1"/>
              </a:solidFill>
              <a:ea typeface="字魂59号-创粗黑" panose="00000500000000000000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613FBAB-9ACF-41A3-9A43-40C91C828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084" y="2575788"/>
            <a:ext cx="4016594" cy="315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8255" y="-5715"/>
            <a:ext cx="9970135" cy="2479675"/>
            <a:chOff x="-13" y="-9"/>
            <a:chExt cx="15701" cy="3905"/>
          </a:xfrm>
        </p:grpSpPr>
        <p:sp>
          <p:nvSpPr>
            <p:cNvPr id="15" name="文本框 14"/>
            <p:cNvSpPr txBox="1"/>
            <p:nvPr/>
          </p:nvSpPr>
          <p:spPr>
            <a:xfrm>
              <a:off x="1790" y="842"/>
              <a:ext cx="13898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200" b="1" dirty="0">
                  <a:solidFill>
                    <a:schemeClr val="bg1"/>
                  </a:solidFill>
                  <a:effectLst/>
                  <a:latin typeface="-apple-system"/>
                  <a:ea typeface="Times New Roman" panose="02020603050405020304" pitchFamily="18" charset="0"/>
                  <a:cs typeface="Times New Roman" panose="02020603050405020304" pitchFamily="18" charset="0"/>
                </a:rPr>
                <a:t>Каналы продвижения будущего продукта</a:t>
              </a:r>
              <a:endParaRPr lang="ru-RU" sz="4200" dirty="0">
                <a:solidFill>
                  <a:schemeClr val="bg1"/>
                </a:solidFill>
                <a:effectLst/>
                <a:latin typeface="-apple-system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en-US" altLang="zh-CN" sz="3600" b="1" dirty="0">
                <a:solidFill>
                  <a:srgbClr val="1EE2F4"/>
                </a:solidFill>
                <a:ea typeface="字魂59号-创粗黑" panose="00000500000000000000" pitchFamily="2" charset="-122"/>
              </a:endParaRPr>
            </a:p>
          </p:txBody>
        </p:sp>
        <p:pic>
          <p:nvPicPr>
            <p:cNvPr id="5" name="图片 4" descr="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 flipV="1">
              <a:off x="-856" y="834"/>
              <a:ext cx="3662" cy="1975"/>
            </a:xfrm>
            <a:prstGeom prst="rect">
              <a:avLst/>
            </a:prstGeom>
          </p:spPr>
        </p:pic>
      </p:grpSp>
      <p:pic>
        <p:nvPicPr>
          <p:cNvPr id="4" name="图片 3" descr="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805" y="1595755"/>
            <a:ext cx="3882390" cy="4698365"/>
          </a:xfrm>
          <a:prstGeom prst="rect">
            <a:avLst/>
          </a:prstGeom>
        </p:spPr>
      </p:pic>
      <p:sp>
        <p:nvSpPr>
          <p:cNvPr id="33" name="TextBox 13"/>
          <p:cNvSpPr txBox="1"/>
          <p:nvPr/>
        </p:nvSpPr>
        <p:spPr>
          <a:xfrm>
            <a:off x="1444210" y="2654296"/>
            <a:ext cx="2709545" cy="51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912495" fontAlgn="auto"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2800" dirty="0">
                <a:solidFill>
                  <a:schemeClr val="bg1"/>
                </a:solidFill>
                <a:ea typeface="字魂59号-创粗黑" panose="00000500000000000000" pitchFamily="2" charset="-122"/>
                <a:cs typeface="宋体" panose="02010600030101010101" pitchFamily="2" charset="-122"/>
                <a:sym typeface="+mn-ea"/>
              </a:rPr>
              <a:t>Прямые продажи</a:t>
            </a:r>
            <a:endParaRPr lang="en-US" sz="1400" dirty="0">
              <a:solidFill>
                <a:schemeClr val="bg1"/>
              </a:solidFill>
              <a:ea typeface="字魂59号-创粗黑" panose="00000500000000000000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913676" y="4382493"/>
            <a:ext cx="3573641" cy="51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912495">
              <a:lnSpc>
                <a:spcPct val="130000"/>
              </a:lnSpc>
              <a:defRPr/>
            </a:pPr>
            <a:r>
              <a:rPr lang="ru-RU" sz="2800" dirty="0">
                <a:solidFill>
                  <a:schemeClr val="bg1"/>
                </a:solidFill>
                <a:ea typeface="字魂59号-创粗黑" panose="00000500000000000000" pitchFamily="2" charset="-122"/>
                <a:cs typeface="宋体" panose="02010600030101010101" pitchFamily="2" charset="-122"/>
                <a:sym typeface="+mn-ea"/>
              </a:rPr>
              <a:t>Сеть дистрибьюторов</a:t>
            </a:r>
            <a:endParaRPr lang="en-US" sz="1400" dirty="0">
              <a:solidFill>
                <a:schemeClr val="bg1"/>
              </a:solidFill>
              <a:ea typeface="字魂59号-创粗黑" panose="00000500000000000000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8038245" y="2275231"/>
            <a:ext cx="2670810" cy="10750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>
              <a:lnSpc>
                <a:spcPct val="130000"/>
              </a:lnSpc>
              <a:defRPr/>
            </a:pPr>
            <a:r>
              <a:rPr lang="ru-RU" sz="2800" dirty="0">
                <a:solidFill>
                  <a:schemeClr val="bg1"/>
                </a:solidFill>
                <a:ea typeface="字魂59号-创粗黑" panose="00000500000000000000" pitchFamily="2" charset="-122"/>
                <a:cs typeface="宋体" panose="02010600030101010101" pitchFamily="2" charset="-122"/>
                <a:sym typeface="+mn-ea"/>
              </a:rPr>
              <a:t>Интернет-маркетинг</a:t>
            </a:r>
            <a:endParaRPr lang="en-US" sz="2800" dirty="0">
              <a:solidFill>
                <a:schemeClr val="bg1"/>
              </a:solidFill>
              <a:ea typeface="字魂59号-创粗黑" panose="00000500000000000000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397946" y="4138253"/>
            <a:ext cx="2670810" cy="16351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>
              <a:lnSpc>
                <a:spcPct val="130000"/>
              </a:lnSpc>
              <a:defRPr/>
            </a:pPr>
            <a:r>
              <a:rPr lang="ru-RU" sz="2800" dirty="0">
                <a:solidFill>
                  <a:schemeClr val="bg1"/>
                </a:solidFill>
                <a:ea typeface="字魂59号-创粗黑" panose="00000500000000000000" pitchFamily="2" charset="-122"/>
                <a:cs typeface="宋体" panose="02010600030101010101" pitchFamily="2" charset="-122"/>
                <a:sym typeface="+mn-ea"/>
              </a:rPr>
              <a:t>Участие в выставках и конференциях</a:t>
            </a:r>
            <a:endParaRPr lang="en-US" sz="2800" dirty="0">
              <a:solidFill>
                <a:schemeClr val="bg1"/>
              </a:solidFill>
              <a:ea typeface="字魂59号-创粗黑" panose="00000500000000000000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3" name="图片 12" descr="15"/>
          <p:cNvPicPr>
            <a:picLocks noChangeAspect="1"/>
          </p:cNvPicPr>
          <p:nvPr/>
        </p:nvPicPr>
        <p:blipFill>
          <a:blip r:embed="rId6"/>
          <a:srcRect b="34443"/>
          <a:stretch>
            <a:fillRect/>
          </a:stretch>
        </p:blipFill>
        <p:spPr>
          <a:xfrm>
            <a:off x="-7620" y="5516245"/>
            <a:ext cx="12203430" cy="13500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8255" y="-5715"/>
            <a:ext cx="2750185" cy="2325370"/>
            <a:chOff x="-13" y="-9"/>
            <a:chExt cx="4331" cy="3662"/>
          </a:xfrm>
        </p:grpSpPr>
        <p:sp>
          <p:nvSpPr>
            <p:cNvPr id="15" name="文本框 14"/>
            <p:cNvSpPr txBox="1"/>
            <p:nvPr/>
          </p:nvSpPr>
          <p:spPr>
            <a:xfrm>
              <a:off x="1712" y="1132"/>
              <a:ext cx="260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altLang="zh-CN" sz="3600" b="1" dirty="0">
                <a:solidFill>
                  <a:srgbClr val="1EE2F4"/>
                </a:solidFill>
                <a:ea typeface="字魂59号-创粗黑" panose="00000500000000000000" pitchFamily="2" charset="-122"/>
              </a:endParaRPr>
            </a:p>
          </p:txBody>
        </p:sp>
        <p:pic>
          <p:nvPicPr>
            <p:cNvPr id="5" name="图片 4" descr="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 flipV="1">
              <a:off x="-856" y="834"/>
              <a:ext cx="3662" cy="197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6D2DB20-B2EA-45D1-9A09-651D59BAC834}"/>
              </a:ext>
            </a:extLst>
          </p:cNvPr>
          <p:cNvSpPr txBox="1"/>
          <p:nvPr/>
        </p:nvSpPr>
        <p:spPr>
          <a:xfrm>
            <a:off x="741546" y="404664"/>
            <a:ext cx="40007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  <a:effectLst/>
                <a:latin typeface="-apple-system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Ценностное предложение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2CA59-276C-4E08-AEB9-187B0B2C3F99}"/>
              </a:ext>
            </a:extLst>
          </p:cNvPr>
          <p:cNvSpPr txBox="1"/>
          <p:nvPr/>
        </p:nvSpPr>
        <p:spPr>
          <a:xfrm>
            <a:off x="407368" y="2301872"/>
            <a:ext cx="62646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lang="ru-RU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Удобство использования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lang="ru-RU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По сравнению с конкурентами наш проект более безопасен благодаря качественной защите БД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Предоставление помощи от консультантов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B121750-56AA-4C38-81BC-7AE8754C5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83" y="2301872"/>
            <a:ext cx="458717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G来了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5G Technology Speed Template，Freepptbackgrounds.n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248</Words>
  <Application>Microsoft Office PowerPoint</Application>
  <PresentationFormat>Широкоэкранный</PresentationFormat>
  <Paragraphs>44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宋体</vt:lpstr>
      <vt:lpstr>-apple-system</vt:lpstr>
      <vt:lpstr>Arial</vt:lpstr>
      <vt:lpstr>Calibri</vt:lpstr>
      <vt:lpstr>Calibri Light</vt:lpstr>
      <vt:lpstr>Times New Roman</vt:lpstr>
      <vt:lpstr>字魂59号-创粗黑</vt:lpstr>
      <vt:lpstr>5G Technology Speed Template，Freepptbackgrounds.net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Freepptbackgrounds.net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 Technology Speed Template</dc:title>
  <dc:subject>Freepptbackgrounds.net</dc:subject>
  <dc:creator>Powerpoint Template</dc:creator>
  <cp:keywords>5G Technology Speed Template</cp:keywords>
  <dc:description>5G Technology Speed Template_x000d_
www.freepptbackgrounds.net</dc:description>
  <cp:lastModifiedBy>Алина</cp:lastModifiedBy>
  <cp:revision>32</cp:revision>
  <dcterms:created xsi:type="dcterms:W3CDTF">2019-04-30T15:06:07Z</dcterms:created>
  <dcterms:modified xsi:type="dcterms:W3CDTF">2023-10-19T07:51:10Z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