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C093"/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03" autoAdjust="0"/>
    <p:restoredTop sz="95604" autoAdjust="0"/>
  </p:normalViewPr>
  <p:slideViewPr>
    <p:cSldViewPr snapToGrid="0">
      <p:cViewPr>
        <p:scale>
          <a:sx n="50" d="100"/>
          <a:sy n="50" d="100"/>
        </p:scale>
        <p:origin x="106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EB9-406C-BCFF-725266B2C6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EB9-406C-BCFF-725266B2C600}"/>
              </c:ext>
            </c:extLst>
          </c:dPt>
          <c:dLbls>
            <c:dLbl>
              <c:idx val="0"/>
              <c:layout>
                <c:manualLayout>
                  <c:x val="-0.21641457937687852"/>
                  <c:y val="-6.244587658051348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2894A4C-8AD8-41A2-8769-74ABB5EE54F7}" type="PERCENTAGE">
                      <a:rPr lang="en-US" sz="2400"/>
                      <a:pPr>
                        <a:defRPr/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158812234209294"/>
                      <c:h val="9.897892043072256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EB9-406C-BCFF-725266B2C600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747FDAF-8CC3-4EE7-92C6-6BD10D5F0CB8}" type="PERCENTAGE">
                      <a:rPr lang="en-US" sz="2400"/>
                      <a:pPr>
                        <a:defRPr sz="2400"/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27879023110008"/>
                      <c:h val="7.113115342850963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EB9-406C-BCFF-725266B2C6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Численность слбовидящих в России</c:v>
                </c:pt>
                <c:pt idx="1">
                  <c:v>Численность слепых людей в Росиии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115000</c:v>
                </c:pt>
                <c:pt idx="1">
                  <c:v>103000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B9-406C-BCFF-725266B2C60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067729740953864"/>
          <c:y val="5.026001719585798E-2"/>
          <c:w val="0.6082021923644525"/>
          <c:h val="0.795218327552355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186-475A-ACDE-438E362E206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2186-475A-ACDE-438E362E206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2186-475A-ACDE-438E362E2067}"/>
                </c:ext>
              </c:extLst>
            </c:dLbl>
            <c:dLbl>
              <c:idx val="1"/>
              <c:layout>
                <c:manualLayout>
                  <c:x val="5.3823373192943016E-2"/>
                  <c:y val="-0.213156488005020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86-475A-ACDE-438E362E20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Количество незрячих людей обеспеченные собаками поводырями</c:v>
                </c:pt>
                <c:pt idx="1">
                  <c:v>Количество незрячих людей обходящиеся с помощью друзей и родственников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67</c:v>
                </c:pt>
                <c:pt idx="1">
                  <c:v>620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86-475A-ACDE-438E362E206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0134692231800535E-2"/>
          <c:y val="1.1934757286662689E-2"/>
          <c:w val="0.96951807051656147"/>
          <c:h val="0.17676268298982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pt.2035.university/project/dron-povodyr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Дрон-поводырь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E2A802-F4F9-4C98-967D-F683E8D47494}"/>
              </a:ext>
            </a:extLst>
          </p:cNvPr>
          <p:cNvSpPr txBox="1"/>
          <p:nvPr/>
        </p:nvSpPr>
        <p:spPr>
          <a:xfrm>
            <a:off x="1061884" y="7329948"/>
            <a:ext cx="58551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Зенькович Анастасия Александровна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Дроздова Анастасия Сергеевна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Зенькович Игорь Александрович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4" y="7282268"/>
            <a:ext cx="3388658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None/>
            </a:pPr>
            <a:r>
              <a:rPr lang="ru-RU" sz="4800" dirty="0"/>
              <a:t>Сайт </a:t>
            </a:r>
          </a:p>
          <a:p>
            <a:pPr>
              <a:lnSpc>
                <a:spcPct val="100000"/>
              </a:lnSpc>
              <a:buNone/>
            </a:pPr>
            <a:r>
              <a:rPr lang="ru-RU" sz="4800" dirty="0"/>
              <a:t>Телефон</a:t>
            </a:r>
          </a:p>
          <a:p>
            <a:pPr>
              <a:lnSpc>
                <a:spcPct val="100000"/>
              </a:lnSpc>
              <a:buNone/>
            </a:pPr>
            <a:r>
              <a:rPr lang="en-US" sz="5400" dirty="0"/>
              <a:t>email</a:t>
            </a:r>
            <a:endParaRPr lang="ru-RU" sz="5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5151904"/>
            <a:ext cx="15902360" cy="1011891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5165999" y="7282268"/>
            <a:ext cx="903409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3600" dirty="0">
                <a:hlinkClick r:id="rId2"/>
              </a:rPr>
              <a:t>https://pt.2035.university/project/dron-povodyr</a:t>
            </a:r>
            <a:endParaRPr lang="ru-RU" sz="3600" dirty="0"/>
          </a:p>
          <a:p>
            <a:pPr>
              <a:lnSpc>
                <a:spcPts val="4360"/>
              </a:lnSpc>
              <a:buClrTx/>
            </a:pPr>
            <a:r>
              <a:rPr lang="en-US" sz="3600" dirty="0"/>
              <a:t>+7 (</a:t>
            </a:r>
            <a:r>
              <a:rPr lang="ru-RU" sz="3600" dirty="0"/>
              <a:t>950) 701-27-45</a:t>
            </a:r>
          </a:p>
          <a:p>
            <a:pPr>
              <a:lnSpc>
                <a:spcPts val="4360"/>
              </a:lnSpc>
              <a:buClrTx/>
            </a:pPr>
            <a:r>
              <a:rPr lang="en-US" sz="3600" dirty="0"/>
              <a:t>nastyazen55@gmail.com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000" y="1600200"/>
            <a:ext cx="19177000" cy="1988820"/>
          </a:xfrm>
        </p:spPr>
        <p:txBody>
          <a:bodyPr/>
          <a:lstStyle/>
          <a:p>
            <a:pPr algn="just"/>
            <a:r>
              <a:rPr lang="ru-RU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Проект "Дрон-поводырь" нацелен на разработку и внедрение инновационной технологии, которая значительно улучшит качество жизни слепых людей. По смоленской области каждый 600-й человек является слепым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так что наш дрон поможет им в повседневной жизни и сделает их независимыми от окружающих.</a:t>
            </a:r>
            <a:endParaRPr lang="ru-RU" sz="3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71" y="437076"/>
            <a:ext cx="9711375" cy="911089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E87A49D3-458E-41F1-B8DA-669321F75D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5721210"/>
              </p:ext>
            </p:extLst>
          </p:nvPr>
        </p:nvGraphicFramePr>
        <p:xfrm>
          <a:off x="508000" y="4036711"/>
          <a:ext cx="8157029" cy="6384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795B415D-A128-4B55-AC1F-654755AA96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0375285"/>
              </p:ext>
            </p:extLst>
          </p:nvPr>
        </p:nvGraphicFramePr>
        <p:xfrm>
          <a:off x="8665029" y="4036711"/>
          <a:ext cx="10931071" cy="7517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690" y="368823"/>
            <a:ext cx="8206009" cy="911089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03404" y="2006750"/>
            <a:ext cx="8793162" cy="4659722"/>
          </a:xfrm>
        </p:spPr>
        <p:txBody>
          <a:bodyPr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дрон позволит сэкономить деньги на дорогостоящем обучении собак-поводырей. Роботов не нужно долго учить: достаточно лишь установить специальное ПО, которое со временем можно будет обновлять.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904EFAD7-10E0-4708-894B-955EE8F2B7CC}"/>
              </a:ext>
            </a:extLst>
          </p:cNvPr>
          <p:cNvSpPr/>
          <p:nvPr/>
        </p:nvSpPr>
        <p:spPr>
          <a:xfrm>
            <a:off x="1814050" y="2006750"/>
            <a:ext cx="4203290" cy="20407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E7050B-0D9F-4794-A22D-455FDEA2EA38}"/>
              </a:ext>
            </a:extLst>
          </p:cNvPr>
          <p:cNvSpPr txBox="1"/>
          <p:nvPr/>
        </p:nvSpPr>
        <p:spPr>
          <a:xfrm>
            <a:off x="2482588" y="2475551"/>
            <a:ext cx="29718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Безопасное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передвижение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FF5F61A6-7246-444D-8CC3-A65FFFA1C256}"/>
              </a:ext>
            </a:extLst>
          </p:cNvPr>
          <p:cNvSpPr/>
          <p:nvPr/>
        </p:nvSpPr>
        <p:spPr>
          <a:xfrm>
            <a:off x="1866716" y="4310185"/>
            <a:ext cx="4203290" cy="20152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0F795BE-6015-44C7-8DAC-E13FE6CD2831}"/>
              </a:ext>
            </a:extLst>
          </p:cNvPr>
          <p:cNvSpPr/>
          <p:nvPr/>
        </p:nvSpPr>
        <p:spPr>
          <a:xfrm>
            <a:off x="1866500" y="6592526"/>
            <a:ext cx="4203290" cy="20152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70BF1B-C7A4-45FC-980D-207C6858FB6B}"/>
              </a:ext>
            </a:extLst>
          </p:cNvPr>
          <p:cNvSpPr txBox="1"/>
          <p:nvPr/>
        </p:nvSpPr>
        <p:spPr>
          <a:xfrm flipH="1">
            <a:off x="2555025" y="4999617"/>
            <a:ext cx="3152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Независимость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12E1DC-2ADD-478E-8912-209BB5374816}"/>
              </a:ext>
            </a:extLst>
          </p:cNvPr>
          <p:cNvSpPr txBox="1"/>
          <p:nvPr/>
        </p:nvSpPr>
        <p:spPr>
          <a:xfrm>
            <a:off x="2366556" y="7052221"/>
            <a:ext cx="34936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Информирование о среде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7" name="Стрелка: изогнутая вправо 16">
            <a:extLst>
              <a:ext uri="{FF2B5EF4-FFF2-40B4-BE49-F238E27FC236}">
                <a16:creationId xmlns:a16="http://schemas.microsoft.com/office/drawing/2014/main" id="{CDD187FD-B27E-4E39-BB21-D6456B6B1008}"/>
              </a:ext>
            </a:extLst>
          </p:cNvPr>
          <p:cNvSpPr/>
          <p:nvPr/>
        </p:nvSpPr>
        <p:spPr>
          <a:xfrm>
            <a:off x="532199" y="2724912"/>
            <a:ext cx="947582" cy="221971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Стрелка: изогнутая вправо 17">
            <a:extLst>
              <a:ext uri="{FF2B5EF4-FFF2-40B4-BE49-F238E27FC236}">
                <a16:creationId xmlns:a16="http://schemas.microsoft.com/office/drawing/2014/main" id="{D4632813-3A43-4D36-89E1-72283CE8884C}"/>
              </a:ext>
            </a:extLst>
          </p:cNvPr>
          <p:cNvSpPr/>
          <p:nvPr/>
        </p:nvSpPr>
        <p:spPr>
          <a:xfrm>
            <a:off x="563136" y="5380457"/>
            <a:ext cx="947582" cy="221971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Стрелка: изогнутая влево 18">
            <a:extLst>
              <a:ext uri="{FF2B5EF4-FFF2-40B4-BE49-F238E27FC236}">
                <a16:creationId xmlns:a16="http://schemas.microsoft.com/office/drawing/2014/main" id="{27FF7474-2B8D-4880-95C4-FF533B9655A0}"/>
              </a:ext>
            </a:extLst>
          </p:cNvPr>
          <p:cNvSpPr/>
          <p:nvPr/>
        </p:nvSpPr>
        <p:spPr>
          <a:xfrm>
            <a:off x="6384455" y="2698503"/>
            <a:ext cx="947582" cy="221971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Стрелка: изогнутая влево 19">
            <a:extLst>
              <a:ext uri="{FF2B5EF4-FFF2-40B4-BE49-F238E27FC236}">
                <a16:creationId xmlns:a16="http://schemas.microsoft.com/office/drawing/2014/main" id="{9EADCD20-A95B-4A4E-937A-B2D546BC01CA}"/>
              </a:ext>
            </a:extLst>
          </p:cNvPr>
          <p:cNvSpPr/>
          <p:nvPr/>
        </p:nvSpPr>
        <p:spPr>
          <a:xfrm>
            <a:off x="6523970" y="5292004"/>
            <a:ext cx="947582" cy="221971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4080CE14-EA4E-4FF4-83CB-81B17D955F48}"/>
              </a:ext>
            </a:extLst>
          </p:cNvPr>
          <p:cNvSpPr/>
          <p:nvPr/>
        </p:nvSpPr>
        <p:spPr>
          <a:xfrm>
            <a:off x="3384754" y="1063988"/>
            <a:ext cx="1061883" cy="7867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1814F03-5B45-4BD9-A074-B1A338E18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20804" r="12" b="16862"/>
          <a:stretch/>
        </p:blipFill>
        <p:spPr bwMode="auto">
          <a:xfrm>
            <a:off x="10226711" y="4999617"/>
            <a:ext cx="3411170" cy="378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577D951-CEB1-4E3C-AC81-E878EE7CF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619" y="4999617"/>
            <a:ext cx="3894193" cy="378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нак умножения 21">
            <a:extLst>
              <a:ext uri="{FF2B5EF4-FFF2-40B4-BE49-F238E27FC236}">
                <a16:creationId xmlns:a16="http://schemas.microsoft.com/office/drawing/2014/main" id="{C60AAA01-389A-44F9-B556-1583A4C6CD55}"/>
              </a:ext>
            </a:extLst>
          </p:cNvPr>
          <p:cNvSpPr/>
          <p:nvPr/>
        </p:nvSpPr>
        <p:spPr>
          <a:xfrm>
            <a:off x="11286957" y="9253204"/>
            <a:ext cx="1420751" cy="110422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3" name="Фигура, имеющая форму буквы L 22">
            <a:extLst>
              <a:ext uri="{FF2B5EF4-FFF2-40B4-BE49-F238E27FC236}">
                <a16:creationId xmlns:a16="http://schemas.microsoft.com/office/drawing/2014/main" id="{DFD325D3-418D-4E0F-90A4-1D8479EFCE28}"/>
              </a:ext>
            </a:extLst>
          </p:cNvPr>
          <p:cNvSpPr/>
          <p:nvPr/>
        </p:nvSpPr>
        <p:spPr>
          <a:xfrm rot="18893945">
            <a:off x="17018058" y="9336331"/>
            <a:ext cx="927315" cy="646016"/>
          </a:xfrm>
          <a:prstGeom prst="corne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4FB66FCF-2AEE-4B92-B958-F0968C495510}"/>
              </a:ext>
            </a:extLst>
          </p:cNvPr>
          <p:cNvSpPr/>
          <p:nvPr/>
        </p:nvSpPr>
        <p:spPr>
          <a:xfrm>
            <a:off x="5401597" y="-810491"/>
            <a:ext cx="105585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A464B753-C050-4BE0-84F3-8A4015F72D1E}"/>
              </a:ext>
            </a:extLst>
          </p:cNvPr>
          <p:cNvSpPr/>
          <p:nvPr/>
        </p:nvSpPr>
        <p:spPr>
          <a:xfrm>
            <a:off x="1814050" y="8741964"/>
            <a:ext cx="4203290" cy="24649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E62927-FB53-4F79-A8CE-5B6BC5B962B4}"/>
              </a:ext>
            </a:extLst>
          </p:cNvPr>
          <p:cNvSpPr txBox="1"/>
          <p:nvPr/>
        </p:nvSpPr>
        <p:spPr>
          <a:xfrm flipH="1">
            <a:off x="2428438" y="8943366"/>
            <a:ext cx="30787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Дорогостоящее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собаки-поводыря</a:t>
            </a:r>
          </a:p>
        </p:txBody>
      </p:sp>
      <p:sp>
        <p:nvSpPr>
          <p:cNvPr id="25" name="Стрелка: изогнутая влево 24">
            <a:extLst>
              <a:ext uri="{FF2B5EF4-FFF2-40B4-BE49-F238E27FC236}">
                <a16:creationId xmlns:a16="http://schemas.microsoft.com/office/drawing/2014/main" id="{55AA58E9-5D0B-45FA-AAED-93F422151DFD}"/>
              </a:ext>
            </a:extLst>
          </p:cNvPr>
          <p:cNvSpPr/>
          <p:nvPr/>
        </p:nvSpPr>
        <p:spPr>
          <a:xfrm>
            <a:off x="6607762" y="8360822"/>
            <a:ext cx="947582" cy="221971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Стрелка: изогнутая вправо 26">
            <a:extLst>
              <a:ext uri="{FF2B5EF4-FFF2-40B4-BE49-F238E27FC236}">
                <a16:creationId xmlns:a16="http://schemas.microsoft.com/office/drawing/2014/main" id="{49AA5D32-490E-4140-9BFB-C54E2AD28B6F}"/>
              </a:ext>
            </a:extLst>
          </p:cNvPr>
          <p:cNvSpPr/>
          <p:nvPr/>
        </p:nvSpPr>
        <p:spPr>
          <a:xfrm>
            <a:off x="507816" y="8360821"/>
            <a:ext cx="947582" cy="221971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634" y="718439"/>
            <a:ext cx="3618418" cy="911089"/>
          </a:xfrm>
          <a:prstGeom prst="rect">
            <a:avLst/>
          </a:prstGeo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76053"/>
            <a:ext cx="18542000" cy="1441552"/>
          </a:xfrm>
        </p:spPr>
        <p:txBody>
          <a:bodyPr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Ценностное предложение для стартапа </a:t>
            </a:r>
            <a:r>
              <a:rPr lang="ru-RU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"Дрон-поводырь"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звучать следующим образом: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"Поддержка и безопасность в каждом шаге: Помогаем слепым передвигаться безопасно и уверенно в городской среде."</a:t>
            </a:r>
          </a:p>
          <a:p>
            <a:pPr marL="530225" indent="-514350" algn="just">
              <a:buAutoNum type="arabicPeriod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0225" indent="-514350" algn="just">
              <a:buAutoNum type="arabicPeriod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0225" indent="-514350" algn="just">
              <a:buAutoNum type="arabicPeriod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0225" indent="-514350" algn="just">
              <a:buAutoNum type="arabicPeriod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0225" indent="-514350" algn="just">
              <a:buAutoNum type="arabicPeriod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0225" indent="-514350" algn="just">
              <a:buAutoNum type="arabicPeriod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0225" indent="-514350" algn="just">
              <a:buAutoNum type="arabicPeriod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502F58-BA28-4E37-BD3F-5DD0B4120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604" y="5462588"/>
            <a:ext cx="3636854" cy="2918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A135BD6-5DB4-49D7-8D33-822018015A21}"/>
              </a:ext>
            </a:extLst>
          </p:cNvPr>
          <p:cNvSpPr/>
          <p:nvPr/>
        </p:nvSpPr>
        <p:spPr>
          <a:xfrm>
            <a:off x="6883398" y="3478055"/>
            <a:ext cx="5334001" cy="14415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D61897-EF82-4925-946E-224CA21C5348}"/>
              </a:ext>
            </a:extLst>
          </p:cNvPr>
          <p:cNvSpPr txBox="1"/>
          <p:nvPr/>
        </p:nvSpPr>
        <p:spPr>
          <a:xfrm>
            <a:off x="6883398" y="3592164"/>
            <a:ext cx="533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Уникальная технология распознавания</a:t>
            </a:r>
            <a:endParaRPr lang="ru-RU" sz="3600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4F10D12-201E-4D47-9847-20D60F22FFF2}"/>
              </a:ext>
            </a:extLst>
          </p:cNvPr>
          <p:cNvSpPr/>
          <p:nvPr/>
        </p:nvSpPr>
        <p:spPr>
          <a:xfrm>
            <a:off x="1354703" y="5657850"/>
            <a:ext cx="5297407" cy="156966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22D1503-F55E-4254-B98A-CC1DC6C69A09}"/>
              </a:ext>
            </a:extLst>
          </p:cNvPr>
          <p:cNvSpPr/>
          <p:nvPr/>
        </p:nvSpPr>
        <p:spPr>
          <a:xfrm>
            <a:off x="12483749" y="5657850"/>
            <a:ext cx="5297407" cy="156966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0A6D26E-1BE9-4550-8255-F3F2BB904410}"/>
              </a:ext>
            </a:extLst>
          </p:cNvPr>
          <p:cNvSpPr/>
          <p:nvPr/>
        </p:nvSpPr>
        <p:spPr>
          <a:xfrm>
            <a:off x="2057423" y="8788726"/>
            <a:ext cx="5528694" cy="144155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D5C4182-56BA-4C16-B7D7-AF96073C76E5}"/>
              </a:ext>
            </a:extLst>
          </p:cNvPr>
          <p:cNvSpPr/>
          <p:nvPr/>
        </p:nvSpPr>
        <p:spPr>
          <a:xfrm>
            <a:off x="11853989" y="8890538"/>
            <a:ext cx="5817110" cy="144155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3E79A4-2EB9-42BC-8274-C3AD50EBB1C6}"/>
              </a:ext>
            </a:extLst>
          </p:cNvPr>
          <p:cNvSpPr txBox="1"/>
          <p:nvPr/>
        </p:nvSpPr>
        <p:spPr>
          <a:xfrm>
            <a:off x="1603770" y="5838039"/>
            <a:ext cx="4889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Персонализированное обучение и поддержка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CA56FE-13EB-4E74-91FF-B8951EC508CD}"/>
              </a:ext>
            </a:extLst>
          </p:cNvPr>
          <p:cNvSpPr txBox="1"/>
          <p:nvPr/>
        </p:nvSpPr>
        <p:spPr>
          <a:xfrm flipH="1">
            <a:off x="12483747" y="5832083"/>
            <a:ext cx="5297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Голосовое управление и интуитивный интерфейс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B47586-70A0-4FDE-A192-6921387ADE8A}"/>
              </a:ext>
            </a:extLst>
          </p:cNvPr>
          <p:cNvSpPr txBox="1"/>
          <p:nvPr/>
        </p:nvSpPr>
        <p:spPr>
          <a:xfrm>
            <a:off x="2057423" y="8890538"/>
            <a:ext cx="5528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 надежность в приоритете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F69B6A-CE9C-4D55-B318-3977A591AA42}"/>
              </a:ext>
            </a:extLst>
          </p:cNvPr>
          <p:cNvSpPr txBox="1"/>
          <p:nvPr/>
        </p:nvSpPr>
        <p:spPr>
          <a:xfrm flipH="1">
            <a:off x="12095544" y="8970892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Облегчение повседневной жизни</a:t>
            </a:r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1" y="2006600"/>
            <a:ext cx="18717478" cy="8490712"/>
          </a:xfrm>
        </p:spPr>
        <p:txBody>
          <a:bodyPr/>
          <a:lstStyle/>
          <a:p>
            <a:pPr algn="just"/>
            <a:r>
              <a:rPr lang="ru-RU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Стартап "Дрон-поводырь" может столкнуться с конкуренцией от других компаний и проектов, которые также разрабатывают технологии и решения для улучшения передвижения и обеспечения безопасности слепых людей</a:t>
            </a:r>
            <a:r>
              <a:rPr lang="ru-RU" sz="32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ru-RU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Aira</a:t>
            </a:r>
            <a:endParaRPr lang="ru-RU" sz="32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B0CEEA2-6B4C-4466-A37E-1AAC5BF96B3C}"/>
              </a:ext>
            </a:extLst>
          </p:cNvPr>
          <p:cNvSpPr/>
          <p:nvPr/>
        </p:nvSpPr>
        <p:spPr>
          <a:xfrm>
            <a:off x="185245" y="4156719"/>
            <a:ext cx="4345783" cy="565088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1EFF3-82D6-4223-981F-C880A3CF9D54}"/>
              </a:ext>
            </a:extLst>
          </p:cNvPr>
          <p:cNvSpPr txBox="1"/>
          <p:nvPr/>
        </p:nvSpPr>
        <p:spPr>
          <a:xfrm flipH="1">
            <a:off x="894588" y="4250711"/>
            <a:ext cx="345592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Дрон-поводырь</a:t>
            </a:r>
          </a:p>
          <a:p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Распознавание окружающей среды</a:t>
            </a:r>
          </a:p>
          <a:p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Голосовое управление</a:t>
            </a:r>
          </a:p>
          <a:p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предупреждения</a:t>
            </a:r>
          </a:p>
          <a:p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E93E860-8F19-4F88-93CC-A8FA93053417}"/>
              </a:ext>
            </a:extLst>
          </p:cNvPr>
          <p:cNvSpPr/>
          <p:nvPr/>
        </p:nvSpPr>
        <p:spPr>
          <a:xfrm>
            <a:off x="5116874" y="4197890"/>
            <a:ext cx="4556759" cy="565088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221E427-16C8-41DB-A634-0E0547E28802}"/>
              </a:ext>
            </a:extLst>
          </p:cNvPr>
          <p:cNvSpPr/>
          <p:nvPr/>
        </p:nvSpPr>
        <p:spPr>
          <a:xfrm>
            <a:off x="10257111" y="4109029"/>
            <a:ext cx="4556759" cy="565088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80232DF-F8A0-49AC-8FC9-697F9D7C3BDF}"/>
              </a:ext>
            </a:extLst>
          </p:cNvPr>
          <p:cNvSpPr/>
          <p:nvPr/>
        </p:nvSpPr>
        <p:spPr>
          <a:xfrm>
            <a:off x="15347874" y="4179870"/>
            <a:ext cx="4556759" cy="565088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F70E98-8BA6-427D-983D-C48E95929A28}"/>
              </a:ext>
            </a:extLst>
          </p:cNvPr>
          <p:cNvSpPr txBox="1"/>
          <p:nvPr/>
        </p:nvSpPr>
        <p:spPr>
          <a:xfrm flipH="1">
            <a:off x="5743913" y="4278016"/>
            <a:ext cx="393564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Aira</a:t>
            </a:r>
          </a:p>
          <a:p>
            <a:pPr algn="just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Распознавание окружающей среды</a:t>
            </a:r>
          </a:p>
          <a:p>
            <a:pPr algn="just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Голосовое управление</a:t>
            </a:r>
          </a:p>
          <a:p>
            <a:pPr algn="just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предупреждения</a:t>
            </a:r>
          </a:p>
          <a:p>
            <a:pPr algn="just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847A7A-B174-4D6E-AF66-8F5015DD50BF}"/>
              </a:ext>
            </a:extLst>
          </p:cNvPr>
          <p:cNvSpPr txBox="1"/>
          <p:nvPr/>
        </p:nvSpPr>
        <p:spPr>
          <a:xfrm>
            <a:off x="10811166" y="4278016"/>
            <a:ext cx="372677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OrCam MyEye</a:t>
            </a:r>
            <a:endParaRPr lang="en-US" sz="36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Распознавание окружающей среды</a:t>
            </a:r>
          </a:p>
          <a:p>
            <a:pPr algn="just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Голосовое управление</a:t>
            </a:r>
          </a:p>
          <a:p>
            <a:pPr algn="just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предупреждения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6EFC9A-EC81-4C9B-A6B2-0BE5A985F28A}"/>
              </a:ext>
            </a:extLst>
          </p:cNvPr>
          <p:cNvSpPr txBox="1"/>
          <p:nvPr/>
        </p:nvSpPr>
        <p:spPr>
          <a:xfrm>
            <a:off x="16221416" y="4323736"/>
            <a:ext cx="35961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BlindSquare</a:t>
            </a:r>
            <a:endParaRPr lang="en-US" sz="36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sz="36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Распознавание окружающей среды</a:t>
            </a:r>
          </a:p>
          <a:p>
            <a:pPr algn="just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Голосовое управление</a:t>
            </a:r>
          </a:p>
          <a:p>
            <a:pPr algn="just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предупреждения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Фигура, имеющая форму буквы L 13">
            <a:extLst>
              <a:ext uri="{FF2B5EF4-FFF2-40B4-BE49-F238E27FC236}">
                <a16:creationId xmlns:a16="http://schemas.microsoft.com/office/drawing/2014/main" id="{B3024FA0-F256-47AA-AC08-977B4096D999}"/>
              </a:ext>
            </a:extLst>
          </p:cNvPr>
          <p:cNvSpPr/>
          <p:nvPr/>
        </p:nvSpPr>
        <p:spPr>
          <a:xfrm rot="13023194" flipV="1">
            <a:off x="506478" y="5680958"/>
            <a:ext cx="222167" cy="434087"/>
          </a:xfrm>
          <a:prstGeom prst="corne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Фигура, имеющая форму буквы L 15">
            <a:extLst>
              <a:ext uri="{FF2B5EF4-FFF2-40B4-BE49-F238E27FC236}">
                <a16:creationId xmlns:a16="http://schemas.microsoft.com/office/drawing/2014/main" id="{1C9D374E-8A6C-4EB3-B288-D1636E689BBC}"/>
              </a:ext>
            </a:extLst>
          </p:cNvPr>
          <p:cNvSpPr/>
          <p:nvPr/>
        </p:nvSpPr>
        <p:spPr>
          <a:xfrm rot="13023194" flipV="1">
            <a:off x="456841" y="7241272"/>
            <a:ext cx="222167" cy="434087"/>
          </a:xfrm>
          <a:prstGeom prst="corne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Фигура, имеющая форму буквы L 16">
            <a:extLst>
              <a:ext uri="{FF2B5EF4-FFF2-40B4-BE49-F238E27FC236}">
                <a16:creationId xmlns:a16="http://schemas.microsoft.com/office/drawing/2014/main" id="{652D99F5-6B58-4275-8058-5DBF82E2B393}"/>
              </a:ext>
            </a:extLst>
          </p:cNvPr>
          <p:cNvSpPr/>
          <p:nvPr/>
        </p:nvSpPr>
        <p:spPr>
          <a:xfrm rot="13023194" flipV="1">
            <a:off x="425385" y="8492047"/>
            <a:ext cx="222167" cy="434087"/>
          </a:xfrm>
          <a:prstGeom prst="corne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Фигура, имеющая форму буквы L 17">
            <a:extLst>
              <a:ext uri="{FF2B5EF4-FFF2-40B4-BE49-F238E27FC236}">
                <a16:creationId xmlns:a16="http://schemas.microsoft.com/office/drawing/2014/main" id="{E9776598-2C8F-4E0D-96FC-999ABFFF1435}"/>
              </a:ext>
            </a:extLst>
          </p:cNvPr>
          <p:cNvSpPr/>
          <p:nvPr/>
        </p:nvSpPr>
        <p:spPr>
          <a:xfrm rot="13023194" flipV="1">
            <a:off x="5413396" y="7124618"/>
            <a:ext cx="222167" cy="434087"/>
          </a:xfrm>
          <a:prstGeom prst="corne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>
            <a:extLst>
              <a:ext uri="{FF2B5EF4-FFF2-40B4-BE49-F238E27FC236}">
                <a16:creationId xmlns:a16="http://schemas.microsoft.com/office/drawing/2014/main" id="{7553156B-7B9C-4087-ACC5-481D02BA770B}"/>
              </a:ext>
            </a:extLst>
          </p:cNvPr>
          <p:cNvSpPr/>
          <p:nvPr/>
        </p:nvSpPr>
        <p:spPr>
          <a:xfrm rot="13023194" flipV="1">
            <a:off x="10480647" y="5486682"/>
            <a:ext cx="222167" cy="434087"/>
          </a:xfrm>
          <a:prstGeom prst="corne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нак умножения 20">
            <a:extLst>
              <a:ext uri="{FF2B5EF4-FFF2-40B4-BE49-F238E27FC236}">
                <a16:creationId xmlns:a16="http://schemas.microsoft.com/office/drawing/2014/main" id="{75155637-60EC-4286-8C7E-7630A2BA734B}"/>
              </a:ext>
            </a:extLst>
          </p:cNvPr>
          <p:cNvSpPr/>
          <p:nvPr/>
        </p:nvSpPr>
        <p:spPr>
          <a:xfrm>
            <a:off x="5160441" y="8109412"/>
            <a:ext cx="690926" cy="59967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нак умножения 21">
            <a:extLst>
              <a:ext uri="{FF2B5EF4-FFF2-40B4-BE49-F238E27FC236}">
                <a16:creationId xmlns:a16="http://schemas.microsoft.com/office/drawing/2014/main" id="{E23378F0-DFFF-47A4-8614-57EBA690A557}"/>
              </a:ext>
            </a:extLst>
          </p:cNvPr>
          <p:cNvSpPr/>
          <p:nvPr/>
        </p:nvSpPr>
        <p:spPr>
          <a:xfrm>
            <a:off x="10207637" y="7059389"/>
            <a:ext cx="690926" cy="59967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нак умножения 22">
            <a:extLst>
              <a:ext uri="{FF2B5EF4-FFF2-40B4-BE49-F238E27FC236}">
                <a16:creationId xmlns:a16="http://schemas.microsoft.com/office/drawing/2014/main" id="{B221C949-9A63-4D00-BD0E-C92339AB1752}"/>
              </a:ext>
            </a:extLst>
          </p:cNvPr>
          <p:cNvSpPr/>
          <p:nvPr/>
        </p:nvSpPr>
        <p:spPr>
          <a:xfrm>
            <a:off x="10233612" y="8144427"/>
            <a:ext cx="690926" cy="59967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нак умножения 23">
            <a:extLst>
              <a:ext uri="{FF2B5EF4-FFF2-40B4-BE49-F238E27FC236}">
                <a16:creationId xmlns:a16="http://schemas.microsoft.com/office/drawing/2014/main" id="{88F87FAD-B4CB-4118-9F61-BA90D5594EBC}"/>
              </a:ext>
            </a:extLst>
          </p:cNvPr>
          <p:cNvSpPr/>
          <p:nvPr/>
        </p:nvSpPr>
        <p:spPr>
          <a:xfrm>
            <a:off x="15496267" y="5483792"/>
            <a:ext cx="690926" cy="59967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нак умножения 24">
            <a:extLst>
              <a:ext uri="{FF2B5EF4-FFF2-40B4-BE49-F238E27FC236}">
                <a16:creationId xmlns:a16="http://schemas.microsoft.com/office/drawing/2014/main" id="{13527C05-A6AC-4DCA-B5FB-A6BBD7B09793}"/>
              </a:ext>
            </a:extLst>
          </p:cNvPr>
          <p:cNvSpPr/>
          <p:nvPr/>
        </p:nvSpPr>
        <p:spPr>
          <a:xfrm>
            <a:off x="15525866" y="7101511"/>
            <a:ext cx="690926" cy="59967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нак умножения 25">
            <a:extLst>
              <a:ext uri="{FF2B5EF4-FFF2-40B4-BE49-F238E27FC236}">
                <a16:creationId xmlns:a16="http://schemas.microsoft.com/office/drawing/2014/main" id="{D45F3FB4-78CA-47BB-BD32-C4BD48DAF027}"/>
              </a:ext>
            </a:extLst>
          </p:cNvPr>
          <p:cNvSpPr/>
          <p:nvPr/>
        </p:nvSpPr>
        <p:spPr>
          <a:xfrm>
            <a:off x="15529508" y="8140422"/>
            <a:ext cx="690926" cy="59967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Фигура, имеющая форму буквы L 26">
            <a:extLst>
              <a:ext uri="{FF2B5EF4-FFF2-40B4-BE49-F238E27FC236}">
                <a16:creationId xmlns:a16="http://schemas.microsoft.com/office/drawing/2014/main" id="{13AA048A-4143-47E8-A908-C5C098FC3020}"/>
              </a:ext>
            </a:extLst>
          </p:cNvPr>
          <p:cNvSpPr/>
          <p:nvPr/>
        </p:nvSpPr>
        <p:spPr>
          <a:xfrm rot="13023194" flipV="1">
            <a:off x="5371033" y="5806738"/>
            <a:ext cx="222167" cy="434087"/>
          </a:xfrm>
          <a:prstGeom prst="corne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БИЗНЕС-МОДЕЛЬ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3">
            <a:extLst>
              <a:ext uri="{FF2B5EF4-FFF2-40B4-BE49-F238E27FC236}">
                <a16:creationId xmlns:a16="http://schemas.microsoft.com/office/drawing/2014/main" id="{8DAB43D0-CF42-4E23-B63F-0DF539853F1F}"/>
              </a:ext>
            </a:extLst>
          </p:cNvPr>
          <p:cNvSpPr/>
          <p:nvPr/>
        </p:nvSpPr>
        <p:spPr>
          <a:xfrm>
            <a:off x="1216373" y="2806701"/>
            <a:ext cx="3256992" cy="5144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4">
            <a:extLst>
              <a:ext uri="{FF2B5EF4-FFF2-40B4-BE49-F238E27FC236}">
                <a16:creationId xmlns:a16="http://schemas.microsoft.com/office/drawing/2014/main" id="{04D26543-0EB8-457B-ADB6-6A0EF7547B95}"/>
              </a:ext>
            </a:extLst>
          </p:cNvPr>
          <p:cNvSpPr/>
          <p:nvPr/>
        </p:nvSpPr>
        <p:spPr>
          <a:xfrm>
            <a:off x="4859543" y="2599765"/>
            <a:ext cx="2617694" cy="25721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6">
            <a:extLst>
              <a:ext uri="{FF2B5EF4-FFF2-40B4-BE49-F238E27FC236}">
                <a16:creationId xmlns:a16="http://schemas.microsoft.com/office/drawing/2014/main" id="{0FA01409-3055-49AE-8A10-A02755182424}"/>
              </a:ext>
            </a:extLst>
          </p:cNvPr>
          <p:cNvSpPr/>
          <p:nvPr/>
        </p:nvSpPr>
        <p:spPr>
          <a:xfrm>
            <a:off x="4859543" y="5611905"/>
            <a:ext cx="2679105" cy="25997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8">
            <a:extLst>
              <a:ext uri="{FF2B5EF4-FFF2-40B4-BE49-F238E27FC236}">
                <a16:creationId xmlns:a16="http://schemas.microsoft.com/office/drawing/2014/main" id="{6397B280-DD4D-473D-878F-055EE4755F20}"/>
              </a:ext>
            </a:extLst>
          </p:cNvPr>
          <p:cNvSpPr/>
          <p:nvPr/>
        </p:nvSpPr>
        <p:spPr>
          <a:xfrm>
            <a:off x="8175813" y="2806701"/>
            <a:ext cx="3253516" cy="5144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9">
            <a:extLst>
              <a:ext uri="{FF2B5EF4-FFF2-40B4-BE49-F238E27FC236}">
                <a16:creationId xmlns:a16="http://schemas.microsoft.com/office/drawing/2014/main" id="{4024C38C-62FF-43E2-84D8-18B95DC87A36}"/>
              </a:ext>
            </a:extLst>
          </p:cNvPr>
          <p:cNvSpPr/>
          <p:nvPr/>
        </p:nvSpPr>
        <p:spPr>
          <a:xfrm>
            <a:off x="12066494" y="2655048"/>
            <a:ext cx="2617694" cy="25721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10">
            <a:extLst>
              <a:ext uri="{FF2B5EF4-FFF2-40B4-BE49-F238E27FC236}">
                <a16:creationId xmlns:a16="http://schemas.microsoft.com/office/drawing/2014/main" id="{D751095D-BB9F-4293-8708-F4A1378257A2}"/>
              </a:ext>
            </a:extLst>
          </p:cNvPr>
          <p:cNvSpPr/>
          <p:nvPr/>
        </p:nvSpPr>
        <p:spPr>
          <a:xfrm>
            <a:off x="12093389" y="5620123"/>
            <a:ext cx="2590799" cy="25915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11">
            <a:extLst>
              <a:ext uri="{FF2B5EF4-FFF2-40B4-BE49-F238E27FC236}">
                <a16:creationId xmlns:a16="http://schemas.microsoft.com/office/drawing/2014/main" id="{1BFD2E9F-38AB-4911-989F-8F9F32CE26EC}"/>
              </a:ext>
            </a:extLst>
          </p:cNvPr>
          <p:cNvSpPr/>
          <p:nvPr/>
        </p:nvSpPr>
        <p:spPr>
          <a:xfrm>
            <a:off x="15401365" y="2806701"/>
            <a:ext cx="3370729" cy="5144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12">
            <a:extLst>
              <a:ext uri="{FF2B5EF4-FFF2-40B4-BE49-F238E27FC236}">
                <a16:creationId xmlns:a16="http://schemas.microsoft.com/office/drawing/2014/main" id="{AFB536E6-0115-4625-B5C0-90BF9D5789D3}"/>
              </a:ext>
            </a:extLst>
          </p:cNvPr>
          <p:cNvSpPr/>
          <p:nvPr/>
        </p:nvSpPr>
        <p:spPr>
          <a:xfrm>
            <a:off x="1216373" y="8677835"/>
            <a:ext cx="8586198" cy="18713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13">
            <a:extLst>
              <a:ext uri="{FF2B5EF4-FFF2-40B4-BE49-F238E27FC236}">
                <a16:creationId xmlns:a16="http://schemas.microsoft.com/office/drawing/2014/main" id="{E7C18612-2EC0-4880-9388-FB9049D02F77}"/>
              </a:ext>
            </a:extLst>
          </p:cNvPr>
          <p:cNvSpPr/>
          <p:nvPr/>
        </p:nvSpPr>
        <p:spPr>
          <a:xfrm>
            <a:off x="10235609" y="8677835"/>
            <a:ext cx="8586198" cy="18713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D40CC08-1C2B-47D5-9D9F-38AA4184BB94}"/>
              </a:ext>
            </a:extLst>
          </p:cNvPr>
          <p:cNvSpPr txBox="1"/>
          <p:nvPr/>
        </p:nvSpPr>
        <p:spPr>
          <a:xfrm>
            <a:off x="15631504" y="3082234"/>
            <a:ext cx="291044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группы потребителей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lvl="1" algn="ctr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Слепые и лица с ограниченными зрительными возможностями</a:t>
            </a:r>
          </a:p>
          <a:p>
            <a:pPr marL="180000" lvl="1" algn="ctr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Заботящиеся родственники и друзья</a:t>
            </a:r>
          </a:p>
          <a:p>
            <a:pPr marL="180000" lvl="1" algn="ctr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Городские власти и управления транспортом</a:t>
            </a:r>
            <a:endParaRPr lang="ru-RU" sz="2800" dirty="0"/>
          </a:p>
          <a:p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8EB417-A9DB-4AE4-A076-770A6AA4DAB7}"/>
              </a:ext>
            </a:extLst>
          </p:cNvPr>
          <p:cNvSpPr txBox="1"/>
          <p:nvPr/>
        </p:nvSpPr>
        <p:spPr>
          <a:xfrm>
            <a:off x="4937258" y="2551010"/>
            <a:ext cx="24599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процессы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дронов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привлечение клиентов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796FB1-B1F0-4A0B-8924-073B8DF19D06}"/>
              </a:ext>
            </a:extLst>
          </p:cNvPr>
          <p:cNvSpPr txBox="1"/>
          <p:nvPr/>
        </p:nvSpPr>
        <p:spPr>
          <a:xfrm>
            <a:off x="12146507" y="5757625"/>
            <a:ext cx="25376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Каналы распределения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Медицинские учреждения и реабилитационные центры: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70FE16-434B-48E6-8D3D-C1739CFDC32A}"/>
              </a:ext>
            </a:extLst>
          </p:cNvPr>
          <p:cNvSpPr txBox="1"/>
          <p:nvPr/>
        </p:nvSpPr>
        <p:spPr>
          <a:xfrm>
            <a:off x="10235609" y="8823556"/>
            <a:ext cx="8536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Потоки доходов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готовых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дронов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регулярное дополнение и обновление ПО. Предоставление товара на условиях предоплаты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71958E5-96A2-49FB-A099-8B1CC21EB06E}"/>
              </a:ext>
            </a:extLst>
          </p:cNvPr>
          <p:cNvSpPr txBox="1"/>
          <p:nvPr/>
        </p:nvSpPr>
        <p:spPr>
          <a:xfrm>
            <a:off x="1389644" y="8792837"/>
            <a:ext cx="8166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издержек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на производство дрона и на заработную плату сотрудникам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51BF24-D2DE-4ADA-98B1-6EB471DF296A}"/>
              </a:ext>
            </a:extLst>
          </p:cNvPr>
          <p:cNvSpPr txBox="1"/>
          <p:nvPr/>
        </p:nvSpPr>
        <p:spPr>
          <a:xfrm>
            <a:off x="5032815" y="5554227"/>
            <a:ext cx="24643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ресурсы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Инвестиции, команда разработчиков и маркетологов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396E6C8-CAA0-4FC2-9C01-2231CD45B7DF}"/>
              </a:ext>
            </a:extLst>
          </p:cNvPr>
          <p:cNvSpPr txBox="1"/>
          <p:nvPr/>
        </p:nvSpPr>
        <p:spPr>
          <a:xfrm>
            <a:off x="3605155" y="722555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B6BDC89-2C9A-488C-ABD5-7A7FE79657A5}"/>
              </a:ext>
            </a:extLst>
          </p:cNvPr>
          <p:cNvSpPr txBox="1"/>
          <p:nvPr/>
        </p:nvSpPr>
        <p:spPr>
          <a:xfrm>
            <a:off x="1332006" y="3082234"/>
            <a:ext cx="303674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партнеры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Производитель прочных и качественных материалов, а также производитель камер и датчиков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A24FD83-2B77-4D9C-8481-842501E31AA8}"/>
              </a:ext>
            </a:extLst>
          </p:cNvPr>
          <p:cNvSpPr txBox="1"/>
          <p:nvPr/>
        </p:nvSpPr>
        <p:spPr>
          <a:xfrm>
            <a:off x="11836353" y="2731146"/>
            <a:ext cx="28478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Предлагаемая ценность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Гарантия безопасности и комфортного перемещения на улице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C7357E-7699-4EF4-8CAE-A2469FDE3557}"/>
              </a:ext>
            </a:extLst>
          </p:cNvPr>
          <p:cNvSpPr txBox="1"/>
          <p:nvPr/>
        </p:nvSpPr>
        <p:spPr>
          <a:xfrm>
            <a:off x="8374321" y="2866033"/>
            <a:ext cx="280536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клиентских отношений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привлечение клиентов через рекламу, участие в выставках и конференциях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227" y="953876"/>
            <a:ext cx="9741217" cy="911089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ТЕКУЩИЕ РЕЗУЛЬТАТЫ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2856" y="2950750"/>
            <a:ext cx="12983115" cy="5414200"/>
          </a:xfrm>
        </p:spPr>
        <p:txBody>
          <a:bodyPr/>
          <a:lstStyle/>
          <a:p>
            <a:pPr marL="0" algn="just">
              <a:lnSpc>
                <a:spcPct val="107000"/>
              </a:lnSpc>
              <a:spcBef>
                <a:spcPts val="0"/>
              </a:spcBef>
            </a:pPr>
            <a:r>
              <a:rPr lang="ru-RU" sz="4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Сформирована идея и описана ее концепция</a:t>
            </a:r>
            <a:endParaRPr lang="en-US" sz="4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endParaRPr lang="ru-RU" sz="4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r>
              <a:rPr lang="ru-RU" sz="4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Принято участие в акселерационной программе</a:t>
            </a:r>
            <a:endParaRPr lang="en-US" sz="4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endParaRPr lang="ru-RU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r>
              <a:rPr lang="ru-RU" sz="4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Выявлены конкуренты</a:t>
            </a:r>
            <a:endParaRPr lang="en-US" sz="4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endParaRPr lang="ru-RU" sz="4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r>
              <a:rPr lang="ru-RU" sz="4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Разработан план дальнейшего развития стартапа</a:t>
            </a:r>
            <a:endParaRPr lang="en-US" sz="4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endParaRPr lang="ru-RU" sz="4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endParaRPr lang="ru-RU" sz="4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endParaRPr lang="ru-RU" sz="4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Как летающие роботы будут тренировать спортсменов - Российская газета">
            <a:extLst>
              <a:ext uri="{FF2B5EF4-FFF2-40B4-BE49-F238E27FC236}">
                <a16:creationId xmlns:a16="http://schemas.microsoft.com/office/drawing/2014/main" id="{33D0B093-0991-42B0-BBD7-A2041D3FC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708" y="5081666"/>
            <a:ext cx="6925456" cy="4991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Фигура, имеющая форму буквы L 5">
            <a:extLst>
              <a:ext uri="{FF2B5EF4-FFF2-40B4-BE49-F238E27FC236}">
                <a16:creationId xmlns:a16="http://schemas.microsoft.com/office/drawing/2014/main" id="{F7162E1D-C2FD-4A08-9B9E-720864A7F7A8}"/>
              </a:ext>
            </a:extLst>
          </p:cNvPr>
          <p:cNvSpPr/>
          <p:nvPr/>
        </p:nvSpPr>
        <p:spPr>
          <a:xfrm rot="18368455">
            <a:off x="459831" y="3002922"/>
            <a:ext cx="745728" cy="430238"/>
          </a:xfrm>
          <a:prstGeom prst="corner">
            <a:avLst/>
          </a:prstGeom>
          <a:solidFill>
            <a:srgbClr val="22C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Фигура, имеющая форму буквы L 8">
            <a:extLst>
              <a:ext uri="{FF2B5EF4-FFF2-40B4-BE49-F238E27FC236}">
                <a16:creationId xmlns:a16="http://schemas.microsoft.com/office/drawing/2014/main" id="{53B7F738-DC79-4620-BEDB-1BC179E365B7}"/>
              </a:ext>
            </a:extLst>
          </p:cNvPr>
          <p:cNvSpPr/>
          <p:nvPr/>
        </p:nvSpPr>
        <p:spPr>
          <a:xfrm rot="18368455">
            <a:off x="413299" y="4337937"/>
            <a:ext cx="745728" cy="430238"/>
          </a:xfrm>
          <a:prstGeom prst="corner">
            <a:avLst/>
          </a:prstGeom>
          <a:solidFill>
            <a:srgbClr val="22C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Фигура, имеющая форму буквы L 9">
            <a:extLst>
              <a:ext uri="{FF2B5EF4-FFF2-40B4-BE49-F238E27FC236}">
                <a16:creationId xmlns:a16="http://schemas.microsoft.com/office/drawing/2014/main" id="{DF5CE002-B24A-4C00-9E52-D74A959B7344}"/>
              </a:ext>
            </a:extLst>
          </p:cNvPr>
          <p:cNvSpPr/>
          <p:nvPr/>
        </p:nvSpPr>
        <p:spPr>
          <a:xfrm rot="18368455">
            <a:off x="413299" y="5636180"/>
            <a:ext cx="745728" cy="430238"/>
          </a:xfrm>
          <a:prstGeom prst="corner">
            <a:avLst/>
          </a:prstGeom>
          <a:solidFill>
            <a:srgbClr val="22C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>
            <a:extLst>
              <a:ext uri="{FF2B5EF4-FFF2-40B4-BE49-F238E27FC236}">
                <a16:creationId xmlns:a16="http://schemas.microsoft.com/office/drawing/2014/main" id="{C5831D27-FD14-4767-BC2C-C4A4D5DBBBFF}"/>
              </a:ext>
            </a:extLst>
          </p:cNvPr>
          <p:cNvSpPr/>
          <p:nvPr/>
        </p:nvSpPr>
        <p:spPr>
          <a:xfrm rot="18368455">
            <a:off x="506363" y="6934424"/>
            <a:ext cx="745728" cy="430238"/>
          </a:xfrm>
          <a:prstGeom prst="corner">
            <a:avLst/>
          </a:prstGeom>
          <a:solidFill>
            <a:srgbClr val="22C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274876" y="1096849"/>
            <a:ext cx="13331952" cy="102188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0" y="7612269"/>
            <a:ext cx="5760258" cy="1135824"/>
          </a:xfrm>
        </p:spPr>
        <p:txBody>
          <a:bodyPr/>
          <a:lstStyle/>
          <a:p>
            <a:pPr algn="ctr"/>
            <a:r>
              <a:rPr lang="ru-RU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 проекта</a:t>
            </a:r>
          </a:p>
          <a:p>
            <a:pPr algn="ctr"/>
            <a:r>
              <a:rPr lang="ru-RU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 стратегическое направление и цели стартапа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воплощает свое видение в концепцию и план развития проекта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99513" y="6628990"/>
            <a:ext cx="4667145" cy="603520"/>
          </a:xfrm>
        </p:spPr>
        <p:txBody>
          <a:bodyPr/>
          <a:lstStyle/>
          <a:p>
            <a:r>
              <a:rPr lang="ru-RU" dirty="0"/>
              <a:t>Зенькович Анастасия Александровна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23230" y="7591151"/>
            <a:ext cx="5902710" cy="1762711"/>
          </a:xfrm>
        </p:spPr>
        <p:txBody>
          <a:bodyPr/>
          <a:lstStyle/>
          <a:p>
            <a:pPr algn="ctr"/>
            <a:r>
              <a:rPr lang="ru-RU" sz="3200" kern="1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Администратор проекта</a:t>
            </a:r>
          </a:p>
          <a:p>
            <a:pPr algn="ctr"/>
            <a:r>
              <a:rPr lang="ru-RU" sz="3200" kern="1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Контролирует процесс создания и развития продукта стартапа.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23229" y="6758891"/>
            <a:ext cx="6452928" cy="603520"/>
          </a:xfrm>
        </p:spPr>
        <p:txBody>
          <a:bodyPr/>
          <a:lstStyle/>
          <a:p>
            <a:r>
              <a:rPr lang="ru-RU" dirty="0"/>
              <a:t>Зенькович Игорь Александрович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940852" y="7591151"/>
            <a:ext cx="5365376" cy="837762"/>
          </a:xfrm>
        </p:spPr>
        <p:txBody>
          <a:bodyPr/>
          <a:lstStyle/>
          <a:p>
            <a:pPr algn="ctr"/>
            <a:r>
              <a:rPr lang="ru-RU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Администратор проекта</a:t>
            </a:r>
          </a:p>
          <a:p>
            <a:pPr algn="ctr"/>
            <a:r>
              <a:rPr lang="ru-RU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Занимается анализом конкурентной среды, повышает конкурентоспособность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727804" y="6628990"/>
            <a:ext cx="6014242" cy="431661"/>
          </a:xfrm>
        </p:spPr>
        <p:txBody>
          <a:bodyPr/>
          <a:lstStyle/>
          <a:p>
            <a:r>
              <a:rPr lang="ru-RU" dirty="0"/>
              <a:t>Дроздова Анастасия Сергеевна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637FEFA9-2079-41C1-A9A1-CB98C32C1415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1" b="9501"/>
          <a:stretch>
            <a:fillRect/>
          </a:stretch>
        </p:blipFill>
        <p:spPr bwMode="auto">
          <a:xfrm>
            <a:off x="14923116" y="3217151"/>
            <a:ext cx="3137281" cy="313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8480C314-A8DE-4270-82F3-323092801065}"/>
              </a:ext>
            </a:extLst>
          </p:cNvPr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" b="1714"/>
          <a:stretch>
            <a:fillRect/>
          </a:stretch>
        </p:blipFill>
        <p:spPr bwMode="auto">
          <a:xfrm>
            <a:off x="8564825" y="3217151"/>
            <a:ext cx="3137280" cy="313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>
            <a:extLst>
              <a:ext uri="{FF2B5EF4-FFF2-40B4-BE49-F238E27FC236}">
                <a16:creationId xmlns:a16="http://schemas.microsoft.com/office/drawing/2014/main" id="{D46D8AED-8190-4436-B948-CEB5C78C0C73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r="2028"/>
          <a:stretch>
            <a:fillRect/>
          </a:stretch>
        </p:blipFill>
        <p:spPr bwMode="auto">
          <a:xfrm>
            <a:off x="1901233" y="3236281"/>
            <a:ext cx="3099047" cy="310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192" y="801125"/>
            <a:ext cx="6907909" cy="1281675"/>
          </a:xfrm>
          <a:prstGeom prst="rect">
            <a:avLst/>
          </a:prstGeo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РАЗВИТИЯ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8278F1-CD41-4C7D-928F-DEDD087059AA}"/>
              </a:ext>
            </a:extLst>
          </p:cNvPr>
          <p:cNvSpPr txBox="1"/>
          <p:nvPr/>
        </p:nvSpPr>
        <p:spPr>
          <a:xfrm>
            <a:off x="114300" y="2974861"/>
            <a:ext cx="5410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программы для распознавания окружающей среды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A46507-D634-4853-B032-C79505AB5ABA}"/>
              </a:ext>
            </a:extLst>
          </p:cNvPr>
          <p:cNvSpPr txBox="1"/>
          <p:nvPr/>
        </p:nvSpPr>
        <p:spPr>
          <a:xfrm>
            <a:off x="10668000" y="3077817"/>
            <a:ext cx="518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Усовершенствование голосового интерфейса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F933E7-507B-4785-8B85-8AB5D2F144F5}"/>
              </a:ext>
            </a:extLst>
          </p:cNvPr>
          <p:cNvSpPr txBox="1"/>
          <p:nvPr/>
        </p:nvSpPr>
        <p:spPr>
          <a:xfrm>
            <a:off x="6423025" y="3027976"/>
            <a:ext cx="4019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с мобильными устройствами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39FD27-5A6C-4FD1-8848-D7ABC9D280B2}"/>
              </a:ext>
            </a:extLst>
          </p:cNvPr>
          <p:cNvSpPr txBox="1"/>
          <p:nvPr/>
        </p:nvSpPr>
        <p:spPr>
          <a:xfrm flipH="1">
            <a:off x="9057638" y="6781439"/>
            <a:ext cx="3909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организациями и учреждениями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7FD489-3730-41A8-ACF3-629A762F028B}"/>
              </a:ext>
            </a:extLst>
          </p:cNvPr>
          <p:cNvSpPr txBox="1"/>
          <p:nvPr/>
        </p:nvSpPr>
        <p:spPr>
          <a:xfrm flipH="1">
            <a:off x="-111127" y="6673049"/>
            <a:ext cx="35166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прототипов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A8F23B-4B43-4738-A231-C1BF1571E1D7}"/>
              </a:ext>
            </a:extLst>
          </p:cNvPr>
          <p:cNvSpPr txBox="1"/>
          <p:nvPr/>
        </p:nvSpPr>
        <p:spPr>
          <a:xfrm flipH="1">
            <a:off x="16405806" y="3203553"/>
            <a:ext cx="3815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Маркетинговое продвижение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D28411-A956-4E8D-B426-C82E7177CEB3}"/>
              </a:ext>
            </a:extLst>
          </p:cNvPr>
          <p:cNvSpPr txBox="1"/>
          <p:nvPr/>
        </p:nvSpPr>
        <p:spPr>
          <a:xfrm flipH="1">
            <a:off x="4014531" y="6748888"/>
            <a:ext cx="4163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Усовершенствование технологий</a:t>
            </a: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F1904CC4-63D2-4FCE-A50F-F3696C2EC609}"/>
              </a:ext>
            </a:extLst>
          </p:cNvPr>
          <p:cNvSpPr/>
          <p:nvPr/>
        </p:nvSpPr>
        <p:spPr>
          <a:xfrm>
            <a:off x="1930401" y="4852298"/>
            <a:ext cx="16586199" cy="1569660"/>
          </a:xfrm>
          <a:custGeom>
            <a:avLst/>
            <a:gdLst>
              <a:gd name="connsiteX0" fmla="*/ 0 w 15919637"/>
              <a:gd name="connsiteY0" fmla="*/ 1068663 h 1297273"/>
              <a:gd name="connsiteX1" fmla="*/ 1600200 w 15919637"/>
              <a:gd name="connsiteY1" fmla="*/ 1863 h 1297273"/>
              <a:gd name="connsiteX2" fmla="*/ 3860800 w 15919637"/>
              <a:gd name="connsiteY2" fmla="*/ 1297263 h 1297273"/>
              <a:gd name="connsiteX3" fmla="*/ 6197600 w 15919637"/>
              <a:gd name="connsiteY3" fmla="*/ 27263 h 1297273"/>
              <a:gd name="connsiteX4" fmla="*/ 8407400 w 15919637"/>
              <a:gd name="connsiteY4" fmla="*/ 1271863 h 1297273"/>
              <a:gd name="connsiteX5" fmla="*/ 11023600 w 15919637"/>
              <a:gd name="connsiteY5" fmla="*/ 52663 h 1297273"/>
              <a:gd name="connsiteX6" fmla="*/ 13157200 w 15919637"/>
              <a:gd name="connsiteY6" fmla="*/ 1246463 h 1297273"/>
              <a:gd name="connsiteX7" fmla="*/ 15595600 w 15919637"/>
              <a:gd name="connsiteY7" fmla="*/ 179663 h 1297273"/>
              <a:gd name="connsiteX8" fmla="*/ 15824200 w 15919637"/>
              <a:gd name="connsiteY8" fmla="*/ 52663 h 129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9637" h="1297273">
                <a:moveTo>
                  <a:pt x="0" y="1068663"/>
                </a:moveTo>
                <a:cubicBezTo>
                  <a:pt x="478366" y="516213"/>
                  <a:pt x="956733" y="-36237"/>
                  <a:pt x="1600200" y="1863"/>
                </a:cubicBezTo>
                <a:cubicBezTo>
                  <a:pt x="2243667" y="39963"/>
                  <a:pt x="3094567" y="1293030"/>
                  <a:pt x="3860800" y="1297263"/>
                </a:cubicBezTo>
                <a:cubicBezTo>
                  <a:pt x="4627033" y="1301496"/>
                  <a:pt x="5439833" y="31496"/>
                  <a:pt x="6197600" y="27263"/>
                </a:cubicBezTo>
                <a:cubicBezTo>
                  <a:pt x="6955367" y="23030"/>
                  <a:pt x="7603067" y="1267630"/>
                  <a:pt x="8407400" y="1271863"/>
                </a:cubicBezTo>
                <a:cubicBezTo>
                  <a:pt x="9211733" y="1276096"/>
                  <a:pt x="10231967" y="56896"/>
                  <a:pt x="11023600" y="52663"/>
                </a:cubicBezTo>
                <a:cubicBezTo>
                  <a:pt x="11815233" y="48430"/>
                  <a:pt x="12395200" y="1225296"/>
                  <a:pt x="13157200" y="1246463"/>
                </a:cubicBezTo>
                <a:cubicBezTo>
                  <a:pt x="13919200" y="1267630"/>
                  <a:pt x="15595600" y="179663"/>
                  <a:pt x="15595600" y="179663"/>
                </a:cubicBezTo>
                <a:cubicBezTo>
                  <a:pt x="16040100" y="-19304"/>
                  <a:pt x="15932150" y="16679"/>
                  <a:pt x="15824200" y="5266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>
            <a:extLst>
              <a:ext uri="{FF2B5EF4-FFF2-40B4-BE49-F238E27FC236}">
                <a16:creationId xmlns:a16="http://schemas.microsoft.com/office/drawing/2014/main" id="{8003E45B-852C-4278-86A2-54CC6B19A1C7}"/>
              </a:ext>
            </a:extLst>
          </p:cNvPr>
          <p:cNvSpPr/>
          <p:nvPr/>
        </p:nvSpPr>
        <p:spPr>
          <a:xfrm>
            <a:off x="1587500" y="6092083"/>
            <a:ext cx="406400" cy="390444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узел 38">
            <a:extLst>
              <a:ext uri="{FF2B5EF4-FFF2-40B4-BE49-F238E27FC236}">
                <a16:creationId xmlns:a16="http://schemas.microsoft.com/office/drawing/2014/main" id="{CECFF799-1260-43BD-8C39-94C37EBBF4EC}"/>
              </a:ext>
            </a:extLst>
          </p:cNvPr>
          <p:cNvSpPr/>
          <p:nvPr/>
        </p:nvSpPr>
        <p:spPr>
          <a:xfrm>
            <a:off x="3112452" y="4632088"/>
            <a:ext cx="406400" cy="390444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>
            <a:extLst>
              <a:ext uri="{FF2B5EF4-FFF2-40B4-BE49-F238E27FC236}">
                <a16:creationId xmlns:a16="http://schemas.microsoft.com/office/drawing/2014/main" id="{FB9E8C05-90C5-46A8-AAD8-6BFAD97E3B1B}"/>
              </a:ext>
            </a:extLst>
          </p:cNvPr>
          <p:cNvSpPr/>
          <p:nvPr/>
        </p:nvSpPr>
        <p:spPr>
          <a:xfrm>
            <a:off x="5701982" y="6186629"/>
            <a:ext cx="406400" cy="390444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узел 40">
            <a:extLst>
              <a:ext uri="{FF2B5EF4-FFF2-40B4-BE49-F238E27FC236}">
                <a16:creationId xmlns:a16="http://schemas.microsoft.com/office/drawing/2014/main" id="{8419FA47-180E-453A-8B16-298F1492A10B}"/>
              </a:ext>
            </a:extLst>
          </p:cNvPr>
          <p:cNvSpPr/>
          <p:nvPr/>
        </p:nvSpPr>
        <p:spPr>
          <a:xfrm>
            <a:off x="8026400" y="4675193"/>
            <a:ext cx="406400" cy="390444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Блок-схема: узел 41">
            <a:extLst>
              <a:ext uri="{FF2B5EF4-FFF2-40B4-BE49-F238E27FC236}">
                <a16:creationId xmlns:a16="http://schemas.microsoft.com/office/drawing/2014/main" id="{1AF85020-7C7C-48F1-A998-C1859F693FAE}"/>
              </a:ext>
            </a:extLst>
          </p:cNvPr>
          <p:cNvSpPr/>
          <p:nvPr/>
        </p:nvSpPr>
        <p:spPr>
          <a:xfrm>
            <a:off x="10439400" y="6181791"/>
            <a:ext cx="406400" cy="390444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Блок-схема: узел 42">
            <a:extLst>
              <a:ext uri="{FF2B5EF4-FFF2-40B4-BE49-F238E27FC236}">
                <a16:creationId xmlns:a16="http://schemas.microsoft.com/office/drawing/2014/main" id="{47FF38C2-6285-4C76-AB29-F5B53B43CBDD}"/>
              </a:ext>
            </a:extLst>
          </p:cNvPr>
          <p:cNvSpPr/>
          <p:nvPr/>
        </p:nvSpPr>
        <p:spPr>
          <a:xfrm>
            <a:off x="18249901" y="4675193"/>
            <a:ext cx="406400" cy="390444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Блок-схема: узел 43">
            <a:extLst>
              <a:ext uri="{FF2B5EF4-FFF2-40B4-BE49-F238E27FC236}">
                <a16:creationId xmlns:a16="http://schemas.microsoft.com/office/drawing/2014/main" id="{8001E64F-D45B-49D8-BD4E-1BEE78992260}"/>
              </a:ext>
            </a:extLst>
          </p:cNvPr>
          <p:cNvSpPr/>
          <p:nvPr/>
        </p:nvSpPr>
        <p:spPr>
          <a:xfrm>
            <a:off x="15443200" y="6201090"/>
            <a:ext cx="406400" cy="390444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Блок-схема: узел 44">
            <a:extLst>
              <a:ext uri="{FF2B5EF4-FFF2-40B4-BE49-F238E27FC236}">
                <a16:creationId xmlns:a16="http://schemas.microsoft.com/office/drawing/2014/main" id="{EBD9921D-B447-4AEF-A982-17883517B1EA}"/>
              </a:ext>
            </a:extLst>
          </p:cNvPr>
          <p:cNvSpPr/>
          <p:nvPr/>
        </p:nvSpPr>
        <p:spPr>
          <a:xfrm>
            <a:off x="12966700" y="4697183"/>
            <a:ext cx="406400" cy="390444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77F431F-0D3E-4EF2-B058-ABA1D620C78A}"/>
              </a:ext>
            </a:extLst>
          </p:cNvPr>
          <p:cNvSpPr txBox="1"/>
          <p:nvPr/>
        </p:nvSpPr>
        <p:spPr>
          <a:xfrm>
            <a:off x="14726095" y="6923231"/>
            <a:ext cx="44577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инвестиций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4771</TotalTime>
  <Words>451</Words>
  <Application>Microsoft Office PowerPoint</Application>
  <PresentationFormat>Произвольный</PresentationFormat>
  <Paragraphs>125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ОБЛОЖКИ</vt:lpstr>
      <vt:lpstr>РАЗДЕЛИТЕЛИ</vt:lpstr>
      <vt:lpstr>Дрон-поводырь</vt:lpstr>
      <vt:lpstr>АКТУАЛЬНОСТЬ ПРОЕКТА</vt:lpstr>
      <vt:lpstr>ПРОБЛЕМЫ</vt:lpstr>
      <vt:lpstr>РЕШЕНИЕ</vt:lpstr>
      <vt:lpstr>РЫНОК</vt:lpstr>
      <vt:lpstr>БИЗНЕС-МОДЕЛЬ</vt:lpstr>
      <vt:lpstr>ТЕКУЩИЕ РЕЗУЛЬТАТЫ</vt:lpstr>
      <vt:lpstr>КОМАНДА</vt:lpstr>
      <vt:lpstr>ПЛАН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настя зенькович</cp:lastModifiedBy>
  <cp:revision>296</cp:revision>
  <dcterms:created xsi:type="dcterms:W3CDTF">2021-03-01T12:07:13Z</dcterms:created>
  <dcterms:modified xsi:type="dcterms:W3CDTF">2023-10-21T17:17:55Z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