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A4D"/>
    <a:srgbClr val="0EC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68"/>
  </p:normalViewPr>
  <p:slideViewPr>
    <p:cSldViewPr snapToGrid="0">
      <p:cViewPr>
        <p:scale>
          <a:sx n="99" d="100"/>
          <a:sy n="99" d="100"/>
        </p:scale>
        <p:origin x="16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24587-7137-B34D-B6D3-9BA5DD091092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5D284-3C94-FE40-94C6-1DCBC7E6B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6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D284-3C94-FE40-94C6-1DCBC7E6B7E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5D284-3C94-FE40-94C6-1DCBC7E6B7E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6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2157C-1DC1-DBE9-8231-E8A351C4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1C8F54-41F1-A86D-ABD8-1E541A44B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6B5DC-644D-8F5A-DE81-3B6C2368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B99-52CE-C044-9675-661C093B3BBF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D70C-C5C2-46F0-C5BD-AEF301CD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2DC4B-C7FF-A06A-777A-8D633788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0E47-C962-EE45-8D83-1A3D0D839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00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C0712-0457-65DF-FC82-BBE20779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46374E-AC4F-BFCE-A8AA-0E6430438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72188D-85F4-F529-E40A-8F7505D9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B99-52CE-C044-9675-661C093B3BBF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89D2C-E4A6-A1CD-AF34-355BAAAE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93819-FC72-8E0E-039A-E0D7AF52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0E47-C962-EE45-8D83-1A3D0D839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0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8EE3FA-0486-C22B-7ECE-D63A1F915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2D0C30-9E67-0DB1-B3A9-9080C7F89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7A562-DA8C-8D40-2A9C-306178EA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B99-52CE-C044-9675-661C093B3BBF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720E-5D8D-39F2-F28D-7C45C51D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259EB9-9825-4576-4982-1B58D5D1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0E47-C962-EE45-8D83-1A3D0D839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6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BDB70-0C28-34DE-B0FB-4B877908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4AE6D1-ED54-0BF1-1128-F36A6C0AC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BE34A-EABF-E0CA-F014-F26E91F5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B99-52CE-C044-9675-661C093B3BBF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C5D2D7-7E8E-A0BA-2733-FDB8F492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46DBC-05FE-ABA8-8C27-8735301F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0E47-C962-EE45-8D83-1A3D0D839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2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57376-AA30-71CC-CF70-F303F678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72829-AA02-51C3-3FBD-3CDA1E7C4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D560F-9CC6-C3F3-8225-199E4A0B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B99-52CE-C044-9675-661C093B3BBF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D8C319-3AC2-D635-B831-57CB7978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F40AE-A434-0914-9771-15FD4A4C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0E47-C962-EE45-8D83-1A3D0D839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0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26A68-7FED-2503-C713-2F9D1EB2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7B4A6-1A2C-7673-7E0E-64AD3FE29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5ADAF1-F08C-B7B5-83AD-8E46E4602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8A196C-7717-349B-F6FA-340B4F6A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B99-52CE-C044-9675-661C093B3BBF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2FF800-BBC1-7A64-CC7F-CB3A9E71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4FD0C9-F12B-1B89-7DEB-45B672F5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0E47-C962-EE45-8D83-1A3D0D839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0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44157-980A-5426-BC51-23C7E225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D26C5F-4308-AE8C-8157-9EAAD4803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D8C79E-96E9-25FA-6B67-F93A85386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D51DD-91DF-B6B7-15C6-7D15F295E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3D0F90-D800-817E-EFF0-1CC63CF80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88E833-8163-40C1-07A3-8A85EE7B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B99-52CE-C044-9675-661C093B3BBF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AA53EA-AF90-880C-B685-B65C3F85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C174A3-97A5-E7B6-330E-A1419259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0E47-C962-EE45-8D83-1A3D0D839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0F893-2D02-8DFF-8469-BDF91FFA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CA2D2-7D7F-0D1C-0837-286A8526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B99-52CE-C044-9675-661C093B3BBF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86BFAF-356C-F554-03E2-5B7BBBF7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7734CE-8EBC-A950-5623-962D8AC8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0E47-C962-EE45-8D83-1A3D0D839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1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34D274-1A8B-533F-E3D2-0859981E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B99-52CE-C044-9675-661C093B3BBF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AEEB4F-646E-A5CC-CE70-C07BF369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05C735-8EAF-8A7E-B93D-494E62C6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0E47-C962-EE45-8D83-1A3D0D839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7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905DD-FABD-AD7A-49FE-DBA844E4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C557-C60D-74D3-E1C6-5348E7D9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3ADA85-9DE2-2FD0-A22F-758DD63C7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EDE358-1332-CA74-A6EB-F398E9CE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B99-52CE-C044-9675-661C093B3BBF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A77875-7C63-B0D1-276E-B345B051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B39220-8C0A-CD6D-EB53-155E35ED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0E47-C962-EE45-8D83-1A3D0D839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3950F-C02C-D261-33BD-69C68110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FF4046-1EBA-8A6B-9D19-9DEAF94FE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7FDE78-DFCA-619D-E253-A512CB812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B4B933-2FFC-4258-1E58-AF15E670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CB99-52CE-C044-9675-661C093B3BBF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42526-4B39-A340-FF49-CAB7DB5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84F72A-4333-EC44-3CA5-910DB213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0E47-C962-EE45-8D83-1A3D0D839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460E5-68D9-0D96-A26B-7215F3FF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2EA4A2-692A-F574-0C44-010FB1272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14E993-84E9-EA05-132F-3AE0E4DEF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FACB99-52CE-C044-9675-661C093B3BBF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08316A-DF9D-DD6B-48C6-52E949F72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A5C3C-7AE6-BB09-9225-E03A435A4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560E47-C962-EE45-8D83-1A3D0D839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графический дизайн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1133F9-0C5B-54DC-32EA-0624CE26A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498"/>
            <a:ext cx="12192000" cy="76005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93246C-205B-A8FD-77B3-64BCBDC43508}"/>
              </a:ext>
            </a:extLst>
          </p:cNvPr>
          <p:cNvSpPr/>
          <p:nvPr/>
        </p:nvSpPr>
        <p:spPr>
          <a:xfrm>
            <a:off x="386313" y="1645173"/>
            <a:ext cx="6464328" cy="2969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B1E68-846C-4CC4-97FF-44160C3A14F8}"/>
              </a:ext>
            </a:extLst>
          </p:cNvPr>
          <p:cNvSpPr txBox="1"/>
          <p:nvPr/>
        </p:nvSpPr>
        <p:spPr>
          <a:xfrm>
            <a:off x="3109276" y="2921168"/>
            <a:ext cx="3435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GTL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6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2664EC4-FFB4-30CC-F3B7-3290619C88CC}"/>
              </a:ext>
            </a:extLst>
          </p:cNvPr>
          <p:cNvGrpSpPr/>
          <p:nvPr/>
        </p:nvGrpSpPr>
        <p:grpSpPr>
          <a:xfrm>
            <a:off x="182239" y="209126"/>
            <a:ext cx="6130705" cy="584775"/>
            <a:chOff x="604009" y="10716"/>
            <a:chExt cx="6130705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864553-2289-C9EE-3B08-8A3488EB86EF}"/>
                </a:ext>
              </a:extLst>
            </p:cNvPr>
            <p:cNvSpPr txBox="1"/>
            <p:nvPr/>
          </p:nvSpPr>
          <p:spPr>
            <a:xfrm>
              <a:off x="729737" y="10716"/>
              <a:ext cx="60049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rgbClr val="0B2A4D"/>
                  </a:solidFill>
                </a:rPr>
                <a:t>Географические особенности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2020A30-0883-AEE1-ADCC-D04BEE632C0A}"/>
                </a:ext>
              </a:extLst>
            </p:cNvPr>
            <p:cNvSpPr/>
            <p:nvPr/>
          </p:nvSpPr>
          <p:spPr>
            <a:xfrm flipH="1">
              <a:off x="604009" y="13910"/>
              <a:ext cx="45719" cy="557526"/>
            </a:xfrm>
            <a:prstGeom prst="rect">
              <a:avLst/>
            </a:prstGeom>
            <a:solidFill>
              <a:srgbClr val="0B2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2CF6386-99BF-B83D-B2B9-6D8F53505F85}"/>
                </a:ext>
              </a:extLst>
            </p:cNvPr>
            <p:cNvSpPr/>
            <p:nvPr/>
          </p:nvSpPr>
          <p:spPr>
            <a:xfrm flipH="1">
              <a:off x="684018" y="10716"/>
              <a:ext cx="45719" cy="557526"/>
            </a:xfrm>
            <a:prstGeom prst="rect">
              <a:avLst/>
            </a:prstGeom>
            <a:solidFill>
              <a:srgbClr val="0ECF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64520A-9B1B-11DE-8367-1389A3EE7D51}"/>
              </a:ext>
            </a:extLst>
          </p:cNvPr>
          <p:cNvSpPr/>
          <p:nvPr/>
        </p:nvSpPr>
        <p:spPr>
          <a:xfrm>
            <a:off x="1918855" y="3091729"/>
            <a:ext cx="2657475" cy="8572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1C4DF-C838-718F-1EB8-9F9AAB3CADEF}"/>
              </a:ext>
            </a:extLst>
          </p:cNvPr>
          <p:cNvSpPr txBox="1"/>
          <p:nvPr/>
        </p:nvSpPr>
        <p:spPr>
          <a:xfrm>
            <a:off x="218432" y="1069344"/>
            <a:ext cx="5014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B2A4D"/>
                </a:solidFill>
              </a:rPr>
              <a:t>Западная Сибирь (ХМАО, ЯНАО)</a:t>
            </a:r>
            <a:endParaRPr lang="ru-RU" sz="1600" dirty="0">
              <a:solidFill>
                <a:srgbClr val="0B2A4D"/>
              </a:solidFill>
            </a:endParaRPr>
          </a:p>
          <a:p>
            <a:endParaRPr lang="ru-RU" sz="1600" b="1" dirty="0">
              <a:solidFill>
                <a:srgbClr val="0B2A4D"/>
              </a:solidFill>
            </a:endParaRPr>
          </a:p>
          <a:p>
            <a:r>
              <a:rPr lang="ru-RU" sz="1600" b="1" dirty="0">
                <a:solidFill>
                  <a:srgbClr val="0B2A4D"/>
                </a:solidFill>
              </a:rPr>
              <a:t>Ключевой регион.</a:t>
            </a:r>
            <a:r>
              <a:rPr lang="ru-RU" sz="1600" dirty="0">
                <a:solidFill>
                  <a:srgbClr val="0B2A4D"/>
                </a:solidFill>
              </a:rPr>
              <a:t> Здесь сосредоточено &gt;70% добычи нефти и ПНГ в России, а также большинство факелов. </a:t>
            </a:r>
            <a:r>
              <a:rPr lang="ru-RU" sz="1600" b="1" dirty="0">
                <a:solidFill>
                  <a:srgbClr val="0B2A4D"/>
                </a:solidFill>
              </a:rPr>
              <a:t>Высокая концентрация сырья</a:t>
            </a:r>
            <a:r>
              <a:rPr lang="ru-RU" sz="1600" dirty="0">
                <a:solidFill>
                  <a:srgbClr val="0B2A4D"/>
                </a:solidFill>
              </a:rPr>
              <a:t> и клиентов. Главный вызов — суровый климат.</a:t>
            </a:r>
          </a:p>
          <a:p>
            <a:endParaRPr lang="ru-RU" sz="1600" dirty="0">
              <a:solidFill>
                <a:srgbClr val="0B2A4D"/>
              </a:solidFill>
            </a:endParaRPr>
          </a:p>
        </p:txBody>
      </p:sp>
      <p:pic>
        <p:nvPicPr>
          <p:cNvPr id="10" name="Рисунок 9" descr="Изображение выглядит как карта, атлас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A61A363-BF19-3517-4CAA-D482E1DD2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618" y="2050561"/>
            <a:ext cx="4692763" cy="2629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512F46-AB8E-DFDE-AFED-1B5174900B91}"/>
              </a:ext>
            </a:extLst>
          </p:cNvPr>
          <p:cNvSpPr txBox="1"/>
          <p:nvPr/>
        </p:nvSpPr>
        <p:spPr>
          <a:xfrm>
            <a:off x="6745307" y="4738014"/>
            <a:ext cx="5735546" cy="2005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450"/>
              </a:spcBef>
              <a:spcAft>
                <a:spcPts val="1200"/>
              </a:spcAft>
            </a:pPr>
            <a:r>
              <a:rPr lang="ru-RU" sz="1600" b="1" i="0" u="none" strike="noStrike" dirty="0">
                <a:solidFill>
                  <a:srgbClr val="0B2A4D"/>
                </a:solidFill>
                <a:effectLst/>
                <a:latin typeface="quote-cjk-patch"/>
              </a:rPr>
              <a:t>Восточная Сибирь и Дальний Восток </a:t>
            </a:r>
            <a:r>
              <a:rPr lang="ru-RU" sz="1600" b="1" dirty="0">
                <a:solidFill>
                  <a:srgbClr val="0B2A4D"/>
                </a:solidFill>
                <a:latin typeface="quote-cjk-patch"/>
              </a:rPr>
              <a:t>                              </a:t>
            </a:r>
            <a:r>
              <a:rPr lang="ru-RU" sz="1600" b="1" i="0" u="none" strike="noStrike" dirty="0">
                <a:solidFill>
                  <a:srgbClr val="0B2A4D"/>
                </a:solidFill>
                <a:effectLst/>
                <a:latin typeface="quote-cjk-patch"/>
              </a:rPr>
              <a:t>(Иркутская обл., Красноярский край, Якутия)</a:t>
            </a:r>
          </a:p>
          <a:p>
            <a:pPr algn="l" rtl="0">
              <a:spcBef>
                <a:spcPts val="450"/>
              </a:spcBef>
              <a:spcAft>
                <a:spcPts val="1200"/>
              </a:spcAft>
            </a:pPr>
            <a:r>
              <a:rPr lang="ru-RU" sz="1600" b="0" i="0" u="none" strike="noStrike" dirty="0">
                <a:solidFill>
                  <a:srgbClr val="0B2A4D"/>
                </a:solidFill>
                <a:effectLst/>
                <a:latin typeface="quote-cjk-patch"/>
              </a:rPr>
              <a:t> Регионы с </a:t>
            </a:r>
            <a:r>
              <a:rPr lang="ru-RU" sz="1600" b="1" i="0" u="none" strike="noStrike" dirty="0">
                <a:solidFill>
                  <a:srgbClr val="0B2A4D"/>
                </a:solidFill>
                <a:effectLst/>
                <a:latin typeface="quote-cjk-patch"/>
              </a:rPr>
              <a:t>удалёнными и изолированными месторождениями</a:t>
            </a:r>
            <a:r>
              <a:rPr lang="ru-RU" sz="1600" b="0" i="0" u="none" strike="noStrike" dirty="0">
                <a:solidFill>
                  <a:srgbClr val="0B2A4D"/>
                </a:solidFill>
                <a:effectLst/>
                <a:latin typeface="quote-cjk-patch"/>
              </a:rPr>
              <a:t>, где логистика традиционного топлива крайне дорога. </a:t>
            </a:r>
          </a:p>
          <a:p>
            <a:pPr algn="l" rtl="0">
              <a:spcBef>
                <a:spcPts val="450"/>
              </a:spcBef>
              <a:spcAft>
                <a:spcPts val="1200"/>
              </a:spcAft>
            </a:pPr>
            <a:r>
              <a:rPr lang="ru-RU" sz="1600" b="0" i="0" u="none" strike="noStrike" dirty="0">
                <a:solidFill>
                  <a:srgbClr val="0B2A4D"/>
                </a:solidFill>
                <a:effectLst/>
                <a:latin typeface="quote-cjk-patch"/>
              </a:rPr>
              <a:t>Идеальная зона для </a:t>
            </a:r>
            <a:r>
              <a:rPr lang="ru-RU" sz="1600" b="1" i="0" u="none" strike="noStrike" dirty="0">
                <a:solidFill>
                  <a:srgbClr val="0B2A4D"/>
                </a:solidFill>
                <a:effectLst/>
                <a:latin typeface="quote-cjk-patch"/>
              </a:rPr>
              <a:t>локальных мини-GTL-заводов</a:t>
            </a:r>
            <a:r>
              <a:rPr lang="ru-RU" sz="1600" b="0" i="0" u="none" strike="noStrike" dirty="0">
                <a:solidFill>
                  <a:srgbClr val="0B2A4D"/>
                </a:solidFill>
                <a:effectLst/>
                <a:latin typeface="quote-cjk-patch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033A6-A253-7F84-2576-C5B67659A8AD}"/>
              </a:ext>
            </a:extLst>
          </p:cNvPr>
          <p:cNvSpPr txBox="1"/>
          <p:nvPr/>
        </p:nvSpPr>
        <p:spPr>
          <a:xfrm>
            <a:off x="7177671" y="332318"/>
            <a:ext cx="5014329" cy="1787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450"/>
              </a:spcBef>
              <a:spcAft>
                <a:spcPts val="1200"/>
              </a:spcAft>
            </a:pPr>
            <a:r>
              <a:rPr lang="ru-RU" sz="1600" b="1" i="0" u="none" strike="noStrike" dirty="0">
                <a:solidFill>
                  <a:srgbClr val="0B2A4D"/>
                </a:solidFill>
                <a:effectLst/>
                <a:latin typeface="quote-cjk-patch"/>
              </a:rPr>
              <a:t>Арктическая зона</a:t>
            </a:r>
            <a:endParaRPr lang="ru-RU" sz="1600" b="0" i="0" u="none" strike="noStrike" dirty="0">
              <a:solidFill>
                <a:srgbClr val="0B2A4D"/>
              </a:solidFill>
              <a:effectLst/>
              <a:latin typeface="quote-cjk-patch"/>
            </a:endParaRPr>
          </a:p>
          <a:p>
            <a:pPr algn="l" rtl="0">
              <a:spcBef>
                <a:spcPts val="450"/>
              </a:spcBef>
              <a:spcAft>
                <a:spcPts val="1200"/>
              </a:spcAft>
            </a:pPr>
            <a:r>
              <a:rPr lang="ru-RU" sz="1600" b="0" i="0" u="none" strike="noStrike" dirty="0">
                <a:solidFill>
                  <a:srgbClr val="0B2A4D"/>
                </a:solidFill>
                <a:effectLst/>
                <a:latin typeface="quote-cjk-patch"/>
              </a:rPr>
              <a:t>Приоритетная зона господдержки. Производство топлива </a:t>
            </a:r>
            <a:r>
              <a:rPr lang="ru-RU" sz="1600" b="1" i="0" u="none" strike="noStrike" dirty="0">
                <a:solidFill>
                  <a:srgbClr val="0B2A4D"/>
                </a:solidFill>
                <a:effectLst/>
                <a:latin typeface="quote-cjk-patch"/>
              </a:rPr>
              <a:t>непосредственно в местах потребления</a:t>
            </a:r>
            <a:r>
              <a:rPr lang="ru-RU" sz="1600" b="0" i="0" u="none" strike="noStrike" dirty="0">
                <a:solidFill>
                  <a:srgbClr val="0B2A4D"/>
                </a:solidFill>
                <a:effectLst/>
                <a:latin typeface="quote-cjk-patch"/>
              </a:rPr>
              <a:t> (порты Севморпути, арктические месторождения) даёт решающее логистическое преимущество.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CB0B4E-7952-09BD-4FEB-5D21731C6C51}"/>
              </a:ext>
            </a:extLst>
          </p:cNvPr>
          <p:cNvSpPr txBox="1"/>
          <p:nvPr/>
        </p:nvSpPr>
        <p:spPr>
          <a:xfrm>
            <a:off x="218432" y="4251671"/>
            <a:ext cx="4692763" cy="271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B2A4D"/>
                </a:solidFill>
                <a:latin typeface="quote-cjk-patch"/>
              </a:rPr>
              <a:t>Европейская часть России</a:t>
            </a:r>
            <a:endParaRPr lang="ru-RU" sz="1600" dirty="0">
              <a:solidFill>
                <a:srgbClr val="0B2A4D"/>
              </a:solidFill>
              <a:latin typeface="quote-cjk-patch"/>
            </a:endParaRPr>
          </a:p>
          <a:p>
            <a:pPr algn="l" rtl="0">
              <a:spcBef>
                <a:spcPts val="450"/>
              </a:spcBef>
              <a:spcAft>
                <a:spcPts val="1200"/>
              </a:spcAft>
            </a:pPr>
            <a:r>
              <a:rPr lang="ru-RU" sz="1600" b="0" i="0" u="none" strike="noStrike" dirty="0">
                <a:solidFill>
                  <a:srgbClr val="0B2A4D"/>
                </a:solidFill>
                <a:effectLst/>
                <a:latin typeface="quote-cjk-patch"/>
              </a:rPr>
              <a:t>Вторичный регион для размещения крупных установок из-за высокой стоимости магистрального газа как сырья. </a:t>
            </a:r>
          </a:p>
          <a:p>
            <a:pPr algn="l" rtl="0">
              <a:spcBef>
                <a:spcPts val="450"/>
              </a:spcBef>
              <a:spcAft>
                <a:spcPts val="1200"/>
              </a:spcAft>
            </a:pPr>
            <a:r>
              <a:rPr lang="ru-RU" sz="1600" b="0" i="0" u="none" strike="noStrike" dirty="0">
                <a:solidFill>
                  <a:srgbClr val="0B2A4D"/>
                </a:solidFill>
                <a:effectLst/>
                <a:latin typeface="quote-cjk-patch"/>
              </a:rPr>
              <a:t>Возможно размещение только в связке с глубокой переработкой ПНГ или в портах (Ленинградская обл.) для экспортно-ориентированных проектов</a:t>
            </a:r>
          </a:p>
          <a:p>
            <a:pPr algn="l" rtl="0">
              <a:spcBef>
                <a:spcPts val="450"/>
              </a:spcBef>
              <a:spcAft>
                <a:spcPts val="1200"/>
              </a:spcAft>
            </a:pPr>
            <a:endParaRPr lang="ru-RU" sz="1600" b="0" i="0" u="none" strike="noStrike" dirty="0">
              <a:solidFill>
                <a:srgbClr val="0B2A4D"/>
              </a:solidFill>
              <a:effectLst/>
              <a:latin typeface="quote-cjk-patch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1CABF07-F318-0B7C-25B2-1903ADD62DF2}"/>
              </a:ext>
            </a:extLst>
          </p:cNvPr>
          <p:cNvCxnSpPr>
            <a:cxnSpLocks/>
          </p:cNvCxnSpPr>
          <p:nvPr/>
        </p:nvCxnSpPr>
        <p:spPr>
          <a:xfrm>
            <a:off x="205098" y="1429555"/>
            <a:ext cx="4826378" cy="0"/>
          </a:xfrm>
          <a:prstGeom prst="line">
            <a:avLst/>
          </a:prstGeom>
          <a:ln w="25400">
            <a:solidFill>
              <a:srgbClr val="0ECF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ABA6B65-26D9-E1E1-CA44-02A77571EF06}"/>
              </a:ext>
            </a:extLst>
          </p:cNvPr>
          <p:cNvCxnSpPr>
            <a:cxnSpLocks/>
          </p:cNvCxnSpPr>
          <p:nvPr/>
        </p:nvCxnSpPr>
        <p:spPr>
          <a:xfrm>
            <a:off x="5031476" y="1429555"/>
            <a:ext cx="694688" cy="2332692"/>
          </a:xfrm>
          <a:prstGeom prst="line">
            <a:avLst/>
          </a:prstGeom>
          <a:ln w="25400">
            <a:solidFill>
              <a:srgbClr val="0ECF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205525B-AB5E-5A8B-00B8-FB26BEF7CE7C}"/>
              </a:ext>
            </a:extLst>
          </p:cNvPr>
          <p:cNvCxnSpPr>
            <a:cxnSpLocks/>
          </p:cNvCxnSpPr>
          <p:nvPr/>
        </p:nvCxnSpPr>
        <p:spPr>
          <a:xfrm>
            <a:off x="205098" y="1450989"/>
            <a:ext cx="4826378" cy="0"/>
          </a:xfrm>
          <a:prstGeom prst="line">
            <a:avLst/>
          </a:prstGeom>
          <a:ln w="15875">
            <a:solidFill>
              <a:srgbClr val="0B2A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E73AB8D-D125-22F6-152B-AD3A10E74FDA}"/>
              </a:ext>
            </a:extLst>
          </p:cNvPr>
          <p:cNvCxnSpPr>
            <a:cxnSpLocks/>
          </p:cNvCxnSpPr>
          <p:nvPr/>
        </p:nvCxnSpPr>
        <p:spPr>
          <a:xfrm>
            <a:off x="5031476" y="1450989"/>
            <a:ext cx="694688" cy="2332692"/>
          </a:xfrm>
          <a:prstGeom prst="line">
            <a:avLst/>
          </a:prstGeom>
          <a:ln w="15875">
            <a:solidFill>
              <a:srgbClr val="0B2A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9FC9AD5-9BC4-6E9F-EBDF-79FA5DF303F3}"/>
              </a:ext>
            </a:extLst>
          </p:cNvPr>
          <p:cNvCxnSpPr/>
          <p:nvPr/>
        </p:nvCxnSpPr>
        <p:spPr>
          <a:xfrm flipV="1">
            <a:off x="6312944" y="623843"/>
            <a:ext cx="864727" cy="2261383"/>
          </a:xfrm>
          <a:prstGeom prst="line">
            <a:avLst/>
          </a:prstGeom>
          <a:ln w="25400">
            <a:solidFill>
              <a:srgbClr val="0ECF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91010BA-672C-D142-56B9-3318B234DFF5}"/>
              </a:ext>
            </a:extLst>
          </p:cNvPr>
          <p:cNvCxnSpPr/>
          <p:nvPr/>
        </p:nvCxnSpPr>
        <p:spPr>
          <a:xfrm>
            <a:off x="7177671" y="623843"/>
            <a:ext cx="1857590" cy="0"/>
          </a:xfrm>
          <a:prstGeom prst="line">
            <a:avLst/>
          </a:prstGeom>
          <a:ln>
            <a:solidFill>
              <a:srgbClr val="0ECF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4141BB7-55A9-2E2E-3724-BF476688342C}"/>
              </a:ext>
            </a:extLst>
          </p:cNvPr>
          <p:cNvCxnSpPr/>
          <p:nvPr/>
        </p:nvCxnSpPr>
        <p:spPr>
          <a:xfrm flipH="1">
            <a:off x="6312944" y="631918"/>
            <a:ext cx="864727" cy="2261383"/>
          </a:xfrm>
          <a:prstGeom prst="line">
            <a:avLst/>
          </a:prstGeom>
          <a:ln w="12700">
            <a:solidFill>
              <a:srgbClr val="0B2A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5DD7F57-F451-A705-8E44-AFA8360E5EAA}"/>
              </a:ext>
            </a:extLst>
          </p:cNvPr>
          <p:cNvCxnSpPr>
            <a:cxnSpLocks/>
          </p:cNvCxnSpPr>
          <p:nvPr/>
        </p:nvCxnSpPr>
        <p:spPr>
          <a:xfrm>
            <a:off x="7177671" y="631918"/>
            <a:ext cx="1857590" cy="0"/>
          </a:xfrm>
          <a:prstGeom prst="line">
            <a:avLst/>
          </a:prstGeom>
          <a:ln w="12700">
            <a:solidFill>
              <a:srgbClr val="0B2A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FC1FAE0-741F-EE1E-0739-8626E74FA5A8}"/>
              </a:ext>
            </a:extLst>
          </p:cNvPr>
          <p:cNvCxnSpPr/>
          <p:nvPr/>
        </p:nvCxnSpPr>
        <p:spPr>
          <a:xfrm flipH="1">
            <a:off x="2725597" y="3520354"/>
            <a:ext cx="2185598" cy="1043179"/>
          </a:xfrm>
          <a:prstGeom prst="line">
            <a:avLst/>
          </a:prstGeom>
          <a:ln w="25400">
            <a:solidFill>
              <a:srgbClr val="0ECF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2CBBCDD2-B5F4-C23E-069E-55FF17DCE90D}"/>
              </a:ext>
            </a:extLst>
          </p:cNvPr>
          <p:cNvCxnSpPr/>
          <p:nvPr/>
        </p:nvCxnSpPr>
        <p:spPr>
          <a:xfrm>
            <a:off x="227958" y="4563533"/>
            <a:ext cx="2497639" cy="0"/>
          </a:xfrm>
          <a:prstGeom prst="line">
            <a:avLst/>
          </a:prstGeom>
          <a:ln w="25400">
            <a:solidFill>
              <a:srgbClr val="0ECF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FC27073-7690-D09C-626B-78278DB63328}"/>
              </a:ext>
            </a:extLst>
          </p:cNvPr>
          <p:cNvCxnSpPr/>
          <p:nvPr/>
        </p:nvCxnSpPr>
        <p:spPr>
          <a:xfrm flipH="1">
            <a:off x="2725597" y="3520354"/>
            <a:ext cx="2185598" cy="1043179"/>
          </a:xfrm>
          <a:prstGeom prst="line">
            <a:avLst/>
          </a:prstGeom>
          <a:ln w="12700">
            <a:solidFill>
              <a:srgbClr val="0B2A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A5B1606-EF09-A07D-990F-AC8E064D00F9}"/>
              </a:ext>
            </a:extLst>
          </p:cNvPr>
          <p:cNvCxnSpPr/>
          <p:nvPr/>
        </p:nvCxnSpPr>
        <p:spPr>
          <a:xfrm>
            <a:off x="227958" y="4551272"/>
            <a:ext cx="2507165" cy="0"/>
          </a:xfrm>
          <a:prstGeom prst="line">
            <a:avLst/>
          </a:prstGeom>
          <a:ln w="12700">
            <a:solidFill>
              <a:srgbClr val="0B2A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54DF21C-9A68-06D2-3AB4-5CFB634F8D4D}"/>
              </a:ext>
            </a:extLst>
          </p:cNvPr>
          <p:cNvCxnSpPr>
            <a:cxnSpLocks/>
          </p:cNvCxnSpPr>
          <p:nvPr/>
        </p:nvCxnSpPr>
        <p:spPr>
          <a:xfrm>
            <a:off x="6563778" y="3520354"/>
            <a:ext cx="176881" cy="1802761"/>
          </a:xfrm>
          <a:prstGeom prst="line">
            <a:avLst/>
          </a:prstGeom>
          <a:ln w="25400">
            <a:solidFill>
              <a:srgbClr val="0ECF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B8E783DD-B5BC-AC9A-F4B0-1BF5FABFFFAE}"/>
              </a:ext>
            </a:extLst>
          </p:cNvPr>
          <p:cNvCxnSpPr>
            <a:cxnSpLocks/>
          </p:cNvCxnSpPr>
          <p:nvPr/>
        </p:nvCxnSpPr>
        <p:spPr>
          <a:xfrm>
            <a:off x="6745307" y="5326683"/>
            <a:ext cx="4277597" cy="49268"/>
          </a:xfrm>
          <a:prstGeom prst="line">
            <a:avLst/>
          </a:prstGeom>
          <a:ln w="25400">
            <a:solidFill>
              <a:srgbClr val="0ECF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558C00B-AE53-2BA2-98D5-FF86EF903BC9}"/>
              </a:ext>
            </a:extLst>
          </p:cNvPr>
          <p:cNvCxnSpPr>
            <a:cxnSpLocks/>
          </p:cNvCxnSpPr>
          <p:nvPr/>
        </p:nvCxnSpPr>
        <p:spPr>
          <a:xfrm>
            <a:off x="6568656" y="3528955"/>
            <a:ext cx="181529" cy="1790592"/>
          </a:xfrm>
          <a:prstGeom prst="line">
            <a:avLst/>
          </a:prstGeom>
          <a:ln w="12700">
            <a:solidFill>
              <a:srgbClr val="0B2A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0E472F74-D295-9744-1DCB-8CAE8F854860}"/>
              </a:ext>
            </a:extLst>
          </p:cNvPr>
          <p:cNvCxnSpPr>
            <a:cxnSpLocks/>
          </p:cNvCxnSpPr>
          <p:nvPr/>
        </p:nvCxnSpPr>
        <p:spPr>
          <a:xfrm>
            <a:off x="6745307" y="5323115"/>
            <a:ext cx="4277597" cy="52836"/>
          </a:xfrm>
          <a:prstGeom prst="line">
            <a:avLst/>
          </a:prstGeom>
          <a:ln w="12700">
            <a:solidFill>
              <a:srgbClr val="0B2A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Овал 62">
            <a:extLst>
              <a:ext uri="{FF2B5EF4-FFF2-40B4-BE49-F238E27FC236}">
                <a16:creationId xmlns:a16="http://schemas.microsoft.com/office/drawing/2014/main" id="{1BD36A7D-378E-6BC3-8FB8-8CC2B3B70C6F}"/>
              </a:ext>
            </a:extLst>
          </p:cNvPr>
          <p:cNvSpPr/>
          <p:nvPr/>
        </p:nvSpPr>
        <p:spPr>
          <a:xfrm>
            <a:off x="6197653" y="2830546"/>
            <a:ext cx="160866" cy="167426"/>
          </a:xfrm>
          <a:prstGeom prst="ellipse">
            <a:avLst/>
          </a:prstGeom>
          <a:solidFill>
            <a:srgbClr val="0ECF9D"/>
          </a:solidFill>
          <a:ln>
            <a:solidFill>
              <a:srgbClr val="0B2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96A6F8C2-61D0-41B9-E377-5656AF1FE3C4}"/>
              </a:ext>
            </a:extLst>
          </p:cNvPr>
          <p:cNvSpPr/>
          <p:nvPr/>
        </p:nvSpPr>
        <p:spPr>
          <a:xfrm>
            <a:off x="6498554" y="3401084"/>
            <a:ext cx="160866" cy="167426"/>
          </a:xfrm>
          <a:prstGeom prst="ellipse">
            <a:avLst/>
          </a:prstGeom>
          <a:solidFill>
            <a:srgbClr val="0ECF9D"/>
          </a:solidFill>
          <a:ln>
            <a:solidFill>
              <a:srgbClr val="0B2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2B821912-064A-7118-76A5-69A66FB80EB4}"/>
              </a:ext>
            </a:extLst>
          </p:cNvPr>
          <p:cNvSpPr/>
          <p:nvPr/>
        </p:nvSpPr>
        <p:spPr>
          <a:xfrm>
            <a:off x="5645731" y="3682476"/>
            <a:ext cx="160866" cy="167426"/>
          </a:xfrm>
          <a:prstGeom prst="ellipse">
            <a:avLst/>
          </a:prstGeom>
          <a:solidFill>
            <a:srgbClr val="0ECF9D"/>
          </a:solidFill>
          <a:ln>
            <a:solidFill>
              <a:srgbClr val="0B2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832E12A0-6C44-17AA-13EF-A9653A68DD62}"/>
              </a:ext>
            </a:extLst>
          </p:cNvPr>
          <p:cNvSpPr/>
          <p:nvPr/>
        </p:nvSpPr>
        <p:spPr>
          <a:xfrm>
            <a:off x="4837998" y="3434918"/>
            <a:ext cx="160866" cy="167426"/>
          </a:xfrm>
          <a:prstGeom prst="ellipse">
            <a:avLst/>
          </a:prstGeom>
          <a:solidFill>
            <a:srgbClr val="0ECF9D"/>
          </a:solidFill>
          <a:ln>
            <a:solidFill>
              <a:srgbClr val="0B2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25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37D7989-8DA8-0F64-8DDF-FAE5CD3D57BD}"/>
              </a:ext>
            </a:extLst>
          </p:cNvPr>
          <p:cNvGrpSpPr/>
          <p:nvPr/>
        </p:nvGrpSpPr>
        <p:grpSpPr>
          <a:xfrm rot="356442">
            <a:off x="-1284006" y="-750724"/>
            <a:ext cx="12105897" cy="8215122"/>
            <a:chOff x="4141418" y="132590"/>
            <a:chExt cx="11632341" cy="7987754"/>
          </a:xfrm>
        </p:grpSpPr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EBE0F4D7-6D2B-ACBB-DBB3-6B4B3A4F58EC}"/>
                </a:ext>
              </a:extLst>
            </p:cNvPr>
            <p:cNvSpPr/>
            <p:nvPr/>
          </p:nvSpPr>
          <p:spPr>
            <a:xfrm rot="10800000">
              <a:off x="6463317" y="132590"/>
              <a:ext cx="9310442" cy="7987754"/>
            </a:xfrm>
            <a:custGeom>
              <a:avLst/>
              <a:gdLst>
                <a:gd name="connsiteX0" fmla="*/ 8923867 w 8923867"/>
                <a:gd name="connsiteY0" fmla="*/ 0 h 6383866"/>
                <a:gd name="connsiteX1" fmla="*/ 7958667 w 8923867"/>
                <a:gd name="connsiteY1" fmla="*/ 3149600 h 6383866"/>
                <a:gd name="connsiteX2" fmla="*/ 4114800 w 8923867"/>
                <a:gd name="connsiteY2" fmla="*/ 5706533 h 6383866"/>
                <a:gd name="connsiteX3" fmla="*/ 0 w 8923867"/>
                <a:gd name="connsiteY3" fmla="*/ 6383866 h 638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3867" h="6383866">
                  <a:moveTo>
                    <a:pt x="8923867" y="0"/>
                  </a:moveTo>
                  <a:cubicBezTo>
                    <a:pt x="8842022" y="1099255"/>
                    <a:pt x="8760178" y="2198511"/>
                    <a:pt x="7958667" y="3149600"/>
                  </a:cubicBezTo>
                  <a:cubicBezTo>
                    <a:pt x="7157156" y="4100689"/>
                    <a:pt x="5441244" y="5167489"/>
                    <a:pt x="4114800" y="5706533"/>
                  </a:cubicBezTo>
                  <a:cubicBezTo>
                    <a:pt x="2788356" y="6245577"/>
                    <a:pt x="654755" y="6262511"/>
                    <a:pt x="0" y="6383866"/>
                  </a:cubicBezTo>
                </a:path>
              </a:pathLst>
            </a:custGeom>
            <a:noFill/>
            <a:ln w="34925">
              <a:solidFill>
                <a:srgbClr val="0B2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DB2099F2-D6D5-8132-5197-E517DD914955}"/>
                </a:ext>
              </a:extLst>
            </p:cNvPr>
            <p:cNvSpPr/>
            <p:nvPr/>
          </p:nvSpPr>
          <p:spPr>
            <a:xfrm>
              <a:off x="4141418" y="135467"/>
              <a:ext cx="9472982" cy="7089366"/>
            </a:xfrm>
            <a:custGeom>
              <a:avLst/>
              <a:gdLst>
                <a:gd name="connsiteX0" fmla="*/ 159649 w 9472982"/>
                <a:gd name="connsiteY0" fmla="*/ 7078133 h 7089366"/>
                <a:gd name="connsiteX1" fmla="*/ 413649 w 9472982"/>
                <a:gd name="connsiteY1" fmla="*/ 6841066 h 7089366"/>
                <a:gd name="connsiteX2" fmla="*/ 3715649 w 9472982"/>
                <a:gd name="connsiteY2" fmla="*/ 5401733 h 7089366"/>
                <a:gd name="connsiteX3" fmla="*/ 7390182 w 9472982"/>
                <a:gd name="connsiteY3" fmla="*/ 1405466 h 7089366"/>
                <a:gd name="connsiteX4" fmla="*/ 9472982 w 9472982"/>
                <a:gd name="connsiteY4" fmla="*/ 0 h 708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2982" h="7089366">
                  <a:moveTo>
                    <a:pt x="159649" y="7078133"/>
                  </a:moveTo>
                  <a:cubicBezTo>
                    <a:pt x="-9685" y="7099299"/>
                    <a:pt x="-179018" y="7120466"/>
                    <a:pt x="413649" y="6841066"/>
                  </a:cubicBezTo>
                  <a:cubicBezTo>
                    <a:pt x="1006316" y="6561666"/>
                    <a:pt x="2552894" y="6307666"/>
                    <a:pt x="3715649" y="5401733"/>
                  </a:cubicBezTo>
                  <a:cubicBezTo>
                    <a:pt x="4878404" y="4495800"/>
                    <a:pt x="6430627" y="2305755"/>
                    <a:pt x="7390182" y="1405466"/>
                  </a:cubicBezTo>
                  <a:cubicBezTo>
                    <a:pt x="8349737" y="505177"/>
                    <a:pt x="8981915" y="183444"/>
                    <a:pt x="9472982" y="0"/>
                  </a:cubicBezTo>
                </a:path>
              </a:pathLst>
            </a:custGeom>
            <a:noFill/>
            <a:ln w="28575">
              <a:solidFill>
                <a:srgbClr val="0ECF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C24E334-8AC1-7CCB-6314-7033077B9A76}"/>
              </a:ext>
            </a:extLst>
          </p:cNvPr>
          <p:cNvGrpSpPr/>
          <p:nvPr/>
        </p:nvGrpSpPr>
        <p:grpSpPr>
          <a:xfrm>
            <a:off x="2941416" y="-300038"/>
            <a:ext cx="10346267" cy="7732833"/>
            <a:chOff x="3268133" y="-508000"/>
            <a:chExt cx="10346267" cy="7732833"/>
          </a:xfrm>
        </p:grpSpPr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AEDE4135-536A-601C-23C6-2F090FF4FFB8}"/>
                </a:ext>
              </a:extLst>
            </p:cNvPr>
            <p:cNvSpPr/>
            <p:nvPr/>
          </p:nvSpPr>
          <p:spPr>
            <a:xfrm>
              <a:off x="3268133" y="-508000"/>
              <a:ext cx="9064415" cy="7366000"/>
            </a:xfrm>
            <a:custGeom>
              <a:avLst/>
              <a:gdLst>
                <a:gd name="connsiteX0" fmla="*/ 8923867 w 8923867"/>
                <a:gd name="connsiteY0" fmla="*/ 0 h 6383866"/>
                <a:gd name="connsiteX1" fmla="*/ 7958667 w 8923867"/>
                <a:gd name="connsiteY1" fmla="*/ 3149600 h 6383866"/>
                <a:gd name="connsiteX2" fmla="*/ 4114800 w 8923867"/>
                <a:gd name="connsiteY2" fmla="*/ 5706533 h 6383866"/>
                <a:gd name="connsiteX3" fmla="*/ 0 w 8923867"/>
                <a:gd name="connsiteY3" fmla="*/ 6383866 h 638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3867" h="6383866">
                  <a:moveTo>
                    <a:pt x="8923867" y="0"/>
                  </a:moveTo>
                  <a:cubicBezTo>
                    <a:pt x="8842022" y="1099255"/>
                    <a:pt x="8760178" y="2198511"/>
                    <a:pt x="7958667" y="3149600"/>
                  </a:cubicBezTo>
                  <a:cubicBezTo>
                    <a:pt x="7157156" y="4100689"/>
                    <a:pt x="5441244" y="5167489"/>
                    <a:pt x="4114800" y="5706533"/>
                  </a:cubicBezTo>
                  <a:cubicBezTo>
                    <a:pt x="2788356" y="6245577"/>
                    <a:pt x="654755" y="6262511"/>
                    <a:pt x="0" y="6383866"/>
                  </a:cubicBezTo>
                </a:path>
              </a:pathLst>
            </a:custGeom>
            <a:noFill/>
            <a:ln w="34925">
              <a:solidFill>
                <a:srgbClr val="0B2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9510AC6A-BDFC-0EF9-5D86-5B0FB073294D}"/>
                </a:ext>
              </a:extLst>
            </p:cNvPr>
            <p:cNvSpPr/>
            <p:nvPr/>
          </p:nvSpPr>
          <p:spPr>
            <a:xfrm>
              <a:off x="4141418" y="135467"/>
              <a:ext cx="9472982" cy="7089366"/>
            </a:xfrm>
            <a:custGeom>
              <a:avLst/>
              <a:gdLst>
                <a:gd name="connsiteX0" fmla="*/ 159649 w 9472982"/>
                <a:gd name="connsiteY0" fmla="*/ 7078133 h 7089366"/>
                <a:gd name="connsiteX1" fmla="*/ 413649 w 9472982"/>
                <a:gd name="connsiteY1" fmla="*/ 6841066 h 7089366"/>
                <a:gd name="connsiteX2" fmla="*/ 3715649 w 9472982"/>
                <a:gd name="connsiteY2" fmla="*/ 5401733 h 7089366"/>
                <a:gd name="connsiteX3" fmla="*/ 7390182 w 9472982"/>
                <a:gd name="connsiteY3" fmla="*/ 1405466 h 7089366"/>
                <a:gd name="connsiteX4" fmla="*/ 9472982 w 9472982"/>
                <a:gd name="connsiteY4" fmla="*/ 0 h 708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2982" h="7089366">
                  <a:moveTo>
                    <a:pt x="159649" y="7078133"/>
                  </a:moveTo>
                  <a:cubicBezTo>
                    <a:pt x="-9685" y="7099299"/>
                    <a:pt x="-179018" y="7120466"/>
                    <a:pt x="413649" y="6841066"/>
                  </a:cubicBezTo>
                  <a:cubicBezTo>
                    <a:pt x="1006316" y="6561666"/>
                    <a:pt x="2552894" y="6307666"/>
                    <a:pt x="3715649" y="5401733"/>
                  </a:cubicBezTo>
                  <a:cubicBezTo>
                    <a:pt x="4878404" y="4495800"/>
                    <a:pt x="6430627" y="2305755"/>
                    <a:pt x="7390182" y="1405466"/>
                  </a:cubicBezTo>
                  <a:cubicBezTo>
                    <a:pt x="8349737" y="505177"/>
                    <a:pt x="8981915" y="183444"/>
                    <a:pt x="9472982" y="0"/>
                  </a:cubicBezTo>
                </a:path>
              </a:pathLst>
            </a:custGeom>
            <a:noFill/>
            <a:ln w="28575">
              <a:solidFill>
                <a:srgbClr val="0ECF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2432EB-2C50-659A-CB3D-EE5AA0E77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300" y="693574"/>
            <a:ext cx="1496731" cy="921065"/>
          </a:xfrm>
          <a:prstGeom prst="rect">
            <a:avLst/>
          </a:prstGeom>
          <a:ln w="22225">
            <a:noFill/>
          </a:ln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96C3751-8ED8-EB1E-B073-C274BC4E064F}"/>
              </a:ext>
            </a:extLst>
          </p:cNvPr>
          <p:cNvSpPr/>
          <p:nvPr/>
        </p:nvSpPr>
        <p:spPr>
          <a:xfrm>
            <a:off x="1474563" y="1656705"/>
            <a:ext cx="9474691" cy="482957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A7D8D5-DCD8-D4C5-86EE-C7DA5D9EEF31}"/>
              </a:ext>
            </a:extLst>
          </p:cNvPr>
          <p:cNvGrpSpPr/>
          <p:nvPr/>
        </p:nvGrpSpPr>
        <p:grpSpPr>
          <a:xfrm>
            <a:off x="167341" y="203274"/>
            <a:ext cx="10757165" cy="584775"/>
            <a:chOff x="604009" y="10716"/>
            <a:chExt cx="10757165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214874-FD5B-CACB-50B3-BCA245336D32}"/>
                </a:ext>
              </a:extLst>
            </p:cNvPr>
            <p:cNvSpPr txBox="1"/>
            <p:nvPr/>
          </p:nvSpPr>
          <p:spPr>
            <a:xfrm>
              <a:off x="729737" y="10716"/>
              <a:ext cx="1063143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rgbClr val="002060"/>
                  </a:solidFill>
                  <a:cs typeface="Arial Narrow" panose="020B0604020202020204" pitchFamily="34" charset="0"/>
                </a:rPr>
                <a:t>Бизнес модель/дорожная карта /финансовая модель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54CCAE01-2800-8E04-1E68-BA921AF5BE67}"/>
                </a:ext>
              </a:extLst>
            </p:cNvPr>
            <p:cNvSpPr/>
            <p:nvPr/>
          </p:nvSpPr>
          <p:spPr>
            <a:xfrm flipH="1">
              <a:off x="604009" y="13910"/>
              <a:ext cx="45719" cy="557526"/>
            </a:xfrm>
            <a:prstGeom prst="rect">
              <a:avLst/>
            </a:prstGeom>
            <a:solidFill>
              <a:srgbClr val="0B2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172F8F8-6794-3E1E-B242-128A83DC4E80}"/>
                </a:ext>
              </a:extLst>
            </p:cNvPr>
            <p:cNvSpPr/>
            <p:nvPr/>
          </p:nvSpPr>
          <p:spPr>
            <a:xfrm flipH="1">
              <a:off x="684018" y="10716"/>
              <a:ext cx="45719" cy="557526"/>
            </a:xfrm>
            <a:prstGeom prst="rect">
              <a:avLst/>
            </a:prstGeom>
            <a:solidFill>
              <a:srgbClr val="0ECF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C2311E9-473C-7A93-DCDB-B14842FAAC58}"/>
              </a:ext>
            </a:extLst>
          </p:cNvPr>
          <p:cNvSpPr txBox="1"/>
          <p:nvPr/>
        </p:nvSpPr>
        <p:spPr>
          <a:xfrm>
            <a:off x="2004035" y="1740837"/>
            <a:ext cx="8613752" cy="4318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rgbClr val="0B2A4D"/>
                </a:solidFill>
              </a:rPr>
              <a:t>«Норникель» </a:t>
            </a:r>
            <a:r>
              <a:rPr lang="ru-RU" sz="2000" dirty="0">
                <a:solidFill>
                  <a:srgbClr val="0B2A4D"/>
                </a:solidFill>
              </a:rPr>
              <a:t>использует дизельное топливо для </a:t>
            </a:r>
            <a:r>
              <a:rPr lang="ru-RU" sz="2000" b="1" dirty="0">
                <a:solidFill>
                  <a:srgbClr val="0B2A4D"/>
                </a:solidFill>
              </a:rPr>
              <a:t>обеспечения работы своей техники</a:t>
            </a:r>
            <a:r>
              <a:rPr lang="ru-RU" sz="2000" dirty="0">
                <a:solidFill>
                  <a:srgbClr val="0B2A4D"/>
                </a:solidFill>
              </a:rPr>
              <a:t>, включая </a:t>
            </a:r>
            <a:r>
              <a:rPr lang="ru-RU" sz="2000" b="1" dirty="0">
                <a:solidFill>
                  <a:srgbClr val="0B2A4D"/>
                </a:solidFill>
              </a:rPr>
              <a:t>железнодорожный транспорт (тепловозы)</a:t>
            </a:r>
            <a:r>
              <a:rPr lang="ru-RU" sz="2000" dirty="0">
                <a:solidFill>
                  <a:srgbClr val="0B2A4D"/>
                </a:solidFill>
              </a:rPr>
              <a:t>, </a:t>
            </a:r>
            <a:r>
              <a:rPr lang="ru-RU" sz="2000" b="1" dirty="0">
                <a:solidFill>
                  <a:srgbClr val="0B2A4D"/>
                </a:solidFill>
              </a:rPr>
              <a:t>большегрузные автомобили</a:t>
            </a:r>
            <a:r>
              <a:rPr lang="ru-RU" sz="2000" dirty="0">
                <a:solidFill>
                  <a:srgbClr val="0B2A4D"/>
                </a:solidFill>
              </a:rPr>
              <a:t>, </a:t>
            </a:r>
            <a:r>
              <a:rPr lang="ru-RU" sz="2000" b="1" dirty="0">
                <a:solidFill>
                  <a:srgbClr val="0B2A4D"/>
                </a:solidFill>
              </a:rPr>
              <a:t>строительную технику</a:t>
            </a:r>
            <a:r>
              <a:rPr lang="ru-RU" sz="2000" dirty="0">
                <a:solidFill>
                  <a:srgbClr val="0B2A4D"/>
                </a:solidFill>
              </a:rPr>
              <a:t>, </a:t>
            </a:r>
            <a:r>
              <a:rPr lang="ru-RU" sz="2000" b="1" dirty="0">
                <a:solidFill>
                  <a:srgbClr val="0B2A4D"/>
                </a:solidFill>
              </a:rPr>
              <a:t>автобусы</a:t>
            </a:r>
            <a:r>
              <a:rPr lang="ru-RU" sz="2000" dirty="0">
                <a:solidFill>
                  <a:srgbClr val="0B2A4D"/>
                </a:solidFill>
              </a:rPr>
              <a:t>, а также для </a:t>
            </a:r>
            <a:r>
              <a:rPr lang="ru-RU" sz="2000" b="1" dirty="0">
                <a:solidFill>
                  <a:srgbClr val="0B2A4D"/>
                </a:solidFill>
              </a:rPr>
              <a:t>питания дизельных электростанций </a:t>
            </a:r>
            <a:r>
              <a:rPr lang="ru-RU" sz="2000" dirty="0">
                <a:solidFill>
                  <a:srgbClr val="0B2A4D"/>
                </a:solidFill>
              </a:rPr>
              <a:t>и другого оборудования в </a:t>
            </a:r>
            <a:r>
              <a:rPr lang="ru-RU" sz="2000" b="1" dirty="0">
                <a:solidFill>
                  <a:srgbClr val="0B2A4D"/>
                </a:solidFill>
              </a:rPr>
              <a:t>условиях отсутствия централизованного электроснабжения</a:t>
            </a:r>
            <a:r>
              <a:rPr lang="ru-RU" sz="2000" dirty="0">
                <a:solidFill>
                  <a:srgbClr val="0B2A4D"/>
                </a:solidFill>
              </a:rPr>
              <a:t>. Дизельное топливо </a:t>
            </a:r>
            <a:r>
              <a:rPr lang="ru-RU" sz="2000" b="1" dirty="0">
                <a:solidFill>
                  <a:srgbClr val="0B2A4D"/>
                </a:solidFill>
              </a:rPr>
              <a:t>необходимо</a:t>
            </a:r>
            <a:r>
              <a:rPr lang="ru-RU" sz="2000" dirty="0">
                <a:solidFill>
                  <a:srgbClr val="0B2A4D"/>
                </a:solidFill>
              </a:rPr>
              <a:t> для </a:t>
            </a:r>
            <a:r>
              <a:rPr lang="ru-RU" sz="2000" b="1" dirty="0">
                <a:solidFill>
                  <a:srgbClr val="0B2A4D"/>
                </a:solidFill>
              </a:rPr>
              <a:t>привода двигателей внутреннего сгорания</a:t>
            </a:r>
            <a:r>
              <a:rPr lang="ru-RU" sz="2000" dirty="0">
                <a:solidFill>
                  <a:srgbClr val="0B2A4D"/>
                </a:solidFill>
              </a:rPr>
              <a:t>, работающих в самых разных сферах деятельности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09939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F3E2EB-09FE-EE16-2316-FDB11F5A7EBC}"/>
              </a:ext>
            </a:extLst>
          </p:cNvPr>
          <p:cNvSpPr txBox="1"/>
          <p:nvPr/>
        </p:nvSpPr>
        <p:spPr>
          <a:xfrm>
            <a:off x="891690" y="476645"/>
            <a:ext cx="1040861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B2A4D"/>
                </a:solidFill>
              </a:rPr>
              <a:t>Объем топлива получаемый и используемый «Норникелем»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709E26-26AE-711C-D308-E00967E7260D}"/>
              </a:ext>
            </a:extLst>
          </p:cNvPr>
          <p:cNvSpPr txBox="1"/>
          <p:nvPr/>
        </p:nvSpPr>
        <p:spPr>
          <a:xfrm>
            <a:off x="614522" y="1318520"/>
            <a:ext cx="11701346" cy="56015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B2A4D"/>
                </a:solidFill>
              </a:rPr>
              <a:t>На Дудинскую нефтебазу поступает для хранения и для последующей отгрузки нефтепродукты:</a:t>
            </a:r>
          </a:p>
          <a:p>
            <a:r>
              <a:rPr lang="ru-RU" sz="2200" dirty="0">
                <a:solidFill>
                  <a:srgbClr val="0B2A4D"/>
                </a:solidFill>
              </a:rPr>
              <a:t>бензин Аи-92-К5 по ГОСТ 32513-2013 в количестве 25 тыс. т/год; </a:t>
            </a:r>
          </a:p>
          <a:p>
            <a:r>
              <a:rPr lang="ru-RU" sz="2200" dirty="0">
                <a:solidFill>
                  <a:srgbClr val="0B2A4D"/>
                </a:solidFill>
              </a:rPr>
              <a:t>бензин Аи-95-К5 по ГОСТ 32513-2013 - 25 тыс. т/год; </a:t>
            </a:r>
          </a:p>
          <a:p>
            <a:r>
              <a:rPr lang="ru-RU" sz="2200" dirty="0">
                <a:solidFill>
                  <a:srgbClr val="0B2A4D"/>
                </a:solidFill>
              </a:rPr>
              <a:t>дизельное топливо марки Евро-2 (100 тыс. т/год), Евро-4 (80 тыс. т/год) по ГОСТ 32511-2013;</a:t>
            </a:r>
          </a:p>
          <a:p>
            <a:r>
              <a:rPr lang="ru-RU" sz="2200" dirty="0">
                <a:solidFill>
                  <a:srgbClr val="0B2A4D"/>
                </a:solidFill>
              </a:rPr>
              <a:t>топливо для реактивных двигателей марки ТС-1, высший сорт по ГОСТ 10227-86 -                  16 тыс. т/год;</a:t>
            </a:r>
          </a:p>
          <a:p>
            <a:r>
              <a:rPr lang="ru-RU" sz="2200" dirty="0">
                <a:solidFill>
                  <a:srgbClr val="0B2A4D"/>
                </a:solidFill>
              </a:rPr>
              <a:t>газовый конденсат ГК по ГОСТР 54389-2011 - 160 тыс. т/год.</a:t>
            </a:r>
          </a:p>
          <a:p>
            <a:endParaRPr lang="ru-RU" sz="2200" dirty="0">
              <a:solidFill>
                <a:srgbClr val="0B2A4D"/>
              </a:solidFill>
            </a:endParaRPr>
          </a:p>
          <a:p>
            <a:r>
              <a:rPr lang="ru-RU" sz="2200" b="1" dirty="0">
                <a:solidFill>
                  <a:srgbClr val="0B2A4D"/>
                </a:solidFill>
              </a:rPr>
              <a:t>Общий грузооборот </a:t>
            </a:r>
            <a:r>
              <a:rPr lang="ru-RU" sz="2200" dirty="0">
                <a:solidFill>
                  <a:srgbClr val="0B2A4D"/>
                </a:solidFill>
              </a:rPr>
              <a:t>составит 406 тыс. т/год. </a:t>
            </a:r>
          </a:p>
          <a:p>
            <a:r>
              <a:rPr lang="ru-RU" sz="2200" b="1" dirty="0">
                <a:solidFill>
                  <a:srgbClr val="0B2A4D"/>
                </a:solidFill>
              </a:rPr>
              <a:t>Отгрузка по морскому пути </a:t>
            </a:r>
            <a:r>
              <a:rPr lang="ru-RU" sz="2200" dirty="0">
                <a:solidFill>
                  <a:srgbClr val="0B2A4D"/>
                </a:solidFill>
              </a:rPr>
              <a:t>(с октября до апреля) - 160 тыс. т/год. </a:t>
            </a:r>
          </a:p>
          <a:p>
            <a:r>
              <a:rPr lang="ru-RU" sz="2200" b="1" dirty="0">
                <a:solidFill>
                  <a:srgbClr val="0B2A4D"/>
                </a:solidFill>
              </a:rPr>
              <a:t>Поставка по речному пути </a:t>
            </a:r>
            <a:r>
              <a:rPr lang="ru-RU" sz="2200" dirty="0">
                <a:solidFill>
                  <a:srgbClr val="0B2A4D"/>
                </a:solidFill>
              </a:rPr>
              <a:t>(с июня по сентябрь) - 246 тыс. т/год.</a:t>
            </a:r>
          </a:p>
          <a:p>
            <a:r>
              <a:rPr lang="ru-RU" sz="2800" b="1" dirty="0">
                <a:solidFill>
                  <a:srgbClr val="0B2A4D"/>
                </a:solidFill>
              </a:rPr>
              <a:t>Норникель тратит на доставку в целом </a:t>
            </a:r>
            <a:r>
              <a:rPr lang="ru-RU" sz="2400" b="1" dirty="0">
                <a:solidFill>
                  <a:srgbClr val="0B2A4D"/>
                </a:solidFill>
                <a:highlight>
                  <a:srgbClr val="1086F2"/>
                </a:highlight>
              </a:rPr>
              <a:t>28 143 500 000 </a:t>
            </a:r>
            <a:r>
              <a:rPr lang="ru-RU" sz="2400" b="1" dirty="0">
                <a:solidFill>
                  <a:srgbClr val="0B2A4D"/>
                </a:solidFill>
              </a:rPr>
              <a:t>рублей</a:t>
            </a:r>
          </a:p>
          <a:p>
            <a:endParaRPr lang="ru-RU" sz="2200" dirty="0">
              <a:solidFill>
                <a:srgbClr val="0B2A4D"/>
              </a:solidFill>
            </a:endParaRPr>
          </a:p>
          <a:p>
            <a:endParaRPr lang="ru-RU" sz="2200" dirty="0">
              <a:solidFill>
                <a:srgbClr val="0B2A4D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069508-541F-09FA-DEBC-80F1443FD0D7}"/>
              </a:ext>
            </a:extLst>
          </p:cNvPr>
          <p:cNvSpPr/>
          <p:nvPr/>
        </p:nvSpPr>
        <p:spPr>
          <a:xfrm flipH="1">
            <a:off x="705224" y="445533"/>
            <a:ext cx="45719" cy="557526"/>
          </a:xfrm>
          <a:prstGeom prst="rect">
            <a:avLst/>
          </a:prstGeom>
          <a:solidFill>
            <a:srgbClr val="0B2A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A4F660-A5A4-5153-8EB6-4663B2F8DFC6}"/>
              </a:ext>
            </a:extLst>
          </p:cNvPr>
          <p:cNvSpPr/>
          <p:nvPr/>
        </p:nvSpPr>
        <p:spPr>
          <a:xfrm flipH="1">
            <a:off x="785233" y="442339"/>
            <a:ext cx="45719" cy="557526"/>
          </a:xfrm>
          <a:prstGeom prst="rect">
            <a:avLst/>
          </a:prstGeom>
          <a:solidFill>
            <a:srgbClr val="0EC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1954968-FE2F-EEA5-9D92-4A14A7BF9D55}"/>
              </a:ext>
            </a:extLst>
          </p:cNvPr>
          <p:cNvSpPr/>
          <p:nvPr/>
        </p:nvSpPr>
        <p:spPr>
          <a:xfrm>
            <a:off x="0" y="0"/>
            <a:ext cx="298313" cy="6858000"/>
          </a:xfrm>
          <a:prstGeom prst="rect">
            <a:avLst/>
          </a:prstGeom>
          <a:solidFill>
            <a:srgbClr val="0B2A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B73987-EEEC-04D7-805E-D20029592490}"/>
              </a:ext>
            </a:extLst>
          </p:cNvPr>
          <p:cNvSpPr/>
          <p:nvPr/>
        </p:nvSpPr>
        <p:spPr>
          <a:xfrm>
            <a:off x="285178" y="0"/>
            <a:ext cx="95982" cy="6858000"/>
          </a:xfrm>
          <a:prstGeom prst="rect">
            <a:avLst/>
          </a:prstGeom>
          <a:solidFill>
            <a:srgbClr val="0ECF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3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3AF1B4-ABE8-D292-D904-5BDC05863F41}"/>
                  </a:ext>
                </a:extLst>
              </p:cNvPr>
              <p:cNvSpPr txBox="1"/>
              <p:nvPr/>
            </p:nvSpPr>
            <p:spPr>
              <a:xfrm>
                <a:off x="4476863" y="1224430"/>
                <a:ext cx="7790459" cy="768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0B2A4D"/>
                    </a:solidFill>
                  </a:rPr>
                  <a:t>Если переводить 345 баррелей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≈47 тон</m:t>
                    </m:r>
                    <m:r>
                      <a:rPr lang="ru-RU" b="0" i="0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н</m:t>
                    </m:r>
                  </m:oMath>
                </a14:m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 - 1 установка дает в день 47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*31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1475 </m:t>
                    </m:r>
                    <m:r>
                      <a:rPr lang="ru-RU" b="0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тонн в месяц, в год будет давать 147</m:t>
                    </m:r>
                    <m:r>
                      <a:rPr lang="en-US" b="0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5∗12=17 700 </m:t>
                    </m:r>
                    <m:r>
                      <a:rPr lang="ru-RU" b="0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тонн</m:t>
                    </m:r>
                  </m:oMath>
                </a14:m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Если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общий грузооборот в год 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составляет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406 </a:t>
                </a:r>
                <a:r>
                  <a:rPr lang="ru-RU" b="1" dirty="0" err="1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тыс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тонн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,</a:t>
                </a:r>
              </a:p>
              <a:p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в месяц 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требуется 406 000/12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b="0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33 834 тонн</a:t>
                </a:r>
              </a:p>
              <a:p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33 834/47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b="0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720 установок нужно </m:t>
                    </m:r>
                  </m:oMath>
                </a14:m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dirty="0">
                  <a:solidFill>
                    <a:srgbClr val="0B2A4D"/>
                  </a:solidFill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</a:rPr>
                  <a:t>Если брать только </a:t>
                </a:r>
                <a:r>
                  <a:rPr lang="ru-RU" b="1" dirty="0">
                    <a:solidFill>
                      <a:srgbClr val="0B2A4D"/>
                    </a:solidFill>
                  </a:rPr>
                  <a:t>100 </a:t>
                </a:r>
                <a:r>
                  <a:rPr lang="ru-RU" b="1" dirty="0" err="1">
                    <a:solidFill>
                      <a:srgbClr val="0B2A4D"/>
                    </a:solidFill>
                  </a:rPr>
                  <a:t>тыс</a:t>
                </a:r>
                <a:r>
                  <a:rPr lang="ru-RU" b="1" dirty="0">
                    <a:solidFill>
                      <a:srgbClr val="0B2A4D"/>
                    </a:solidFill>
                  </a:rPr>
                  <a:t> тонн в год</a:t>
                </a:r>
                <a:r>
                  <a:rPr lang="ru-RU" dirty="0">
                    <a:solidFill>
                      <a:srgbClr val="0B2A4D"/>
                    </a:solidFill>
                  </a:rPr>
                  <a:t>, производя, например, дизель,</a:t>
                </a:r>
              </a:p>
              <a:p>
                <a:r>
                  <a:rPr lang="ru-RU" dirty="0">
                    <a:solidFill>
                      <a:srgbClr val="0B2A4D"/>
                    </a:solidFill>
                  </a:rPr>
                  <a:t>в месяц требуется 100 000/12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b="0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8334 тонн, тогда надо</m:t>
                    </m:r>
                    <m:f>
                      <m:fPr>
                        <m:ctrlPr>
                          <a:rPr lang="ru-RU" b="0" i="1" smtClean="0">
                            <a:solidFill>
                              <a:srgbClr val="0B2A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B2A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8334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B2A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1475</m:t>
                        </m:r>
                      </m:den>
                    </m:f>
                    <m:r>
                      <a:rPr lang="ru-RU" b="0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установок</m:t>
                    </m:r>
                  </m:oMath>
                </a14:m>
                <a:endParaRPr lang="ru-RU" b="1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dirty="0">
                  <a:solidFill>
                    <a:srgbClr val="0B2A4D"/>
                  </a:solidFill>
                </a:endParaRPr>
              </a:p>
              <a:p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1 такая установка стоит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$</m:t>
                    </m:r>
                    <m:r>
                      <a:rPr lang="ru-RU" b="1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ru-RU" b="1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млн</m:t>
                    </m:r>
                  </m:oMath>
                </a14:m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– </a:t>
                </a:r>
              </a:p>
              <a:p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6 установок стоит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$</m:t>
                    </m:r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  <m:r>
                      <a:rPr lang="ru-RU" b="1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млн</m:t>
                    </m:r>
                  </m:oMath>
                </a14:m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𝟕𝟒𝟎</m:t>
                    </m:r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</m:t>
                    </m:r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</m:t>
                    </m:r>
                    <m:r>
                      <a:rPr lang="ru-RU" b="1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млн</m:t>
                    </m:r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руб</m:t>
                    </m:r>
                  </m:oMath>
                </a14:m>
                <a:endParaRPr lang="ru-RU" b="1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ru-RU" dirty="0">
                    <a:solidFill>
                      <a:srgbClr val="0B2A4D"/>
                    </a:solidFill>
                  </a:rPr>
                  <a:t>Для производства </a:t>
                </a:r>
                <a:r>
                  <a:rPr lang="ru-RU" b="1" dirty="0">
                    <a:solidFill>
                      <a:srgbClr val="0B2A4D"/>
                    </a:solidFill>
                  </a:rPr>
                  <a:t>1 барреля </a:t>
                </a:r>
                <a:r>
                  <a:rPr lang="ru-RU" dirty="0">
                    <a:solidFill>
                      <a:srgbClr val="0B2A4D"/>
                    </a:solidFill>
                  </a:rPr>
                  <a:t>продукции требуется примерно </a:t>
                </a:r>
              </a:p>
              <a:p>
                <a:r>
                  <a:rPr lang="ru-RU" b="1" dirty="0">
                    <a:solidFill>
                      <a:srgbClr val="0B2A4D"/>
                    </a:solidFill>
                  </a:rPr>
                  <a:t>≈ 280 нормальных кубометров природного газа</a:t>
                </a:r>
                <a:r>
                  <a:rPr lang="ru-RU" dirty="0">
                    <a:solidFill>
                      <a:srgbClr val="0B2A4D"/>
                    </a:solidFill>
                  </a:rPr>
                  <a:t>.</a:t>
                </a:r>
              </a:p>
              <a:p>
                <a:endParaRPr lang="ru-RU" dirty="0">
                  <a:solidFill>
                    <a:srgbClr val="0B2A4D"/>
                  </a:solidFill>
                </a:endParaRPr>
              </a:p>
              <a:p>
                <a:r>
                  <a:rPr lang="ru-RU" b="1" dirty="0">
                    <a:solidFill>
                      <a:srgbClr val="0B2A4D"/>
                    </a:solidFill>
                  </a:rPr>
                  <a:t>Норникель может предложить 483 млн м</a:t>
                </a:r>
                <a:r>
                  <a:rPr lang="ru-RU" b="1" baseline="30000" dirty="0">
                    <a:solidFill>
                      <a:srgbClr val="0B2A4D"/>
                    </a:solidFill>
                  </a:rPr>
                  <a:t>3</a:t>
                </a:r>
                <a:r>
                  <a:rPr lang="ru-RU" b="1" dirty="0">
                    <a:solidFill>
                      <a:srgbClr val="0B2A4D"/>
                    </a:solidFill>
                  </a:rPr>
                  <a:t> газа/</a:t>
                </a:r>
                <a:r>
                  <a:rPr lang="ru-RU" b="1" dirty="0" err="1">
                    <a:solidFill>
                      <a:srgbClr val="0B2A4D"/>
                    </a:solidFill>
                  </a:rPr>
                  <a:t>мес</a:t>
                </a:r>
                <a:endParaRPr lang="ru-RU" b="1" dirty="0">
                  <a:solidFill>
                    <a:srgbClr val="0B2A4D"/>
                  </a:solidFill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</a:rPr>
                  <a:t>Значит можно произвести 483 000 000/280 = </a:t>
                </a:r>
                <a:r>
                  <a:rPr lang="ru-RU" b="1" dirty="0">
                    <a:solidFill>
                      <a:srgbClr val="0B2A4D"/>
                    </a:solidFill>
                  </a:rPr>
                  <a:t>1 725 000 бар/</a:t>
                </a:r>
                <a:r>
                  <a:rPr lang="ru-RU" b="1" dirty="0" err="1">
                    <a:solidFill>
                      <a:srgbClr val="0B2A4D"/>
                    </a:solidFill>
                  </a:rPr>
                  <a:t>мес</a:t>
                </a:r>
                <a:r>
                  <a:rPr lang="ru-RU" b="1" dirty="0">
                    <a:solidFill>
                      <a:srgbClr val="0B2A4D"/>
                    </a:solidFill>
                  </a:rPr>
                  <a:t> = </a:t>
                </a:r>
                <a:r>
                  <a:rPr lang="ru-RU" b="1" dirty="0"/>
                  <a:t>236 300 тонн</a:t>
                </a:r>
                <a:endParaRPr lang="ru-RU" b="1" dirty="0">
                  <a:solidFill>
                    <a:srgbClr val="0B2A4D"/>
                  </a:solidFill>
                </a:endParaRPr>
              </a:p>
              <a:p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b="0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b="0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b="1" dirty="0">
                  <a:solidFill>
                    <a:srgbClr val="0B2A4D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3AF1B4-ABE8-D292-D904-5BDC05863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863" y="1224430"/>
                <a:ext cx="7790459" cy="7687746"/>
              </a:xfrm>
              <a:prstGeom prst="rect">
                <a:avLst/>
              </a:prstGeom>
              <a:blipFill>
                <a:blip r:embed="rId3"/>
                <a:stretch>
                  <a:fillRect l="-651" t="-3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Изображение выглядит как текст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2FA2B9F-2A1A-88BD-E359-08090A921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77" y="747376"/>
            <a:ext cx="4270383" cy="5027822"/>
          </a:xfrm>
          <a:prstGeom prst="rect">
            <a:avLst/>
          </a:prstGeom>
          <a:ln w="2540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F648EA-0F98-EDBC-0306-AD61D127D86F}"/>
              </a:ext>
            </a:extLst>
          </p:cNvPr>
          <p:cNvSpPr txBox="1"/>
          <p:nvPr/>
        </p:nvSpPr>
        <p:spPr>
          <a:xfrm>
            <a:off x="6002899" y="267759"/>
            <a:ext cx="4958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B2A4D"/>
                </a:solidFill>
              </a:rPr>
              <a:t>Если брать в пример данную установку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150AC-6CC4-CDF7-0CCD-431A9180EBAC}"/>
              </a:ext>
            </a:extLst>
          </p:cNvPr>
          <p:cNvSpPr txBox="1"/>
          <p:nvPr/>
        </p:nvSpPr>
        <p:spPr>
          <a:xfrm>
            <a:off x="5004486" y="855098"/>
            <a:ext cx="695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B2A4D"/>
                </a:solidFill>
              </a:rPr>
              <a:t>Малая мощность (</a:t>
            </a:r>
            <a:r>
              <a:rPr lang="en-US" b="1" dirty="0">
                <a:solidFill>
                  <a:srgbClr val="0B2A4D"/>
                </a:solidFill>
              </a:rPr>
              <a:t>Modular GTL): </a:t>
            </a:r>
            <a:r>
              <a:rPr lang="ru-RU" dirty="0">
                <a:solidFill>
                  <a:srgbClr val="0B2A4D"/>
                </a:solidFill>
              </a:rPr>
              <a:t>Десятки-сотни баррелей в день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BED7ABE-ED38-B63B-96C1-8128ED92C0DF}"/>
              </a:ext>
            </a:extLst>
          </p:cNvPr>
          <p:cNvSpPr/>
          <p:nvPr/>
        </p:nvSpPr>
        <p:spPr>
          <a:xfrm>
            <a:off x="4992376" y="210889"/>
            <a:ext cx="6793253" cy="472691"/>
          </a:xfrm>
          <a:prstGeom prst="roundRect">
            <a:avLst/>
          </a:prstGeom>
          <a:noFill/>
          <a:ln w="31750">
            <a:solidFill>
              <a:srgbClr val="0B2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D74D233-9C72-4F73-475D-5AFC6AB3FF04}"/>
              </a:ext>
            </a:extLst>
          </p:cNvPr>
          <p:cNvSpPr/>
          <p:nvPr/>
        </p:nvSpPr>
        <p:spPr>
          <a:xfrm>
            <a:off x="4992375" y="254874"/>
            <a:ext cx="6793253" cy="472691"/>
          </a:xfrm>
          <a:prstGeom prst="roundRect">
            <a:avLst/>
          </a:prstGeom>
          <a:noFill/>
          <a:ln w="31750">
            <a:solidFill>
              <a:srgbClr val="0EC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8252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DD936-990E-4F54-D1B0-2E9E28C96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CFDB1F-D9E6-C816-06C0-3241EF5DB378}"/>
                  </a:ext>
                </a:extLst>
              </p:cNvPr>
              <p:cNvSpPr txBox="1"/>
              <p:nvPr/>
            </p:nvSpPr>
            <p:spPr>
              <a:xfrm>
                <a:off x="310579" y="0"/>
                <a:ext cx="11881421" cy="729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dirty="0">
                  <a:solidFill>
                    <a:srgbClr val="0B2A4D"/>
                  </a:solidFill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</a:rPr>
                  <a:t>При этом если </a:t>
                </a:r>
                <a:r>
                  <a:rPr lang="ru-RU" b="1" dirty="0">
                    <a:solidFill>
                      <a:srgbClr val="0B2A4D"/>
                    </a:solidFill>
                  </a:rPr>
                  <a:t>1м</a:t>
                </a:r>
                <a:r>
                  <a:rPr lang="ru-RU" b="1" baseline="30000" dirty="0">
                    <a:solidFill>
                      <a:srgbClr val="0B2A4D"/>
                    </a:solidFill>
                  </a:rPr>
                  <a:t>3</a:t>
                </a:r>
                <a:r>
                  <a:rPr lang="ru-RU" b="1" dirty="0">
                    <a:solidFill>
                      <a:srgbClr val="0B2A4D"/>
                    </a:solidFill>
                  </a:rPr>
                  <a:t> газа стоит</a:t>
                </a:r>
                <a14:m>
                  <m:oMath xmlns:m="http://schemas.openxmlformats.org/officeDocument/2006/math">
                    <m:r>
                      <a:rPr lang="ru-RU" b="1" i="0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b="1" dirty="0">
                    <a:solidFill>
                      <a:srgbClr val="0B2A4D"/>
                    </a:solidFill>
                  </a:rPr>
                  <a:t> 15 – 25 рублей</a:t>
                </a:r>
              </a:p>
              <a:p>
                <a:endParaRPr lang="ru-RU" dirty="0">
                  <a:solidFill>
                    <a:srgbClr val="0B2A4D"/>
                  </a:solidFill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</a:rPr>
                  <a:t>Если с 6 установками для проведения </a:t>
                </a:r>
                <a:r>
                  <a:rPr lang="en-US" dirty="0">
                    <a:solidFill>
                      <a:srgbClr val="0B2A4D"/>
                    </a:solidFill>
                  </a:rPr>
                  <a:t>GTL </a:t>
                </a:r>
                <a:r>
                  <a:rPr lang="ru-RU" dirty="0">
                    <a:solidFill>
                      <a:srgbClr val="0B2A4D"/>
                    </a:solidFill>
                  </a:rPr>
                  <a:t>процессов производится </a:t>
                </a:r>
              </a:p>
              <a:p>
                <a:r>
                  <a:rPr lang="ru-RU" dirty="0">
                    <a:solidFill>
                      <a:srgbClr val="0B2A4D"/>
                    </a:solidFill>
                  </a:rPr>
                  <a:t>8 334 тонн топлива/</a:t>
                </a:r>
                <a:r>
                  <a:rPr lang="ru-RU" dirty="0" err="1">
                    <a:solidFill>
                      <a:srgbClr val="0B2A4D"/>
                    </a:solidFill>
                  </a:rPr>
                  <a:t>мес</a:t>
                </a:r>
                <a:r>
                  <a:rPr lang="ru-RU" dirty="0">
                    <a:solidFill>
                      <a:srgbClr val="0B2A4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ru-RU" b="1">
                        <a:solidFill>
                          <a:srgbClr val="0B2A4D"/>
                        </a:solidFill>
                      </a:rPr>
                      <m:t>60 838—61 510 баррелей</m:t>
                    </m:r>
                  </m:oMath>
                </a14:m>
                <a:r>
                  <a:rPr lang="ru-RU" b="1" dirty="0">
                    <a:solidFill>
                      <a:srgbClr val="0B2A4D"/>
                    </a:solidFill>
                  </a:rPr>
                  <a:t>/</a:t>
                </a:r>
                <a:r>
                  <a:rPr lang="ru-RU" b="1" dirty="0" err="1">
                    <a:solidFill>
                      <a:srgbClr val="0B2A4D"/>
                    </a:solidFill>
                  </a:rPr>
                  <a:t>мес</a:t>
                </a:r>
                <a:r>
                  <a:rPr lang="ru-RU" b="1" dirty="0">
                    <a:solidFill>
                      <a:srgbClr val="0B2A4D"/>
                    </a:solidFill>
                  </a:rPr>
                  <a:t>, </a:t>
                </a:r>
                <a:r>
                  <a:rPr lang="ru-RU" dirty="0">
                    <a:solidFill>
                      <a:srgbClr val="0B2A4D"/>
                    </a:solidFill>
                  </a:rPr>
                  <a:t>то беря по нижней границе, </a:t>
                </a:r>
                <a:r>
                  <a:rPr lang="ru-RU" b="1" dirty="0">
                    <a:solidFill>
                      <a:srgbClr val="0B2A4D"/>
                    </a:solidFill>
                  </a:rPr>
                  <a:t>на 60 838 бар</a:t>
                </a:r>
                <a:r>
                  <a:rPr lang="ru-RU" dirty="0">
                    <a:solidFill>
                      <a:srgbClr val="0B2A4D"/>
                    </a:solidFill>
                  </a:rPr>
                  <a:t> нужно 280</a:t>
                </a:r>
                <a:r>
                  <a:rPr lang="en-US" dirty="0">
                    <a:solidFill>
                      <a:srgbClr val="0B2A4D"/>
                    </a:solidFill>
                  </a:rPr>
                  <a:t>*60 838 = </a:t>
                </a:r>
                <a:r>
                  <a:rPr lang="en-US" b="1" dirty="0">
                    <a:solidFill>
                      <a:srgbClr val="0B2A4D"/>
                    </a:solidFill>
                  </a:rPr>
                  <a:t>17 034 640 </a:t>
                </a:r>
                <a:r>
                  <a:rPr lang="ru-RU" b="1" dirty="0">
                    <a:solidFill>
                      <a:srgbClr val="0B2A4D"/>
                    </a:solidFill>
                  </a:rPr>
                  <a:t>м</a:t>
                </a:r>
                <a:r>
                  <a:rPr lang="ru-RU" b="1" baseline="30000" dirty="0">
                    <a:solidFill>
                      <a:srgbClr val="0B2A4D"/>
                    </a:solidFill>
                  </a:rPr>
                  <a:t>3</a:t>
                </a:r>
                <a:r>
                  <a:rPr lang="ru-RU" b="1" dirty="0">
                    <a:solidFill>
                      <a:srgbClr val="0B2A4D"/>
                    </a:solidFill>
                  </a:rPr>
                  <a:t> газа/</a:t>
                </a:r>
                <a:r>
                  <a:rPr lang="ru-RU" b="1" dirty="0" err="1">
                    <a:solidFill>
                      <a:srgbClr val="0B2A4D"/>
                    </a:solidFill>
                  </a:rPr>
                  <a:t>мес</a:t>
                </a:r>
                <a:endParaRPr lang="ru-RU" b="1" dirty="0">
                  <a:solidFill>
                    <a:srgbClr val="0B2A4D"/>
                  </a:solidFill>
                </a:endParaRPr>
              </a:p>
              <a:p>
                <a:endParaRPr lang="ru-RU" dirty="0">
                  <a:solidFill>
                    <a:srgbClr val="0B2A4D"/>
                  </a:solidFill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Значит,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17 034 640 м</a:t>
                </a:r>
                <a:r>
                  <a:rPr lang="ru-RU" b="1" baseline="30000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3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газа стоят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255 519 600 – 425 866 000 рублей/</a:t>
                </a:r>
                <a:r>
                  <a:rPr lang="ru-RU" b="1" dirty="0" err="1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мес</a:t>
                </a:r>
                <a:endParaRPr lang="ru-RU" b="1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</a:rPr>
                  <a:t>«Норникель», скорее всего, приобретает нефтепродукты (дизельное топливо, мазут) по цене, значительно превышающей среднероссийскую. Ориентировочный диапазон для </a:t>
                </a:r>
                <a:r>
                  <a:rPr lang="ru-RU" b="1" dirty="0">
                    <a:solidFill>
                      <a:srgbClr val="0B2A4D"/>
                    </a:solidFill>
                  </a:rPr>
                  <a:t>дизельного топлива</a:t>
                </a:r>
                <a:r>
                  <a:rPr lang="ru-RU" dirty="0">
                    <a:solidFill>
                      <a:srgbClr val="0B2A4D"/>
                    </a:solidFill>
                  </a:rPr>
                  <a:t> составляет </a:t>
                </a:r>
                <a:r>
                  <a:rPr lang="ru-RU" b="1" dirty="0">
                    <a:solidFill>
                      <a:srgbClr val="0B2A4D"/>
                    </a:solidFill>
                  </a:rPr>
                  <a:t>75 000 — 95 000 рублей за тонну</a:t>
                </a:r>
                <a:r>
                  <a:rPr lang="ru-RU" dirty="0">
                    <a:solidFill>
                      <a:srgbClr val="0B2A4D"/>
                    </a:solidFill>
                  </a:rPr>
                  <a:t> (или </a:t>
                </a:r>
                <a:r>
                  <a:rPr lang="ru-RU" b="1" dirty="0">
                    <a:solidFill>
                      <a:srgbClr val="0B2A4D"/>
                    </a:solidFill>
                  </a:rPr>
                  <a:t>$800 — $1100 за баррель</a:t>
                </a:r>
                <a:r>
                  <a:rPr lang="ru-RU" dirty="0">
                    <a:solidFill>
                      <a:srgbClr val="0B2A4D"/>
                    </a:solidFill>
                  </a:rPr>
                  <a:t> в эквиваленте)</a:t>
                </a:r>
              </a:p>
              <a:p>
                <a:endParaRPr lang="ru-RU" dirty="0">
                  <a:solidFill>
                    <a:srgbClr val="0B2A4D"/>
                  </a:solidFill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Значит, на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поставку 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тратиться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минимум </a:t>
                </a:r>
              </a:p>
              <a:p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406 </a:t>
                </a:r>
                <a:r>
                  <a:rPr lang="ru-RU" dirty="0" err="1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тыс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тонн 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*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75 000 =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30 450 000 000 рублей</a:t>
                </a:r>
              </a:p>
              <a:p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+ доставка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= 58 593 500 000 рублей.  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  (за 100 </a:t>
                </a:r>
                <a:r>
                  <a:rPr lang="ru-RU" dirty="0" err="1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тыс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тонн будет отдаваться 7 500 000 000 рублей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)</a:t>
                </a:r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Если стоимость синтетического топлива будет равна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50 000 за тону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то за 100 </a:t>
                </a:r>
                <a:r>
                  <a:rPr lang="ru-RU" dirty="0" err="1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тыс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тонн будет отдаваться </a:t>
                </a:r>
              </a:p>
              <a:p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5 000 000 000 рублей  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-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выгода для Норникеля 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2,5 млрд рублей + выгода с уменьшения стоимости доставки) </a:t>
                </a:r>
              </a:p>
              <a:p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50 000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* 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100 000 = 5 000 000 000 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&gt;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4 740 000 000 млн руб</m:t>
                    </m:r>
                  </m:oMath>
                </a14:m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–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за год перекрывается стоимость минимального оборудования </a:t>
                </a:r>
              </a:p>
              <a:p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Но 255 519 600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* 12 = </a:t>
                </a:r>
                <a:r>
                  <a:rPr lang="en-US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3 066 325 200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рублей в год отдается за газ Норникелю </a:t>
                </a:r>
              </a:p>
              <a:p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b="1" dirty="0">
                  <a:solidFill>
                    <a:srgbClr val="0B2A4D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CFDB1F-D9E6-C816-06C0-3241EF5DB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79" y="0"/>
                <a:ext cx="11881421" cy="7294305"/>
              </a:xfrm>
              <a:prstGeom prst="rect">
                <a:avLst/>
              </a:prstGeom>
              <a:blipFill>
                <a:blip r:embed="rId2"/>
                <a:stretch>
                  <a:fillRect l="-427" r="-6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41E6-90BD-42A1-5C05-F3732D4350C3}"/>
              </a:ext>
            </a:extLst>
          </p:cNvPr>
          <p:cNvSpPr/>
          <p:nvPr/>
        </p:nvSpPr>
        <p:spPr>
          <a:xfrm>
            <a:off x="0" y="0"/>
            <a:ext cx="298313" cy="6858000"/>
          </a:xfrm>
          <a:prstGeom prst="rect">
            <a:avLst/>
          </a:prstGeom>
          <a:solidFill>
            <a:srgbClr val="0B2A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63E2FB-7393-8D2A-0495-B68440CDEB87}"/>
              </a:ext>
            </a:extLst>
          </p:cNvPr>
          <p:cNvSpPr/>
          <p:nvPr/>
        </p:nvSpPr>
        <p:spPr>
          <a:xfrm>
            <a:off x="202331" y="0"/>
            <a:ext cx="95982" cy="6858000"/>
          </a:xfrm>
          <a:prstGeom prst="rect">
            <a:avLst/>
          </a:prstGeom>
          <a:solidFill>
            <a:srgbClr val="0ECF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4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66CF4-EC21-85B4-CDD9-E44F4349B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694026-8E42-8501-BB98-4AEDCD9F8BBA}"/>
              </a:ext>
            </a:extLst>
          </p:cNvPr>
          <p:cNvSpPr txBox="1"/>
          <p:nvPr/>
        </p:nvSpPr>
        <p:spPr>
          <a:xfrm>
            <a:off x="4543054" y="372001"/>
            <a:ext cx="7543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>
              <a:ea typeface="Cambria Math" panose="02040503050406030204" pitchFamily="18" charset="0"/>
            </a:endParaRPr>
          </a:p>
          <a:p>
            <a:endParaRPr lang="ru-RU" dirty="0">
              <a:ea typeface="Cambria Math" panose="02040503050406030204" pitchFamily="18" charset="0"/>
            </a:endParaRPr>
          </a:p>
          <a:p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4969C3-904D-896F-12DA-5E577380A53A}"/>
                  </a:ext>
                </a:extLst>
              </p:cNvPr>
              <p:cNvSpPr txBox="1"/>
              <p:nvPr/>
            </p:nvSpPr>
            <p:spPr>
              <a:xfrm>
                <a:off x="359524" y="372001"/>
                <a:ext cx="11832475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dirty="0">
                  <a:solidFill>
                    <a:srgbClr val="0B2A4D"/>
                  </a:solidFill>
                </a:endParaRPr>
              </a:p>
              <a:p>
                <a:r>
                  <a:rPr lang="ru-RU" dirty="0">
                    <a:solidFill>
                      <a:srgbClr val="0B2A4D"/>
                    </a:solidFill>
                  </a:rPr>
                  <a:t>Тогда  4 740 000 000 + 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3 066 325 200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=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7 806 325 200 рублей – за первый год уходит, то есть:</a:t>
                </a:r>
              </a:p>
              <a:p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1 год: </a:t>
                </a:r>
                <a14:m>
                  <m:oMath xmlns:m="http://schemas.openxmlformats.org/officeDocument/2006/math">
                    <m:r>
                      <a:rPr lang="ru-RU" b="1" i="0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ru-RU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7 806 325 200 рублей + 5 000 000 000 рублей  = 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2 806 325 200 рублей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(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в минусе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)</a:t>
                </a:r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2 год: </a:t>
                </a:r>
                <a14:m>
                  <m:oMath xmlns:m="http://schemas.openxmlformats.org/officeDocument/2006/math">
                    <m:r>
                      <a:rPr lang="ru-RU" b="1" i="0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ru-RU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2 806 325 200 рублей  + 5 000 000 000 рублей - 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3 066 325 200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b="1" i="0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𝟖𝟒𝟐</m:t>
                    </m:r>
                    <m:r>
                      <a:rPr lang="ru-RU" b="1" i="0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650 400 рублей </a:t>
                </a:r>
                <a:r>
                  <a:rPr lang="en-US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(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в минусе)</a:t>
                </a:r>
              </a:p>
              <a:p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ru-RU" b="1" dirty="0">
                    <a:solidFill>
                      <a:srgbClr val="0B2A4D"/>
                    </a:solidFill>
                    <a:highlight>
                      <a:srgbClr val="0ECF9D"/>
                    </a:highlight>
                    <a:ea typeface="Cambria Math" panose="02040503050406030204" pitchFamily="18" charset="0"/>
                  </a:rPr>
                  <a:t>3 год:</a:t>
                </a:r>
                <a14:m>
                  <m:oMath xmlns:m="http://schemas.openxmlformats.org/officeDocument/2006/math">
                    <m:r>
                      <a:rPr lang="ru-RU" b="1" i="0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ru-RU" i="1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b="0" i="0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842</m:t>
                    </m:r>
                  </m:oMath>
                </a14:m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650 400 рублей + 5 000 000 000 рублей – 3 066 325 200  = 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+1 061 024 400 рублей 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(в прибыль)</a:t>
                </a:r>
              </a:p>
              <a:p>
                <a:endParaRPr lang="ru-RU" b="1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b="1" dirty="0">
                    <a:solidFill>
                      <a:srgbClr val="0B2A4D"/>
                    </a:solidFill>
                    <a:highlight>
                      <a:srgbClr val="0ECF9D"/>
                    </a:highlight>
                    <a:ea typeface="Cambria Math" panose="02040503050406030204" pitchFamily="18" charset="0"/>
                  </a:rPr>
                  <a:t>4 год: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    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+1 061 024 400 рублей + 5 000 000 000 рублей – 3 066 325 200  =  </a:t>
                </a:r>
                <a:r>
                  <a:rPr lang="ru-RU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+2 994 699 200 рублей </a:t>
                </a:r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(в прибыль за год)</a:t>
                </a:r>
              </a:p>
              <a:p>
                <a:endParaRPr lang="ru-RU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 dirty="0">
                    <a:solidFill>
                      <a:srgbClr val="0B2A4D"/>
                    </a:solidFill>
                    <a:highlight>
                      <a:srgbClr val="0ECF9D"/>
                    </a:highlight>
                    <a:latin typeface="quote-cjk-patch"/>
                  </a:rPr>
                  <a:t>5 год</a:t>
                </a:r>
                <a:r>
                  <a:rPr lang="ru-RU" altLang="ru-RU" b="1" dirty="0">
                    <a:solidFill>
                      <a:srgbClr val="0B2A4D"/>
                    </a:solidFill>
                    <a:latin typeface="quote-cjk-patch"/>
                  </a:rPr>
                  <a:t>  = +4 928 374 000 ₽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 dirty="0">
                    <a:solidFill>
                      <a:srgbClr val="0B2A4D"/>
                    </a:solidFill>
                    <a:highlight>
                      <a:srgbClr val="0ECF9D"/>
                    </a:highlight>
                    <a:latin typeface="quote-cjk-patch"/>
                  </a:rPr>
                  <a:t>6 год</a:t>
                </a:r>
                <a:r>
                  <a:rPr lang="ru-RU" altLang="ru-RU" b="1" dirty="0">
                    <a:solidFill>
                      <a:srgbClr val="0B2A4D"/>
                    </a:solidFill>
                    <a:latin typeface="quote-cjk-patch"/>
                  </a:rPr>
                  <a:t>  = +6 862 048 800 ₽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 dirty="0">
                    <a:solidFill>
                      <a:srgbClr val="0B2A4D"/>
                    </a:solidFill>
                    <a:highlight>
                      <a:srgbClr val="0ECF9D"/>
                    </a:highlight>
                    <a:latin typeface="quote-cjk-patch"/>
                  </a:rPr>
                  <a:t>7 год</a:t>
                </a:r>
                <a:r>
                  <a:rPr lang="ru-RU" altLang="ru-RU" b="1" dirty="0">
                    <a:solidFill>
                      <a:srgbClr val="0B2A4D"/>
                    </a:solidFill>
                    <a:latin typeface="quote-cjk-patch"/>
                  </a:rPr>
                  <a:t> = +8 795 723 600 ₽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 dirty="0">
                    <a:solidFill>
                      <a:srgbClr val="0B2A4D"/>
                    </a:solidFill>
                    <a:highlight>
                      <a:srgbClr val="0ECF9D"/>
                    </a:highlight>
                    <a:latin typeface="quote-cjk-patch"/>
                  </a:rPr>
                  <a:t>8 год</a:t>
                </a:r>
                <a:r>
                  <a:rPr lang="ru-RU" altLang="ru-RU" b="1" dirty="0">
                    <a:solidFill>
                      <a:srgbClr val="0B2A4D"/>
                    </a:solidFill>
                    <a:latin typeface="quote-cjk-patch"/>
                  </a:rPr>
                  <a:t> = +10 729 398 400 ₽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 dirty="0">
                    <a:solidFill>
                      <a:srgbClr val="0B2A4D"/>
                    </a:solidFill>
                    <a:highlight>
                      <a:srgbClr val="0ECF9D"/>
                    </a:highlight>
                    <a:latin typeface="quote-cjk-patch"/>
                  </a:rPr>
                  <a:t>9 год</a:t>
                </a:r>
                <a:r>
                  <a:rPr lang="ru-RU" altLang="ru-RU" b="1" dirty="0">
                    <a:solidFill>
                      <a:srgbClr val="0B2A4D"/>
                    </a:solidFill>
                    <a:latin typeface="quote-cjk-patch"/>
                  </a:rPr>
                  <a:t> = +12 663 073 200 ₽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b="1" dirty="0">
                    <a:solidFill>
                      <a:srgbClr val="0B2A4D"/>
                    </a:solidFill>
                    <a:highlight>
                      <a:srgbClr val="0ECF9D"/>
                    </a:highlight>
                    <a:latin typeface="quote-cjk-patch"/>
                  </a:rPr>
                  <a:t>10 год</a:t>
                </a:r>
                <a:r>
                  <a:rPr lang="ru-RU" altLang="ru-RU" b="1" dirty="0">
                    <a:solidFill>
                      <a:srgbClr val="0B2A4D"/>
                    </a:solidFill>
                    <a:latin typeface="quote-cjk-patch"/>
                  </a:rPr>
                  <a:t> = +14 596 748 000 ₽</a:t>
                </a:r>
              </a:p>
              <a:p>
                <a:r>
                  <a:rPr lang="ru-RU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 </a:t>
                </a:r>
              </a:p>
              <a:p>
                <a:endParaRPr lang="ru-RU" i="1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i="1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i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</a:t>
                </a:r>
                <a:endParaRPr lang="ru-RU" b="1" i="1" dirty="0">
                  <a:solidFill>
                    <a:srgbClr val="0B2A4D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4969C3-904D-896F-12DA-5E577380A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24" y="372001"/>
                <a:ext cx="11832475" cy="5909310"/>
              </a:xfrm>
              <a:prstGeom prst="rect">
                <a:avLst/>
              </a:prstGeom>
              <a:blipFill>
                <a:blip r:embed="rId2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">
            <a:extLst>
              <a:ext uri="{FF2B5EF4-FFF2-40B4-BE49-F238E27FC236}">
                <a16:creationId xmlns:a16="http://schemas.microsoft.com/office/drawing/2014/main" id="{B2C5A248-4C53-9E5E-3EFD-B79F3021C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00" y="4512904"/>
            <a:ext cx="9590595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8394" rIns="0" bIns="9839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B7126-094E-A59C-4A24-58341F57A40A}"/>
              </a:ext>
            </a:extLst>
          </p:cNvPr>
          <p:cNvSpPr txBox="1"/>
          <p:nvPr/>
        </p:nvSpPr>
        <p:spPr>
          <a:xfrm>
            <a:off x="195771" y="5562669"/>
            <a:ext cx="1199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B2A4D"/>
                </a:solidFill>
              </a:rPr>
              <a:t>( В 2000 – 2015 </a:t>
            </a:r>
            <a:r>
              <a:rPr lang="ru-RU" i="1" dirty="0" err="1">
                <a:solidFill>
                  <a:srgbClr val="0B2A4D"/>
                </a:solidFill>
              </a:rPr>
              <a:t>гг</a:t>
            </a:r>
            <a:r>
              <a:rPr lang="ru-RU" i="1" dirty="0">
                <a:solidFill>
                  <a:srgbClr val="0B2A4D"/>
                </a:solidFill>
              </a:rPr>
              <a:t> Норникель хотел создать такой завод, но его посчитали </a:t>
            </a:r>
            <a:r>
              <a:rPr lang="ru-RU" i="1" dirty="0" err="1">
                <a:solidFill>
                  <a:srgbClr val="0B2A4D"/>
                </a:solidFill>
              </a:rPr>
              <a:t>нерентабелбным</a:t>
            </a:r>
            <a:r>
              <a:rPr lang="ru-RU" i="1" dirty="0">
                <a:solidFill>
                  <a:srgbClr val="0B2A4D"/>
                </a:solidFill>
              </a:rPr>
              <a:t>, не хватило средств, </a:t>
            </a:r>
          </a:p>
          <a:p>
            <a:r>
              <a:rPr lang="ru-RU" i="1" dirty="0">
                <a:solidFill>
                  <a:srgbClr val="0B2A4D"/>
                </a:solidFill>
              </a:rPr>
              <a:t>Посчитали слишком дорогим и невыгодным )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B7166DA2-CFD4-451E-AB9E-54A882820639}"/>
              </a:ext>
            </a:extLst>
          </p:cNvPr>
          <p:cNvSpPr/>
          <p:nvPr/>
        </p:nvSpPr>
        <p:spPr>
          <a:xfrm>
            <a:off x="163755" y="372001"/>
            <a:ext cx="11864490" cy="4985980"/>
          </a:xfrm>
          <a:prstGeom prst="roundRect">
            <a:avLst/>
          </a:prstGeom>
          <a:noFill/>
          <a:ln w="44450">
            <a:solidFill>
              <a:srgbClr val="0ECF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05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26951C-8E0D-DB2B-D5BD-7CB934A53CFB}"/>
              </a:ext>
            </a:extLst>
          </p:cNvPr>
          <p:cNvSpPr/>
          <p:nvPr/>
        </p:nvSpPr>
        <p:spPr>
          <a:xfrm>
            <a:off x="0" y="0"/>
            <a:ext cx="298313" cy="6858000"/>
          </a:xfrm>
          <a:prstGeom prst="rect">
            <a:avLst/>
          </a:prstGeom>
          <a:solidFill>
            <a:srgbClr val="0B2A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C5B73-B425-F311-011C-EF5F9BF44FDD}"/>
              </a:ext>
            </a:extLst>
          </p:cNvPr>
          <p:cNvSpPr txBox="1"/>
          <p:nvPr/>
        </p:nvSpPr>
        <p:spPr>
          <a:xfrm>
            <a:off x="869756" y="287866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cs typeface="Arial Narrow" panose="020B0604020202020204" pitchFamily="34" charset="0"/>
              </a:rPr>
              <a:t>Финансы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A4A1B8-FDAB-D0DA-720F-FBE3612E01A8}"/>
              </a:ext>
            </a:extLst>
          </p:cNvPr>
          <p:cNvSpPr/>
          <p:nvPr/>
        </p:nvSpPr>
        <p:spPr>
          <a:xfrm>
            <a:off x="285178" y="0"/>
            <a:ext cx="95982" cy="6858000"/>
          </a:xfrm>
          <a:prstGeom prst="rect">
            <a:avLst/>
          </a:prstGeom>
          <a:solidFill>
            <a:srgbClr val="0ECF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8415CD-DFF5-D7A7-4E09-58B992486AF8}"/>
              </a:ext>
            </a:extLst>
          </p:cNvPr>
          <p:cNvSpPr/>
          <p:nvPr/>
        </p:nvSpPr>
        <p:spPr>
          <a:xfrm flipH="1">
            <a:off x="675130" y="364075"/>
            <a:ext cx="45719" cy="557526"/>
          </a:xfrm>
          <a:prstGeom prst="rect">
            <a:avLst/>
          </a:prstGeom>
          <a:solidFill>
            <a:srgbClr val="0B2A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9D53D3-206F-EE34-4D4D-B7BF18064069}"/>
              </a:ext>
            </a:extLst>
          </p:cNvPr>
          <p:cNvSpPr/>
          <p:nvPr/>
        </p:nvSpPr>
        <p:spPr>
          <a:xfrm flipH="1">
            <a:off x="755139" y="360881"/>
            <a:ext cx="45719" cy="557526"/>
          </a:xfrm>
          <a:prstGeom prst="rect">
            <a:avLst/>
          </a:prstGeom>
          <a:solidFill>
            <a:srgbClr val="0EC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09EFB-4F14-25D2-2727-9931A7D3EAB1}"/>
              </a:ext>
            </a:extLst>
          </p:cNvPr>
          <p:cNvSpPr txBox="1"/>
          <p:nvPr/>
        </p:nvSpPr>
        <p:spPr>
          <a:xfrm>
            <a:off x="583491" y="995752"/>
            <a:ext cx="113233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B2A4D"/>
                </a:solidFill>
              </a:rPr>
              <a:t>Инвестиции (</a:t>
            </a:r>
            <a:r>
              <a:rPr lang="en-US" sz="2000" b="1" dirty="0">
                <a:solidFill>
                  <a:srgbClr val="0B2A4D"/>
                </a:solidFill>
              </a:rPr>
              <a:t>CAPEX):</a:t>
            </a:r>
            <a:r>
              <a:rPr lang="en-US" sz="2000" dirty="0">
                <a:solidFill>
                  <a:srgbClr val="0B2A4D"/>
                </a:solidFill>
              </a:rPr>
              <a:t> 4 740 000 000 </a:t>
            </a:r>
            <a:r>
              <a:rPr lang="ru-RU" sz="2000" dirty="0">
                <a:solidFill>
                  <a:srgbClr val="0B2A4D"/>
                </a:solidFill>
              </a:rPr>
              <a:t>руб. (6 установок по $10 млн) + 3 066 325 200 на газ </a:t>
            </a:r>
            <a:r>
              <a:rPr lang="en-US" sz="2000" dirty="0">
                <a:solidFill>
                  <a:srgbClr val="0B2A4D"/>
                </a:solidFill>
              </a:rPr>
              <a:t>= </a:t>
            </a:r>
          </a:p>
          <a:p>
            <a:r>
              <a:rPr lang="en-US" sz="2000" dirty="0">
                <a:solidFill>
                  <a:srgbClr val="0B2A4D"/>
                </a:solidFill>
                <a:ea typeface="Cambria Math" panose="02040503050406030204" pitchFamily="18" charset="0"/>
              </a:rPr>
              <a:t>= </a:t>
            </a:r>
            <a:r>
              <a:rPr lang="ru-RU" sz="2000" b="1" dirty="0">
                <a:solidFill>
                  <a:srgbClr val="0B2A4D"/>
                </a:solidFill>
                <a:ea typeface="Cambria Math" panose="02040503050406030204" pitchFamily="18" charset="0"/>
              </a:rPr>
              <a:t>7 806 325 200 рублей</a:t>
            </a:r>
            <a:endParaRPr lang="en-US" sz="2000" b="1" dirty="0">
              <a:solidFill>
                <a:srgbClr val="0B2A4D"/>
              </a:solidFill>
              <a:ea typeface="Cambria Math" panose="02040503050406030204" pitchFamily="18" charset="0"/>
            </a:endParaRPr>
          </a:p>
          <a:p>
            <a:r>
              <a:rPr lang="ru-RU" sz="2000" b="1" dirty="0">
                <a:solidFill>
                  <a:srgbClr val="0B2A4D"/>
                </a:solidFill>
              </a:rPr>
              <a:t>Выручка (</a:t>
            </a:r>
            <a:r>
              <a:rPr lang="en-US" sz="2000" b="1" dirty="0">
                <a:solidFill>
                  <a:srgbClr val="0B2A4D"/>
                </a:solidFill>
              </a:rPr>
              <a:t>Revenue):</a:t>
            </a:r>
            <a:r>
              <a:rPr lang="en-US" sz="2000" dirty="0">
                <a:solidFill>
                  <a:srgbClr val="0B2A4D"/>
                </a:solidFill>
              </a:rPr>
              <a:t> 5 000 000 000 </a:t>
            </a:r>
            <a:r>
              <a:rPr lang="ru-RU" sz="2000" dirty="0">
                <a:solidFill>
                  <a:srgbClr val="0B2A4D"/>
                </a:solidFill>
              </a:rPr>
              <a:t>руб./год (100 тыс. тонн по 50 000 руб./т)</a:t>
            </a:r>
          </a:p>
          <a:p>
            <a:r>
              <a:rPr lang="ru-RU" sz="2000" b="1" dirty="0">
                <a:solidFill>
                  <a:srgbClr val="0B2A4D"/>
                </a:solidFill>
              </a:rPr>
              <a:t>Расчётный срок окупаемости:</a:t>
            </a:r>
            <a:r>
              <a:rPr lang="ru-RU" sz="2000" dirty="0">
                <a:solidFill>
                  <a:srgbClr val="0B2A4D"/>
                </a:solidFill>
              </a:rPr>
              <a:t> ~3 года</a:t>
            </a:r>
            <a:endParaRPr lang="en-US" sz="2000" dirty="0">
              <a:solidFill>
                <a:srgbClr val="0B2A4D"/>
              </a:solidFill>
            </a:endParaRPr>
          </a:p>
          <a:p>
            <a:endParaRPr lang="en-US" sz="2000" dirty="0">
              <a:solidFill>
                <a:srgbClr val="0B2A4D"/>
              </a:solidFill>
            </a:endParaRPr>
          </a:p>
          <a:p>
            <a:r>
              <a:rPr lang="ru-RU" sz="2000" dirty="0">
                <a:solidFill>
                  <a:srgbClr val="0B2A4D"/>
                </a:solidFill>
              </a:rPr>
              <a:t>модель описывает </a:t>
            </a:r>
            <a:r>
              <a:rPr lang="ru-RU" sz="2000" b="1" dirty="0">
                <a:solidFill>
                  <a:srgbClr val="0B2A4D"/>
                </a:solidFill>
              </a:rPr>
              <a:t>Валовую прибыль </a:t>
            </a:r>
            <a:endParaRPr lang="en-US" sz="2000" b="1" dirty="0">
              <a:solidFill>
                <a:srgbClr val="0B2A4D"/>
              </a:solidFill>
            </a:endParaRPr>
          </a:p>
          <a:p>
            <a:endParaRPr lang="en-US" sz="2000" b="1" dirty="0">
              <a:solidFill>
                <a:srgbClr val="0B2A4D"/>
              </a:solidFill>
            </a:endParaRPr>
          </a:p>
          <a:p>
            <a:r>
              <a:rPr lang="ru-RU" sz="2000" b="1" dirty="0">
                <a:solidFill>
                  <a:srgbClr val="0B2A4D"/>
                </a:solidFill>
              </a:rPr>
              <a:t>Чистая прибыль (</a:t>
            </a:r>
            <a:r>
              <a:rPr lang="en-US" sz="2000" b="1" dirty="0">
                <a:solidFill>
                  <a:srgbClr val="0B2A4D"/>
                </a:solidFill>
              </a:rPr>
              <a:t>Net Profit)</a:t>
            </a:r>
            <a:r>
              <a:rPr lang="en-US" sz="2000" dirty="0">
                <a:solidFill>
                  <a:srgbClr val="0B2A4D"/>
                </a:solidFill>
              </a:rPr>
              <a:t> </a:t>
            </a:r>
            <a:r>
              <a:rPr lang="ru-RU" sz="2000" dirty="0">
                <a:solidFill>
                  <a:srgbClr val="0B2A4D"/>
                </a:solidFill>
              </a:rPr>
              <a:t>будет меньше, так как нужно учесть:</a:t>
            </a:r>
            <a:endParaRPr lang="en-US" sz="2000" dirty="0">
              <a:solidFill>
                <a:srgbClr val="0B2A4D"/>
              </a:solidFill>
            </a:endParaRPr>
          </a:p>
          <a:p>
            <a:r>
              <a:rPr lang="en-US" sz="2000" b="1" dirty="0">
                <a:solidFill>
                  <a:srgbClr val="0B2A4D"/>
                </a:solidFill>
              </a:rPr>
              <a:t>1 </a:t>
            </a:r>
            <a:r>
              <a:rPr lang="ru-RU" sz="2000" b="1" dirty="0">
                <a:solidFill>
                  <a:srgbClr val="0B2A4D"/>
                </a:solidFill>
              </a:rPr>
              <a:t>Операционные расходы (</a:t>
            </a:r>
            <a:r>
              <a:rPr lang="en-US" sz="2000" b="1" dirty="0">
                <a:solidFill>
                  <a:srgbClr val="0B2A4D"/>
                </a:solidFill>
              </a:rPr>
              <a:t>OPEX), </a:t>
            </a:r>
            <a:r>
              <a:rPr lang="ru-RU" sz="2000" b="1" dirty="0">
                <a:solidFill>
                  <a:srgbClr val="0B2A4D"/>
                </a:solidFill>
              </a:rPr>
              <a:t>кроме газа:</a:t>
            </a:r>
            <a:r>
              <a:rPr lang="en-US" sz="2000" dirty="0">
                <a:solidFill>
                  <a:srgbClr val="0B2A4D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B2A4D"/>
                </a:solidFill>
              </a:rPr>
              <a:t>Зарплата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B2A4D"/>
                </a:solidFill>
              </a:rPr>
              <a:t>Техобслуживание и ремонт установок (для сложного оборудования это </a:t>
            </a:r>
            <a:r>
              <a:rPr lang="ru-RU" sz="2000" b="1" dirty="0">
                <a:solidFill>
                  <a:srgbClr val="0B2A4D"/>
                </a:solidFill>
              </a:rPr>
              <a:t>5-10% от </a:t>
            </a:r>
            <a:r>
              <a:rPr lang="en-US" sz="2000" b="1" dirty="0">
                <a:solidFill>
                  <a:srgbClr val="0B2A4D"/>
                </a:solidFill>
              </a:rPr>
              <a:t>CAPEX </a:t>
            </a:r>
            <a:r>
              <a:rPr lang="ru-RU" sz="2000" b="1" dirty="0">
                <a:solidFill>
                  <a:srgbClr val="0B2A4D"/>
                </a:solidFill>
              </a:rPr>
              <a:t>в год</a:t>
            </a:r>
            <a:r>
              <a:rPr lang="ru-RU" sz="2000" dirty="0">
                <a:solidFill>
                  <a:srgbClr val="0B2A4D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B2A4D"/>
                </a:solidFill>
              </a:rPr>
              <a:t>Электроэнергия и другие коммунальные расходы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B2A4D"/>
                </a:solidFill>
              </a:rPr>
              <a:t>Страхование, налоги (кроме налога на прибыль), логистика внутри площадки</a:t>
            </a:r>
          </a:p>
          <a:p>
            <a:r>
              <a:rPr lang="en-US" sz="2000" b="1" dirty="0">
                <a:solidFill>
                  <a:srgbClr val="0B2A4D"/>
                </a:solidFill>
              </a:rPr>
              <a:t>	</a:t>
            </a:r>
            <a:r>
              <a:rPr lang="ru-RU" sz="2000" b="1" dirty="0">
                <a:solidFill>
                  <a:srgbClr val="0B2A4D"/>
                </a:solidFill>
              </a:rPr>
              <a:t>Оценочно: 15-20% от выручки или 800 млн – 1 млрд руб./год.</a:t>
            </a:r>
            <a:endParaRPr lang="ru-RU" sz="2000" dirty="0">
              <a:solidFill>
                <a:srgbClr val="0B2A4D"/>
              </a:solidFill>
            </a:endParaRPr>
          </a:p>
          <a:p>
            <a:r>
              <a:rPr lang="en-US" sz="2000" b="1" dirty="0">
                <a:solidFill>
                  <a:srgbClr val="0B2A4D"/>
                </a:solidFill>
              </a:rPr>
              <a:t>2 </a:t>
            </a:r>
            <a:r>
              <a:rPr lang="ru-RU" sz="2000" b="1" dirty="0">
                <a:solidFill>
                  <a:srgbClr val="0B2A4D"/>
                </a:solidFill>
              </a:rPr>
              <a:t>Амортизация (</a:t>
            </a:r>
            <a:r>
              <a:rPr lang="en-US" sz="2000" b="1" dirty="0">
                <a:solidFill>
                  <a:srgbClr val="0B2A4D"/>
                </a:solidFill>
              </a:rPr>
              <a:t>Depreciation):</a:t>
            </a:r>
            <a:r>
              <a:rPr lang="en-US" sz="2000" dirty="0">
                <a:solidFill>
                  <a:srgbClr val="0B2A4D"/>
                </a:solidFill>
              </a:rPr>
              <a:t> </a:t>
            </a:r>
            <a:r>
              <a:rPr lang="ru-RU" sz="2000" dirty="0">
                <a:solidFill>
                  <a:srgbClr val="0B2A4D"/>
                </a:solidFill>
              </a:rPr>
              <a:t>Списание стоимости оборудования. При линейной амортизации за 10 лет </a:t>
            </a:r>
            <a:endParaRPr lang="en-US" sz="2000" dirty="0">
              <a:solidFill>
                <a:srgbClr val="0B2A4D"/>
              </a:solidFill>
            </a:endParaRPr>
          </a:p>
          <a:p>
            <a:r>
              <a:rPr lang="en-US" sz="2000" b="1" dirty="0">
                <a:solidFill>
                  <a:srgbClr val="0B2A4D"/>
                </a:solidFill>
              </a:rPr>
              <a:t>	</a:t>
            </a:r>
            <a:r>
              <a:rPr lang="ru-RU" sz="2000" b="1" dirty="0">
                <a:solidFill>
                  <a:srgbClr val="0B2A4D"/>
                </a:solidFill>
              </a:rPr>
              <a:t>Годовая амортизация:</a:t>
            </a:r>
            <a:r>
              <a:rPr lang="ru-RU" sz="2000" dirty="0">
                <a:solidFill>
                  <a:srgbClr val="0B2A4D"/>
                </a:solidFill>
              </a:rPr>
              <a:t> 4 740 000 000 / 10 = </a:t>
            </a:r>
            <a:r>
              <a:rPr lang="ru-RU" sz="2000" b="1" dirty="0">
                <a:solidFill>
                  <a:srgbClr val="0B2A4D"/>
                </a:solidFill>
              </a:rPr>
              <a:t>474 000 000 руб./год.</a:t>
            </a:r>
            <a:endParaRPr lang="ru-RU" sz="2000" dirty="0">
              <a:solidFill>
                <a:srgbClr val="0B2A4D"/>
              </a:solidFill>
            </a:endParaRPr>
          </a:p>
          <a:p>
            <a:r>
              <a:rPr lang="en-US" sz="2000" b="1" dirty="0">
                <a:solidFill>
                  <a:srgbClr val="0B2A4D"/>
                </a:solidFill>
              </a:rPr>
              <a:t>3 </a:t>
            </a:r>
            <a:r>
              <a:rPr lang="ru-RU" sz="2000" b="1" dirty="0">
                <a:solidFill>
                  <a:srgbClr val="0B2A4D"/>
                </a:solidFill>
              </a:rPr>
              <a:t>Налог на прибыль:</a:t>
            </a:r>
            <a:r>
              <a:rPr lang="ru-RU" sz="2000" dirty="0">
                <a:solidFill>
                  <a:srgbClr val="0B2A4D"/>
                </a:solidFill>
              </a:rPr>
              <a:t> 20% от налогооблагаемой базы (Прибыль до налогообложения) </a:t>
            </a:r>
            <a:r>
              <a:rPr lang="en-US" sz="2000" dirty="0">
                <a:solidFill>
                  <a:srgbClr val="0B2A4D"/>
                </a:solidFill>
              </a:rPr>
              <a:t>	</a:t>
            </a:r>
            <a:endParaRPr lang="ru-RU" sz="2000" dirty="0">
              <a:solidFill>
                <a:srgbClr val="0B2A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94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DFAE4-65BB-1880-279D-93AB94DD2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4DCAA4-D58D-CCCE-BBB2-1D7379250312}"/>
              </a:ext>
            </a:extLst>
          </p:cNvPr>
          <p:cNvSpPr/>
          <p:nvPr/>
        </p:nvSpPr>
        <p:spPr>
          <a:xfrm>
            <a:off x="0" y="0"/>
            <a:ext cx="298313" cy="6858000"/>
          </a:xfrm>
          <a:prstGeom prst="rect">
            <a:avLst/>
          </a:prstGeom>
          <a:solidFill>
            <a:srgbClr val="0B2A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CC89B-9E84-5344-B926-1B95613E8845}"/>
              </a:ext>
            </a:extLst>
          </p:cNvPr>
          <p:cNvSpPr txBox="1"/>
          <p:nvPr/>
        </p:nvSpPr>
        <p:spPr>
          <a:xfrm>
            <a:off x="869756" y="287866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cs typeface="Arial Narrow" panose="020B0604020202020204" pitchFamily="34" charset="0"/>
              </a:rPr>
              <a:t>Финансы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189BB6-DBDE-CF66-E392-2E99E961A70E}"/>
              </a:ext>
            </a:extLst>
          </p:cNvPr>
          <p:cNvSpPr/>
          <p:nvPr/>
        </p:nvSpPr>
        <p:spPr>
          <a:xfrm>
            <a:off x="285178" y="0"/>
            <a:ext cx="95982" cy="6858000"/>
          </a:xfrm>
          <a:prstGeom prst="rect">
            <a:avLst/>
          </a:prstGeom>
          <a:solidFill>
            <a:srgbClr val="0ECF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B88123-C12E-6CC4-4B7B-D3CD9C0870E8}"/>
              </a:ext>
            </a:extLst>
          </p:cNvPr>
          <p:cNvSpPr/>
          <p:nvPr/>
        </p:nvSpPr>
        <p:spPr>
          <a:xfrm flipH="1">
            <a:off x="675130" y="364075"/>
            <a:ext cx="45719" cy="557526"/>
          </a:xfrm>
          <a:prstGeom prst="rect">
            <a:avLst/>
          </a:prstGeom>
          <a:solidFill>
            <a:srgbClr val="0B2A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9CCCFF-8968-86AB-5ABB-A4B59634F0D2}"/>
              </a:ext>
            </a:extLst>
          </p:cNvPr>
          <p:cNvSpPr/>
          <p:nvPr/>
        </p:nvSpPr>
        <p:spPr>
          <a:xfrm flipH="1">
            <a:off x="755139" y="360881"/>
            <a:ext cx="45719" cy="557526"/>
          </a:xfrm>
          <a:prstGeom prst="rect">
            <a:avLst/>
          </a:prstGeom>
          <a:solidFill>
            <a:srgbClr val="0EC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D060E7-12FD-F311-7937-72E45BA938B3}"/>
                  </a:ext>
                </a:extLst>
              </p:cNvPr>
              <p:cNvSpPr txBox="1"/>
              <p:nvPr/>
            </p:nvSpPr>
            <p:spPr>
              <a:xfrm>
                <a:off x="583491" y="995752"/>
                <a:ext cx="11323331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rgbClr val="0B2A4D"/>
                    </a:solidFill>
                  </a:rPr>
                  <a:t>Чистая прибыль = Выручка - Себестоимость (Газ + Другой </a:t>
                </a:r>
                <a:r>
                  <a:rPr lang="en-US" sz="2000" b="1" dirty="0">
                    <a:solidFill>
                      <a:srgbClr val="0B2A4D"/>
                    </a:solidFill>
                  </a:rPr>
                  <a:t>OPEX) - </a:t>
                </a:r>
                <a:r>
                  <a:rPr lang="ru-RU" sz="2000" b="1" dirty="0">
                    <a:solidFill>
                      <a:srgbClr val="0B2A4D"/>
                    </a:solidFill>
                  </a:rPr>
                  <a:t>Амортизация - Налог на прибыль</a:t>
                </a:r>
                <a:endParaRPr lang="en-US" sz="2000" b="1" dirty="0">
                  <a:solidFill>
                    <a:srgbClr val="0B2A4D"/>
                  </a:solidFill>
                </a:endParaRPr>
              </a:p>
              <a:p>
                <a:endParaRPr lang="en-US" sz="2000" b="1" dirty="0">
                  <a:solidFill>
                    <a:srgbClr val="0B2A4D"/>
                  </a:solidFill>
                </a:endParaRPr>
              </a:p>
              <a:p>
                <a:r>
                  <a:rPr lang="ru-RU" sz="2000" dirty="0">
                    <a:solidFill>
                      <a:srgbClr val="0B2A4D"/>
                    </a:solidFill>
                  </a:rPr>
                  <a:t>Расчёт </a:t>
                </a:r>
                <a:r>
                  <a:rPr lang="ru-RU" sz="2000" b="1" dirty="0">
                    <a:solidFill>
                      <a:srgbClr val="0B2A4D"/>
                    </a:solidFill>
                  </a:rPr>
                  <a:t>прибыли </a:t>
                </a:r>
                <a:r>
                  <a:rPr lang="ru-RU" sz="2000" dirty="0">
                    <a:solidFill>
                      <a:srgbClr val="0B2A4D"/>
                    </a:solidFill>
                  </a:rPr>
                  <a:t>на четвёртый год </a:t>
                </a:r>
                <a:r>
                  <a:rPr lang="ru-RU" sz="2000" b="1" dirty="0">
                    <a:solidFill>
                      <a:srgbClr val="0B2A4D"/>
                    </a:solidFill>
                  </a:rPr>
                  <a:t>до </a:t>
                </a:r>
                <a:r>
                  <a:rPr lang="ru-RU" sz="2000" b="1" dirty="0" err="1">
                    <a:solidFill>
                      <a:srgbClr val="0B2A4D"/>
                    </a:solidFill>
                  </a:rPr>
                  <a:t>налогооблажения</a:t>
                </a:r>
                <a:r>
                  <a:rPr lang="ru-RU" sz="2000" dirty="0">
                    <a:solidFill>
                      <a:srgbClr val="0B2A4D"/>
                    </a:solidFill>
                  </a:rPr>
                  <a:t>:</a:t>
                </a:r>
              </a:p>
              <a:p>
                <a:r>
                  <a:rPr lang="en-US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EBT = 5 000 000 000 </a:t>
                </a:r>
                <a:r>
                  <a:rPr lang="ru-RU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рублей – </a:t>
                </a:r>
                <a:r>
                  <a:rPr lang="en-US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3 066 325 200 - </a:t>
                </a:r>
                <a:r>
                  <a:rPr lang="ru-RU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900 000 000 – 474 000 000 = </a:t>
                </a:r>
                <a:r>
                  <a:rPr lang="en-US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559 674 800 </a:t>
                </a:r>
                <a:r>
                  <a:rPr lang="ru-RU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рублей </a:t>
                </a:r>
                <a:endParaRPr lang="en-US" sz="2000" b="1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ru-RU" sz="2000" b="1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Расчёт чистой прибыли (с учётом налога в 20</a:t>
                </a:r>
                <a:r>
                  <a:rPr lang="en-US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%</a:t>
                </a:r>
                <a:r>
                  <a:rPr lang="ru-RU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): </a:t>
                </a:r>
                <a:r>
                  <a:rPr lang="en-US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447 739 840 </a:t>
                </a:r>
                <a:r>
                  <a:rPr lang="ru-RU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рублей</a:t>
                </a:r>
              </a:p>
              <a:p>
                <a:endParaRPr lang="ru-RU" sz="2000" dirty="0">
                  <a:solidFill>
                    <a:srgbClr val="0B2A4D"/>
                  </a:solidFill>
                </a:endParaRPr>
              </a:p>
              <a:p>
                <a:r>
                  <a:rPr lang="ru-RU" sz="2000" b="1" dirty="0">
                    <a:solidFill>
                      <a:srgbClr val="0B2A4D"/>
                    </a:solidFill>
                  </a:rPr>
                  <a:t>Рентабельность по чистой прибыли </a:t>
                </a:r>
                <a:r>
                  <a:rPr lang="en-US" sz="2000" b="1" dirty="0">
                    <a:solidFill>
                      <a:srgbClr val="0B2A4D"/>
                    </a:solidFill>
                  </a:rPr>
                  <a:t>(Net Profit Margin)</a:t>
                </a:r>
                <a:r>
                  <a:rPr lang="ru-RU" sz="2000" b="1" dirty="0">
                    <a:solidFill>
                      <a:srgbClr val="0B2A4D"/>
                    </a:solidFill>
                  </a:rPr>
                  <a:t>: </a:t>
                </a:r>
                <a:r>
                  <a:rPr lang="en-US" sz="2000" b="1" dirty="0">
                    <a:solidFill>
                      <a:srgbClr val="0B2A4D"/>
                    </a:solidFill>
                  </a:rPr>
                  <a:t>447 739 840</a:t>
                </a:r>
                <a:r>
                  <a:rPr lang="en-US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/ 5 000 000 000 * 100%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𝟗𝟓</m:t>
                    </m:r>
                    <m:r>
                      <a:rPr lang="en-US" sz="2000" b="1" i="1" smtClean="0">
                        <a:solidFill>
                          <a:srgbClr val="0B2A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ru-RU" sz="2000" b="1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endParaRPr lang="en-US" sz="2000" b="1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Суммарная чистая прибыль: 0+0+0+</a:t>
                </a:r>
                <a:r>
                  <a:rPr lang="en-US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 447 739 840 * 7 = 3 134 178 880 </a:t>
                </a:r>
                <a:r>
                  <a:rPr lang="ru-RU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рублей</a:t>
                </a:r>
                <a:endParaRPr lang="en-US" sz="2000" b="1" dirty="0">
                  <a:solidFill>
                    <a:srgbClr val="0B2A4D"/>
                  </a:solidFill>
                  <a:ea typeface="Cambria Math" panose="02040503050406030204" pitchFamily="18" charset="0"/>
                </a:endParaRPr>
              </a:p>
              <a:p>
                <a:r>
                  <a:rPr lang="ru-RU" sz="2000" b="1" dirty="0">
                    <a:solidFill>
                      <a:srgbClr val="0B2A4D"/>
                    </a:solidFill>
                  </a:rPr>
                  <a:t>Средняя </a:t>
                </a:r>
                <a:r>
                  <a:rPr lang="en-US" sz="2000" b="1" dirty="0">
                    <a:solidFill>
                      <a:srgbClr val="0B2A4D"/>
                    </a:solidFill>
                  </a:rPr>
                  <a:t>NPM </a:t>
                </a:r>
                <a:r>
                  <a:rPr lang="en-US" sz="2000" dirty="0">
                    <a:solidFill>
                      <a:srgbClr val="0B2A4D"/>
                    </a:solidFill>
                  </a:rPr>
                  <a:t>= </a:t>
                </a:r>
                <a:r>
                  <a:rPr lang="en-US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3 134 178 880/ 50 000 000 000 * 100 % = 6,3 %</a:t>
                </a:r>
              </a:p>
              <a:p>
                <a:endParaRPr lang="ru-RU" sz="2000" dirty="0">
                  <a:solidFill>
                    <a:srgbClr val="0B2A4D"/>
                  </a:solidFill>
                </a:endParaRPr>
              </a:p>
              <a:p>
                <a:r>
                  <a:rPr lang="en-US" sz="2000" b="1" dirty="0">
                    <a:solidFill>
                      <a:srgbClr val="0B2A4D"/>
                    </a:solidFill>
                  </a:rPr>
                  <a:t>EBITDA (4 </a:t>
                </a:r>
                <a:r>
                  <a:rPr lang="ru-RU" sz="2000" b="1" dirty="0">
                    <a:solidFill>
                      <a:srgbClr val="0B2A4D"/>
                    </a:solidFill>
                  </a:rPr>
                  <a:t>год)</a:t>
                </a:r>
                <a:r>
                  <a:rPr lang="en-US" sz="2000" b="1" dirty="0">
                    <a:solidFill>
                      <a:srgbClr val="0B2A4D"/>
                    </a:solidFill>
                  </a:rPr>
                  <a:t> = </a:t>
                </a:r>
                <a:r>
                  <a:rPr lang="ru-RU" sz="2000" b="1" dirty="0">
                    <a:solidFill>
                      <a:srgbClr val="0B2A4D"/>
                    </a:solidFill>
                  </a:rPr>
                  <a:t> </a:t>
                </a:r>
                <a:r>
                  <a:rPr lang="en-US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559 674 800 </a:t>
                </a:r>
                <a:r>
                  <a:rPr lang="ru-RU" sz="2000" b="1" dirty="0">
                    <a:solidFill>
                      <a:srgbClr val="0B2A4D"/>
                    </a:solidFill>
                    <a:ea typeface="Cambria Math" panose="02040503050406030204" pitchFamily="18" charset="0"/>
                  </a:rPr>
                  <a:t>рублей </a:t>
                </a:r>
                <a:r>
                  <a:rPr lang="ru-RU" sz="2000" b="1" dirty="0">
                    <a:solidFill>
                      <a:srgbClr val="0B2A4D"/>
                    </a:solidFill>
                  </a:rPr>
                  <a:t>+ 474 000 000 = 1 033 674 800 рублей</a:t>
                </a:r>
              </a:p>
              <a:p>
                <a:r>
                  <a:rPr lang="en-US" sz="2000" b="1" dirty="0">
                    <a:solidFill>
                      <a:srgbClr val="0B2A4D"/>
                    </a:solidFill>
                  </a:rPr>
                  <a:t>EBITDA Margin = </a:t>
                </a:r>
                <a:r>
                  <a:rPr lang="ru-RU" sz="2000" dirty="0">
                    <a:solidFill>
                      <a:srgbClr val="0B2A4D"/>
                    </a:solidFill>
                  </a:rPr>
                  <a:t> </a:t>
                </a:r>
                <a:r>
                  <a:rPr lang="ru-RU" sz="2000" b="1" dirty="0">
                    <a:solidFill>
                      <a:srgbClr val="0B2A4D"/>
                    </a:solidFill>
                  </a:rPr>
                  <a:t>1 033 674 800/5 000 000 000</a:t>
                </a:r>
                <a:r>
                  <a:rPr lang="en-US" sz="2000" b="1" dirty="0">
                    <a:solidFill>
                      <a:srgbClr val="0B2A4D"/>
                    </a:solidFill>
                  </a:rPr>
                  <a:t> * 100% = 20,7%</a:t>
                </a:r>
                <a:endParaRPr lang="ru-RU" sz="2000" b="1" dirty="0">
                  <a:solidFill>
                    <a:srgbClr val="0B2A4D"/>
                  </a:solidFill>
                </a:endParaRPr>
              </a:p>
              <a:p>
                <a:endParaRPr lang="en-US" sz="2000" b="1" dirty="0">
                  <a:solidFill>
                    <a:srgbClr val="0B2A4D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D060E7-12FD-F311-7937-72E45BA93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91" y="995752"/>
                <a:ext cx="11323331" cy="5324535"/>
              </a:xfrm>
              <a:prstGeom prst="rect">
                <a:avLst/>
              </a:prstGeom>
              <a:blipFill>
                <a:blip r:embed="rId3"/>
                <a:stretch>
                  <a:fillRect l="-673" t="-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65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94094FE-F75F-6F18-7F08-FB9399E01933}"/>
              </a:ext>
            </a:extLst>
          </p:cNvPr>
          <p:cNvGrpSpPr/>
          <p:nvPr/>
        </p:nvGrpSpPr>
        <p:grpSpPr>
          <a:xfrm>
            <a:off x="3268133" y="-508000"/>
            <a:ext cx="10346267" cy="7732833"/>
            <a:chOff x="3268133" y="-508000"/>
            <a:chExt cx="10346267" cy="7732833"/>
          </a:xfrm>
        </p:grpSpPr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22243B31-A77C-315E-4A24-D96BA26F6324}"/>
                </a:ext>
              </a:extLst>
            </p:cNvPr>
            <p:cNvSpPr/>
            <p:nvPr/>
          </p:nvSpPr>
          <p:spPr>
            <a:xfrm>
              <a:off x="3268133" y="-508000"/>
              <a:ext cx="9064415" cy="7366000"/>
            </a:xfrm>
            <a:custGeom>
              <a:avLst/>
              <a:gdLst>
                <a:gd name="connsiteX0" fmla="*/ 8923867 w 8923867"/>
                <a:gd name="connsiteY0" fmla="*/ 0 h 6383866"/>
                <a:gd name="connsiteX1" fmla="*/ 7958667 w 8923867"/>
                <a:gd name="connsiteY1" fmla="*/ 3149600 h 6383866"/>
                <a:gd name="connsiteX2" fmla="*/ 4114800 w 8923867"/>
                <a:gd name="connsiteY2" fmla="*/ 5706533 h 6383866"/>
                <a:gd name="connsiteX3" fmla="*/ 0 w 8923867"/>
                <a:gd name="connsiteY3" fmla="*/ 6383866 h 638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3867" h="6383866">
                  <a:moveTo>
                    <a:pt x="8923867" y="0"/>
                  </a:moveTo>
                  <a:cubicBezTo>
                    <a:pt x="8842022" y="1099255"/>
                    <a:pt x="8760178" y="2198511"/>
                    <a:pt x="7958667" y="3149600"/>
                  </a:cubicBezTo>
                  <a:cubicBezTo>
                    <a:pt x="7157156" y="4100689"/>
                    <a:pt x="5441244" y="5167489"/>
                    <a:pt x="4114800" y="5706533"/>
                  </a:cubicBezTo>
                  <a:cubicBezTo>
                    <a:pt x="2788356" y="6245577"/>
                    <a:pt x="654755" y="6262511"/>
                    <a:pt x="0" y="6383866"/>
                  </a:cubicBezTo>
                </a:path>
              </a:pathLst>
            </a:custGeom>
            <a:noFill/>
            <a:ln w="34925">
              <a:solidFill>
                <a:srgbClr val="0B2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9BDE07EC-4EAF-7C4E-9C42-179D3C268272}"/>
                </a:ext>
              </a:extLst>
            </p:cNvPr>
            <p:cNvSpPr/>
            <p:nvPr/>
          </p:nvSpPr>
          <p:spPr>
            <a:xfrm>
              <a:off x="4141418" y="135467"/>
              <a:ext cx="9472982" cy="7089366"/>
            </a:xfrm>
            <a:custGeom>
              <a:avLst/>
              <a:gdLst>
                <a:gd name="connsiteX0" fmla="*/ 159649 w 9472982"/>
                <a:gd name="connsiteY0" fmla="*/ 7078133 h 7089366"/>
                <a:gd name="connsiteX1" fmla="*/ 413649 w 9472982"/>
                <a:gd name="connsiteY1" fmla="*/ 6841066 h 7089366"/>
                <a:gd name="connsiteX2" fmla="*/ 3715649 w 9472982"/>
                <a:gd name="connsiteY2" fmla="*/ 5401733 h 7089366"/>
                <a:gd name="connsiteX3" fmla="*/ 7390182 w 9472982"/>
                <a:gd name="connsiteY3" fmla="*/ 1405466 h 7089366"/>
                <a:gd name="connsiteX4" fmla="*/ 9472982 w 9472982"/>
                <a:gd name="connsiteY4" fmla="*/ 0 h 708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2982" h="7089366">
                  <a:moveTo>
                    <a:pt x="159649" y="7078133"/>
                  </a:moveTo>
                  <a:cubicBezTo>
                    <a:pt x="-9685" y="7099299"/>
                    <a:pt x="-179018" y="7120466"/>
                    <a:pt x="413649" y="6841066"/>
                  </a:cubicBezTo>
                  <a:cubicBezTo>
                    <a:pt x="1006316" y="6561666"/>
                    <a:pt x="2552894" y="6307666"/>
                    <a:pt x="3715649" y="5401733"/>
                  </a:cubicBezTo>
                  <a:cubicBezTo>
                    <a:pt x="4878404" y="4495800"/>
                    <a:pt x="6430627" y="2305755"/>
                    <a:pt x="7390182" y="1405466"/>
                  </a:cubicBezTo>
                  <a:cubicBezTo>
                    <a:pt x="8349737" y="505177"/>
                    <a:pt x="8981915" y="183444"/>
                    <a:pt x="9472982" y="0"/>
                  </a:cubicBezTo>
                </a:path>
              </a:pathLst>
            </a:custGeom>
            <a:noFill/>
            <a:ln w="28575">
              <a:solidFill>
                <a:srgbClr val="0ECF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90A356-F307-28A7-AC43-A319F2F15593}"/>
              </a:ext>
            </a:extLst>
          </p:cNvPr>
          <p:cNvSpPr/>
          <p:nvPr/>
        </p:nvSpPr>
        <p:spPr>
          <a:xfrm>
            <a:off x="0" y="0"/>
            <a:ext cx="298313" cy="6858000"/>
          </a:xfrm>
          <a:prstGeom prst="rect">
            <a:avLst/>
          </a:prstGeom>
          <a:solidFill>
            <a:srgbClr val="0B2A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08763-0ABF-E949-EC67-5E9DFCCDCF9B}"/>
              </a:ext>
            </a:extLst>
          </p:cNvPr>
          <p:cNvSpPr txBox="1"/>
          <p:nvPr/>
        </p:nvSpPr>
        <p:spPr>
          <a:xfrm>
            <a:off x="869756" y="267617"/>
            <a:ext cx="5258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cs typeface="Arial Narrow" panose="020B0604020202020204" pitchFamily="34" charset="0"/>
              </a:rPr>
              <a:t>Проблема - решение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DDF627F-3E94-9E5A-2460-4DEC9BC859AA}"/>
              </a:ext>
            </a:extLst>
          </p:cNvPr>
          <p:cNvGrpSpPr/>
          <p:nvPr/>
        </p:nvGrpSpPr>
        <p:grpSpPr>
          <a:xfrm>
            <a:off x="618721" y="1129710"/>
            <a:ext cx="11179018" cy="2628621"/>
            <a:chOff x="2760024" y="2994412"/>
            <a:chExt cx="6467561" cy="4024421"/>
          </a:xfrm>
        </p:grpSpPr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8FF0F292-E910-2C9E-6567-5296A67512BA}"/>
                </a:ext>
              </a:extLst>
            </p:cNvPr>
            <p:cNvSpPr/>
            <p:nvPr/>
          </p:nvSpPr>
          <p:spPr>
            <a:xfrm>
              <a:off x="2760024" y="2994412"/>
              <a:ext cx="6467561" cy="4024421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0B2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AC6906-4107-541C-CD7D-89C505B46BCD}"/>
                </a:ext>
              </a:extLst>
            </p:cNvPr>
            <p:cNvSpPr txBox="1"/>
            <p:nvPr/>
          </p:nvSpPr>
          <p:spPr>
            <a:xfrm>
              <a:off x="3257433" y="3286718"/>
              <a:ext cx="5840292" cy="3439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kern="0" dirty="0">
                  <a:solidFill>
                    <a:srgbClr val="0A0A0A"/>
                  </a:solidFill>
                  <a:latin typeface="Roboto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Ограниченность</a:t>
              </a:r>
              <a:r>
                <a:rPr lang="ru-RU" sz="2400" b="1" kern="0" dirty="0">
                  <a:solidFill>
                    <a:srgbClr val="0A0A0A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нефтяного сырья в целом </a:t>
              </a:r>
            </a:p>
            <a:p>
              <a:endParaRPr lang="ru-RU" sz="2000" b="1" kern="0" dirty="0">
                <a:solidFill>
                  <a:srgbClr val="0A0A0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/>
                <a:t>- </a:t>
              </a:r>
              <a:r>
                <a:rPr lang="ru-RU" sz="2400" b="1" dirty="0">
                  <a:solidFill>
                    <a:srgbClr val="002060"/>
                  </a:solidFill>
                </a:rPr>
                <a:t>Технология GTL позволяет производить высококачественное жидкое моторное топливо </a:t>
              </a:r>
              <a:r>
                <a:rPr lang="ru-RU" sz="2400" dirty="0">
                  <a:solidFill>
                    <a:srgbClr val="002060"/>
                  </a:solidFill>
                </a:rPr>
                <a:t>(бензин, дизель, авиакеросин) </a:t>
              </a:r>
              <a:r>
                <a:rPr lang="ru-RU" sz="2400" b="1" dirty="0">
                  <a:solidFill>
                    <a:srgbClr val="002060"/>
                  </a:solidFill>
                </a:rPr>
                <a:t>из альтернативного сырья </a:t>
              </a:r>
              <a:r>
                <a:rPr lang="ru-RU" sz="2400" dirty="0">
                  <a:solidFill>
                    <a:srgbClr val="002060"/>
                  </a:solidFill>
                </a:rPr>
                <a:t>— </a:t>
              </a:r>
              <a:r>
                <a:rPr lang="ru-RU" sz="2400" b="1" dirty="0">
                  <a:solidFill>
                    <a:srgbClr val="002060"/>
                  </a:solidFill>
                </a:rPr>
                <a:t>природного газа </a:t>
              </a:r>
              <a:r>
                <a:rPr lang="ru-RU" sz="2400" dirty="0">
                  <a:solidFill>
                    <a:srgbClr val="002060"/>
                  </a:solidFill>
                </a:rPr>
                <a:t>(метана). Это снижает зависимость от поставок сырой нефти и колебаний цен на нее</a:t>
              </a:r>
              <a:r>
                <a:rPr lang="ru-RU" sz="240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ru-RU" sz="2400" kern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2400" dirty="0">
                  <a:solidFill>
                    <a:srgbClr val="002060"/>
                  </a:solidFill>
                  <a:effectLst/>
                </a:rPr>
                <a:t> 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7466132-F455-E32B-ADB7-E30BC108CEC6}"/>
              </a:ext>
            </a:extLst>
          </p:cNvPr>
          <p:cNvSpPr txBox="1"/>
          <p:nvPr/>
        </p:nvSpPr>
        <p:spPr>
          <a:xfrm>
            <a:off x="3784600" y="474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42325AC-E966-47E8-2D28-4C038923211A}"/>
              </a:ext>
            </a:extLst>
          </p:cNvPr>
          <p:cNvGrpSpPr/>
          <p:nvPr/>
        </p:nvGrpSpPr>
        <p:grpSpPr>
          <a:xfrm>
            <a:off x="618721" y="4153888"/>
            <a:ext cx="11351104" cy="2308554"/>
            <a:chOff x="2760024" y="2994412"/>
            <a:chExt cx="6485875" cy="4838662"/>
          </a:xfrm>
        </p:grpSpPr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6FF7476F-315C-1EEF-339A-B8438B77F2FF}"/>
                </a:ext>
              </a:extLst>
            </p:cNvPr>
            <p:cNvSpPr/>
            <p:nvPr/>
          </p:nvSpPr>
          <p:spPr>
            <a:xfrm>
              <a:off x="2760024" y="2994412"/>
              <a:ext cx="6387547" cy="4838662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0B2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9117E31-D4ED-86EB-5CBC-3D474E0AEF2B}"/>
                    </a:ext>
                  </a:extLst>
                </p:cNvPr>
                <p:cNvSpPr txBox="1"/>
                <p:nvPr/>
              </p:nvSpPr>
              <p:spPr>
                <a:xfrm>
                  <a:off x="3233239" y="3374200"/>
                  <a:ext cx="6012660" cy="39350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2400" b="1" kern="0" dirty="0">
                      <a:solidFill>
                        <a:srgbClr val="0A0A0A"/>
                      </a:solidFill>
                      <a:latin typeface="Roboto" panose="02000000000000000000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Сложность и высокая затратность транспортировки обычного топлива для Норникеля с материка на полуостров </a:t>
                  </a:r>
                  <a14:m>
                    <m:oMath xmlns:m="http://schemas.openxmlformats.org/officeDocument/2006/math">
                      <m:r>
                        <a:rPr lang="ru-RU" sz="2400" b="1" i="1" kern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ru-RU" sz="2400" b="1" i="1" kern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𝟐𝟖</m:t>
                      </m:r>
                      <m:r>
                        <a:rPr lang="ru-RU" sz="2400" b="1" i="1" kern="0" smtClean="0">
                          <a:solidFill>
                            <a:srgbClr val="0A0A0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млрд руб/год</m:t>
                      </m:r>
                    </m:oMath>
                  </a14:m>
                  <a:endParaRPr lang="ru-RU" sz="2400" b="1" kern="0" dirty="0">
                    <a:solidFill>
                      <a:srgbClr val="0A0A0A"/>
                    </a:solidFill>
                    <a:effectLst/>
                    <a:latin typeface="Roboto" panose="020000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ru-RU" sz="2000" b="1" kern="0" dirty="0">
                    <a:solidFill>
                      <a:srgbClr val="0A0A0A"/>
                    </a:solidFill>
                    <a:effectLst/>
                    <a:latin typeface="Roboto" panose="020000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ru-RU" sz="2400" dirty="0">
                      <a:solidFill>
                        <a:srgbClr val="002060"/>
                      </a:solidFill>
                    </a:rPr>
                    <a:t>- Создание синтетического топлива </a:t>
                  </a:r>
                  <a:r>
                    <a:rPr lang="ru-RU" sz="2400" b="1" dirty="0">
                      <a:solidFill>
                        <a:srgbClr val="002060"/>
                      </a:solidFill>
                    </a:rPr>
                    <a:t>сразу на полуострове Таймыр, что существенно снижает расходы Норникеля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9117E31-D4ED-86EB-5CBC-3D474E0AE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239" y="3374200"/>
                  <a:ext cx="6012660" cy="3935053"/>
                </a:xfrm>
                <a:prstGeom prst="rect">
                  <a:avLst/>
                </a:prstGeom>
                <a:blipFill>
                  <a:blip r:embed="rId2"/>
                  <a:stretch>
                    <a:fillRect l="-843" t="-2685" b="-67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CE6CD84-4CC6-647E-ED89-DDED87E277D1}"/>
              </a:ext>
            </a:extLst>
          </p:cNvPr>
          <p:cNvSpPr/>
          <p:nvPr/>
        </p:nvSpPr>
        <p:spPr>
          <a:xfrm>
            <a:off x="285178" y="0"/>
            <a:ext cx="95982" cy="6858000"/>
          </a:xfrm>
          <a:prstGeom prst="rect">
            <a:avLst/>
          </a:prstGeom>
          <a:solidFill>
            <a:srgbClr val="0ECF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9F846DE-D3DB-1E32-3F09-5EA4A2B7B0A0}"/>
              </a:ext>
            </a:extLst>
          </p:cNvPr>
          <p:cNvGrpSpPr/>
          <p:nvPr/>
        </p:nvGrpSpPr>
        <p:grpSpPr>
          <a:xfrm>
            <a:off x="857917" y="1320635"/>
            <a:ext cx="557262" cy="523220"/>
            <a:chOff x="857917" y="1320635"/>
            <a:chExt cx="557262" cy="523220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EBBD8EDF-21C8-6008-4D19-B18E08F3585F}"/>
                </a:ext>
              </a:extLst>
            </p:cNvPr>
            <p:cNvGrpSpPr/>
            <p:nvPr/>
          </p:nvGrpSpPr>
          <p:grpSpPr>
            <a:xfrm>
              <a:off x="857917" y="1320635"/>
              <a:ext cx="557262" cy="499304"/>
              <a:chOff x="857917" y="1320635"/>
              <a:chExt cx="557262" cy="499304"/>
            </a:xfrm>
          </p:grpSpPr>
          <p:sp>
            <p:nvSpPr>
              <p:cNvPr id="39" name="Скругленный прямоугольник 38">
                <a:extLst>
                  <a:ext uri="{FF2B5EF4-FFF2-40B4-BE49-F238E27FC236}">
                    <a16:creationId xmlns:a16="http://schemas.microsoft.com/office/drawing/2014/main" id="{2BEE226E-9D0D-9C2E-61FA-25F00FBB454B}"/>
                  </a:ext>
                </a:extLst>
              </p:cNvPr>
              <p:cNvSpPr/>
              <p:nvPr/>
            </p:nvSpPr>
            <p:spPr>
              <a:xfrm>
                <a:off x="900965" y="1320635"/>
                <a:ext cx="514214" cy="499304"/>
              </a:xfrm>
              <a:prstGeom prst="roundRect">
                <a:avLst/>
              </a:prstGeom>
              <a:noFill/>
              <a:ln w="41275">
                <a:solidFill>
                  <a:srgbClr val="0ECF9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Скругленный прямоугольник 39">
                <a:extLst>
                  <a:ext uri="{FF2B5EF4-FFF2-40B4-BE49-F238E27FC236}">
                    <a16:creationId xmlns:a16="http://schemas.microsoft.com/office/drawing/2014/main" id="{87D6C006-A966-3737-FED4-87C278BD4A2E}"/>
                  </a:ext>
                </a:extLst>
              </p:cNvPr>
              <p:cNvSpPr/>
              <p:nvPr/>
            </p:nvSpPr>
            <p:spPr>
              <a:xfrm>
                <a:off x="857917" y="1320635"/>
                <a:ext cx="514214" cy="499304"/>
              </a:xfrm>
              <a:prstGeom prst="roundRect">
                <a:avLst/>
              </a:prstGeom>
              <a:noFill/>
              <a:ln w="41275">
                <a:solidFill>
                  <a:srgbClr val="0B2A4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DBAF80-8E9E-5B15-4E5C-5CDC24630055}"/>
                </a:ext>
              </a:extLst>
            </p:cNvPr>
            <p:cNvSpPr txBox="1"/>
            <p:nvPr/>
          </p:nvSpPr>
          <p:spPr>
            <a:xfrm>
              <a:off x="938526" y="1320635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B2A4D"/>
                  </a:solidFill>
                </a:rPr>
                <a:t>1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FCECD99-175E-0CBF-D122-20DF98E9F177}"/>
              </a:ext>
            </a:extLst>
          </p:cNvPr>
          <p:cNvGrpSpPr/>
          <p:nvPr/>
        </p:nvGrpSpPr>
        <p:grpSpPr>
          <a:xfrm>
            <a:off x="869756" y="4335087"/>
            <a:ext cx="557262" cy="523220"/>
            <a:chOff x="857917" y="1320635"/>
            <a:chExt cx="557262" cy="523220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E73014B2-CA96-2129-1EE5-F3807C07BEF1}"/>
                </a:ext>
              </a:extLst>
            </p:cNvPr>
            <p:cNvGrpSpPr/>
            <p:nvPr/>
          </p:nvGrpSpPr>
          <p:grpSpPr>
            <a:xfrm>
              <a:off x="857917" y="1320635"/>
              <a:ext cx="557262" cy="499304"/>
              <a:chOff x="857917" y="1320635"/>
              <a:chExt cx="557262" cy="499304"/>
            </a:xfrm>
          </p:grpSpPr>
          <p:sp>
            <p:nvSpPr>
              <p:cNvPr id="47" name="Скругленный прямоугольник 46">
                <a:extLst>
                  <a:ext uri="{FF2B5EF4-FFF2-40B4-BE49-F238E27FC236}">
                    <a16:creationId xmlns:a16="http://schemas.microsoft.com/office/drawing/2014/main" id="{98C68681-590F-2867-6969-4A6EBB9C2FCE}"/>
                  </a:ext>
                </a:extLst>
              </p:cNvPr>
              <p:cNvSpPr/>
              <p:nvPr/>
            </p:nvSpPr>
            <p:spPr>
              <a:xfrm>
                <a:off x="900965" y="1320635"/>
                <a:ext cx="514214" cy="499304"/>
              </a:xfrm>
              <a:prstGeom prst="roundRect">
                <a:avLst/>
              </a:prstGeom>
              <a:noFill/>
              <a:ln w="41275">
                <a:solidFill>
                  <a:srgbClr val="0ECF9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Скругленный прямоугольник 47">
                <a:extLst>
                  <a:ext uri="{FF2B5EF4-FFF2-40B4-BE49-F238E27FC236}">
                    <a16:creationId xmlns:a16="http://schemas.microsoft.com/office/drawing/2014/main" id="{43C10DEF-E0DE-4CF6-20B3-C5FB7B8886D7}"/>
                  </a:ext>
                </a:extLst>
              </p:cNvPr>
              <p:cNvSpPr/>
              <p:nvPr/>
            </p:nvSpPr>
            <p:spPr>
              <a:xfrm>
                <a:off x="857917" y="1320635"/>
                <a:ext cx="514214" cy="499304"/>
              </a:xfrm>
              <a:prstGeom prst="roundRect">
                <a:avLst/>
              </a:prstGeom>
              <a:noFill/>
              <a:ln w="41275">
                <a:solidFill>
                  <a:srgbClr val="0B2A4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52E2CB-1E58-4692-C14D-9111A288205A}"/>
                </a:ext>
              </a:extLst>
            </p:cNvPr>
            <p:cNvSpPr txBox="1"/>
            <p:nvPr/>
          </p:nvSpPr>
          <p:spPr>
            <a:xfrm>
              <a:off x="938526" y="1320635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B2A4D"/>
                  </a:solidFill>
                </a:rPr>
                <a:t>2</a:t>
              </a: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EF3AA2-B48F-5027-B855-D3AEB796627D}"/>
              </a:ext>
            </a:extLst>
          </p:cNvPr>
          <p:cNvSpPr/>
          <p:nvPr/>
        </p:nvSpPr>
        <p:spPr>
          <a:xfrm flipH="1">
            <a:off x="706900" y="355423"/>
            <a:ext cx="45719" cy="557526"/>
          </a:xfrm>
          <a:prstGeom prst="rect">
            <a:avLst/>
          </a:prstGeom>
          <a:solidFill>
            <a:srgbClr val="0B2A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94E818-2165-96A9-69CD-5D76D34395D5}"/>
              </a:ext>
            </a:extLst>
          </p:cNvPr>
          <p:cNvSpPr/>
          <p:nvPr/>
        </p:nvSpPr>
        <p:spPr>
          <a:xfrm flipH="1">
            <a:off x="786909" y="352229"/>
            <a:ext cx="45719" cy="557526"/>
          </a:xfrm>
          <a:prstGeom prst="rect">
            <a:avLst/>
          </a:prstGeom>
          <a:solidFill>
            <a:srgbClr val="0EC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6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A3EB9-6CD6-974C-EFCB-F21F636F7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3254432-19C6-384A-71E7-F2DFF66B9CFD}"/>
              </a:ext>
            </a:extLst>
          </p:cNvPr>
          <p:cNvGrpSpPr/>
          <p:nvPr/>
        </p:nvGrpSpPr>
        <p:grpSpPr>
          <a:xfrm>
            <a:off x="3268133" y="-508000"/>
            <a:ext cx="10346267" cy="7732833"/>
            <a:chOff x="3268133" y="-508000"/>
            <a:chExt cx="10346267" cy="7732833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7ED7D49A-4907-0BD2-895E-69CA4D0B7D95}"/>
                </a:ext>
              </a:extLst>
            </p:cNvPr>
            <p:cNvSpPr/>
            <p:nvPr/>
          </p:nvSpPr>
          <p:spPr>
            <a:xfrm>
              <a:off x="3268133" y="-508000"/>
              <a:ext cx="9064415" cy="7366000"/>
            </a:xfrm>
            <a:custGeom>
              <a:avLst/>
              <a:gdLst>
                <a:gd name="connsiteX0" fmla="*/ 8923867 w 8923867"/>
                <a:gd name="connsiteY0" fmla="*/ 0 h 6383866"/>
                <a:gd name="connsiteX1" fmla="*/ 7958667 w 8923867"/>
                <a:gd name="connsiteY1" fmla="*/ 3149600 h 6383866"/>
                <a:gd name="connsiteX2" fmla="*/ 4114800 w 8923867"/>
                <a:gd name="connsiteY2" fmla="*/ 5706533 h 6383866"/>
                <a:gd name="connsiteX3" fmla="*/ 0 w 8923867"/>
                <a:gd name="connsiteY3" fmla="*/ 6383866 h 638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3867" h="6383866">
                  <a:moveTo>
                    <a:pt x="8923867" y="0"/>
                  </a:moveTo>
                  <a:cubicBezTo>
                    <a:pt x="8842022" y="1099255"/>
                    <a:pt x="8760178" y="2198511"/>
                    <a:pt x="7958667" y="3149600"/>
                  </a:cubicBezTo>
                  <a:cubicBezTo>
                    <a:pt x="7157156" y="4100689"/>
                    <a:pt x="5441244" y="5167489"/>
                    <a:pt x="4114800" y="5706533"/>
                  </a:cubicBezTo>
                  <a:cubicBezTo>
                    <a:pt x="2788356" y="6245577"/>
                    <a:pt x="654755" y="6262511"/>
                    <a:pt x="0" y="6383866"/>
                  </a:cubicBezTo>
                </a:path>
              </a:pathLst>
            </a:custGeom>
            <a:noFill/>
            <a:ln w="34925">
              <a:solidFill>
                <a:srgbClr val="0B2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B4A4C8E8-5945-EA1F-8088-C82E5B01DBEB}"/>
                </a:ext>
              </a:extLst>
            </p:cNvPr>
            <p:cNvSpPr/>
            <p:nvPr/>
          </p:nvSpPr>
          <p:spPr>
            <a:xfrm>
              <a:off x="4141418" y="135467"/>
              <a:ext cx="9472982" cy="7089366"/>
            </a:xfrm>
            <a:custGeom>
              <a:avLst/>
              <a:gdLst>
                <a:gd name="connsiteX0" fmla="*/ 159649 w 9472982"/>
                <a:gd name="connsiteY0" fmla="*/ 7078133 h 7089366"/>
                <a:gd name="connsiteX1" fmla="*/ 413649 w 9472982"/>
                <a:gd name="connsiteY1" fmla="*/ 6841066 h 7089366"/>
                <a:gd name="connsiteX2" fmla="*/ 3715649 w 9472982"/>
                <a:gd name="connsiteY2" fmla="*/ 5401733 h 7089366"/>
                <a:gd name="connsiteX3" fmla="*/ 7390182 w 9472982"/>
                <a:gd name="connsiteY3" fmla="*/ 1405466 h 7089366"/>
                <a:gd name="connsiteX4" fmla="*/ 9472982 w 9472982"/>
                <a:gd name="connsiteY4" fmla="*/ 0 h 708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2982" h="7089366">
                  <a:moveTo>
                    <a:pt x="159649" y="7078133"/>
                  </a:moveTo>
                  <a:cubicBezTo>
                    <a:pt x="-9685" y="7099299"/>
                    <a:pt x="-179018" y="7120466"/>
                    <a:pt x="413649" y="6841066"/>
                  </a:cubicBezTo>
                  <a:cubicBezTo>
                    <a:pt x="1006316" y="6561666"/>
                    <a:pt x="2552894" y="6307666"/>
                    <a:pt x="3715649" y="5401733"/>
                  </a:cubicBezTo>
                  <a:cubicBezTo>
                    <a:pt x="4878404" y="4495800"/>
                    <a:pt x="6430627" y="2305755"/>
                    <a:pt x="7390182" y="1405466"/>
                  </a:cubicBezTo>
                  <a:cubicBezTo>
                    <a:pt x="8349737" y="505177"/>
                    <a:pt x="8981915" y="183444"/>
                    <a:pt x="9472982" y="0"/>
                  </a:cubicBezTo>
                </a:path>
              </a:pathLst>
            </a:custGeom>
            <a:noFill/>
            <a:ln w="28575">
              <a:solidFill>
                <a:srgbClr val="0ECF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C923A5-CCD6-7AB9-609C-E9A93A66AA05}"/>
              </a:ext>
            </a:extLst>
          </p:cNvPr>
          <p:cNvSpPr/>
          <p:nvPr/>
        </p:nvSpPr>
        <p:spPr>
          <a:xfrm>
            <a:off x="0" y="0"/>
            <a:ext cx="298313" cy="6858000"/>
          </a:xfrm>
          <a:prstGeom prst="rect">
            <a:avLst/>
          </a:prstGeom>
          <a:solidFill>
            <a:srgbClr val="0B2A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80584-04CF-4D2D-849C-F5829292364F}"/>
              </a:ext>
            </a:extLst>
          </p:cNvPr>
          <p:cNvSpPr txBox="1"/>
          <p:nvPr/>
        </p:nvSpPr>
        <p:spPr>
          <a:xfrm>
            <a:off x="869756" y="287866"/>
            <a:ext cx="5258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cs typeface="Arial Narrow" panose="020B0604020202020204" pitchFamily="34" charset="0"/>
              </a:rPr>
              <a:t>Проблема - решение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2E1D35-19C2-031E-4A44-B5F3982802C7}"/>
              </a:ext>
            </a:extLst>
          </p:cNvPr>
          <p:cNvSpPr txBox="1"/>
          <p:nvPr/>
        </p:nvSpPr>
        <p:spPr>
          <a:xfrm>
            <a:off x="3784600" y="474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1347BDF-81AB-EF1B-AFEF-62DBD199F453}"/>
              </a:ext>
            </a:extLst>
          </p:cNvPr>
          <p:cNvGrpSpPr/>
          <p:nvPr/>
        </p:nvGrpSpPr>
        <p:grpSpPr>
          <a:xfrm>
            <a:off x="824037" y="3859481"/>
            <a:ext cx="10986802" cy="2710654"/>
            <a:chOff x="2728635" y="3094149"/>
            <a:chExt cx="7061519" cy="3644316"/>
          </a:xfrm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9CB0C438-E2D3-8530-D5D6-3BDF2558111A}"/>
                </a:ext>
              </a:extLst>
            </p:cNvPr>
            <p:cNvSpPr/>
            <p:nvPr/>
          </p:nvSpPr>
          <p:spPr>
            <a:xfrm>
              <a:off x="2728635" y="3094149"/>
              <a:ext cx="7061519" cy="3644316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0B2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155C2B-8C8E-4F42-BC44-30D3C59D0863}"/>
                </a:ext>
              </a:extLst>
            </p:cNvPr>
            <p:cNvSpPr txBox="1"/>
            <p:nvPr/>
          </p:nvSpPr>
          <p:spPr>
            <a:xfrm>
              <a:off x="3253422" y="3425594"/>
              <a:ext cx="6439419" cy="3020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kern="0" dirty="0">
                  <a:solidFill>
                    <a:srgbClr val="0A0A0A"/>
                  </a:solidFill>
                  <a:latin typeface="Roboto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2400" b="1" kern="0" dirty="0">
                  <a:solidFill>
                    <a:srgbClr val="0A0A0A"/>
                  </a:solidFill>
                  <a:effectLst/>
                  <a:latin typeface="Roboto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роблема экологии</a:t>
              </a:r>
              <a:endParaRPr lang="ru-RU" sz="2000" b="1" kern="0" dirty="0">
                <a:solidFill>
                  <a:srgbClr val="0A0A0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2000" b="1" kern="0" dirty="0">
                <a:solidFill>
                  <a:srgbClr val="0A0A0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dirty="0"/>
                <a:t>-</a:t>
              </a:r>
              <a:r>
                <a:rPr lang="ru-RU" sz="2000" dirty="0">
                  <a:solidFill>
                    <a:srgbClr val="002060"/>
                  </a:solidFill>
                </a:rPr>
                <a:t> </a:t>
              </a:r>
              <a:r>
                <a:rPr lang="ru-RU" sz="2400" dirty="0">
                  <a:solidFill>
                    <a:srgbClr val="002060"/>
                  </a:solidFill>
                </a:rPr>
                <a:t>Синтетическое топливо из газа содержит </a:t>
              </a:r>
              <a:r>
                <a:rPr lang="ru-RU" sz="2400" b="1" dirty="0">
                  <a:solidFill>
                    <a:srgbClr val="002060"/>
                  </a:solidFill>
                </a:rPr>
                <a:t>значительно меньше примесей, таких как сера (что актуально для Норильска) и тяжелые металлы</a:t>
              </a:r>
              <a:r>
                <a:rPr lang="ru-RU" sz="2400" dirty="0">
                  <a:solidFill>
                    <a:srgbClr val="002060"/>
                  </a:solidFill>
                </a:rPr>
                <a:t>, что при сгорании приводит к </a:t>
              </a:r>
              <a:r>
                <a:rPr lang="ru-RU" sz="2400" b="1" dirty="0">
                  <a:solidFill>
                    <a:srgbClr val="002060"/>
                  </a:solidFill>
                </a:rPr>
                <a:t>снижению выбросов вредных веществ</a:t>
              </a:r>
              <a:r>
                <a:rPr lang="ru-RU" sz="2400" b="1" dirty="0">
                  <a:solidFill>
                    <a:srgbClr val="002060"/>
                  </a:solidFill>
                  <a:effectLst/>
                </a:rPr>
                <a:t> </a:t>
              </a:r>
              <a:endParaRPr lang="ru-RU" sz="2000" b="1" dirty="0"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F345D7D-22E2-47FA-E9F8-A28256726D35}"/>
              </a:ext>
            </a:extLst>
          </p:cNvPr>
          <p:cNvSpPr/>
          <p:nvPr/>
        </p:nvSpPr>
        <p:spPr>
          <a:xfrm>
            <a:off x="285178" y="0"/>
            <a:ext cx="95982" cy="6858000"/>
          </a:xfrm>
          <a:prstGeom prst="rect">
            <a:avLst/>
          </a:prstGeom>
          <a:solidFill>
            <a:srgbClr val="0ECF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6937E3F-7A90-847A-2F70-7F5E9BFDBFDE}"/>
              </a:ext>
            </a:extLst>
          </p:cNvPr>
          <p:cNvGrpSpPr/>
          <p:nvPr/>
        </p:nvGrpSpPr>
        <p:grpSpPr>
          <a:xfrm>
            <a:off x="824037" y="1048748"/>
            <a:ext cx="11104308" cy="2413796"/>
            <a:chOff x="2127454" y="2994413"/>
            <a:chExt cx="8589396" cy="2449007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8DA0D8C4-824B-B3C5-46B3-32A094D24C38}"/>
                </a:ext>
              </a:extLst>
            </p:cNvPr>
            <p:cNvSpPr/>
            <p:nvPr/>
          </p:nvSpPr>
          <p:spPr>
            <a:xfrm>
              <a:off x="2127454" y="2994413"/>
              <a:ext cx="8572747" cy="2449007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0B2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95F780C-4187-3D74-E909-976512F2E92C}"/>
                </a:ext>
              </a:extLst>
            </p:cNvPr>
            <p:cNvSpPr txBox="1"/>
            <p:nvPr/>
          </p:nvSpPr>
          <p:spPr>
            <a:xfrm>
              <a:off x="2760016" y="3161070"/>
              <a:ext cx="7956834" cy="2248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kern="0" dirty="0">
                  <a:solidFill>
                    <a:srgbClr val="0A0A0A"/>
                  </a:solidFill>
                  <a:latin typeface="Roboto" panose="020000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Низкая эффективность работы двигателя на обычном топливе</a:t>
              </a:r>
              <a:endParaRPr lang="ru-RU" sz="2400" b="1" kern="0" dirty="0">
                <a:solidFill>
                  <a:srgbClr val="0A0A0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800" b="1" kern="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>
                  <a:solidFill>
                    <a:srgbClr val="002060"/>
                  </a:solidFill>
                </a:rPr>
                <a:t>-</a:t>
              </a:r>
              <a:r>
                <a:rPr lang="ru-RU" sz="2400" b="1" dirty="0">
                  <a:solidFill>
                    <a:srgbClr val="002060"/>
                  </a:solidFill>
                </a:rPr>
                <a:t> </a:t>
              </a:r>
              <a:r>
                <a:rPr lang="ru-RU" sz="2400" dirty="0">
                  <a:solidFill>
                    <a:srgbClr val="002060"/>
                  </a:solidFill>
                </a:rPr>
                <a:t>GTL-топлива имеют </a:t>
              </a:r>
              <a:r>
                <a:rPr lang="ru-RU" sz="2400" b="1" dirty="0">
                  <a:solidFill>
                    <a:srgbClr val="002060"/>
                  </a:solidFill>
                </a:rPr>
                <a:t>более высокое </a:t>
              </a:r>
              <a:r>
                <a:rPr lang="ru-RU" sz="2400" b="1" dirty="0" err="1">
                  <a:solidFill>
                    <a:srgbClr val="002060"/>
                  </a:solidFill>
                </a:rPr>
                <a:t>цетановое</a:t>
              </a:r>
              <a:r>
                <a:rPr lang="ru-RU" sz="2400" b="1" dirty="0">
                  <a:solidFill>
                    <a:srgbClr val="002060"/>
                  </a:solidFill>
                </a:rPr>
                <a:t> </a:t>
              </a:r>
              <a:r>
                <a:rPr lang="ru-RU" sz="2400" dirty="0">
                  <a:solidFill>
                    <a:srgbClr val="002060"/>
                  </a:solidFill>
                </a:rPr>
                <a:t>(для дизеля) или октановое (для бензина) </a:t>
              </a:r>
              <a:r>
                <a:rPr lang="ru-RU" sz="2400" b="1" dirty="0">
                  <a:solidFill>
                    <a:srgbClr val="002060"/>
                  </a:solidFill>
                </a:rPr>
                <a:t>число</a:t>
              </a:r>
              <a:r>
                <a:rPr lang="ru-RU" sz="2400" dirty="0">
                  <a:solidFill>
                    <a:srgbClr val="002060"/>
                  </a:solidFill>
                </a:rPr>
                <a:t> и однородный химический состав, что обеспечивает</a:t>
              </a:r>
              <a:r>
                <a:rPr lang="ru-RU" sz="2400" b="1" dirty="0">
                  <a:solidFill>
                    <a:srgbClr val="002060"/>
                  </a:solidFill>
                </a:rPr>
                <a:t> более эффективное и полное сгорание в двигателях</a:t>
              </a:r>
              <a:r>
                <a:rPr lang="ru-RU" sz="2400" b="1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ru-RU" sz="2400" dirty="0">
                  <a:solidFill>
                    <a:srgbClr val="002060"/>
                  </a:solidFill>
                  <a:effectLst/>
                </a:rPr>
                <a:t>и вследствие этого </a:t>
              </a:r>
              <a:r>
                <a:rPr lang="ru-RU" sz="2400" b="1" dirty="0">
                  <a:solidFill>
                    <a:srgbClr val="002060"/>
                  </a:solidFill>
                  <a:effectLst/>
                </a:rPr>
                <a:t>более</a:t>
              </a:r>
              <a:r>
                <a:rPr lang="ru-RU" sz="240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ru-RU" sz="2400" b="1" dirty="0">
                  <a:solidFill>
                    <a:srgbClr val="002060"/>
                  </a:solidFill>
                  <a:effectLst/>
                </a:rPr>
                <a:t>эффективную работу двигателя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B4BF993-3F7A-EFC2-E7FA-E661C83086E4}"/>
              </a:ext>
            </a:extLst>
          </p:cNvPr>
          <p:cNvGrpSpPr/>
          <p:nvPr/>
        </p:nvGrpSpPr>
        <p:grpSpPr>
          <a:xfrm>
            <a:off x="1061529" y="1213009"/>
            <a:ext cx="557262" cy="523220"/>
            <a:chOff x="857917" y="1320635"/>
            <a:chExt cx="557262" cy="523220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1C4E614D-6144-9DA1-976B-A98B0C86DC43}"/>
                </a:ext>
              </a:extLst>
            </p:cNvPr>
            <p:cNvGrpSpPr/>
            <p:nvPr/>
          </p:nvGrpSpPr>
          <p:grpSpPr>
            <a:xfrm>
              <a:off x="857917" y="1320635"/>
              <a:ext cx="557262" cy="499304"/>
              <a:chOff x="857917" y="1320635"/>
              <a:chExt cx="557262" cy="499304"/>
            </a:xfrm>
          </p:grpSpPr>
          <p:sp>
            <p:nvSpPr>
              <p:cNvPr id="43" name="Скругленный прямоугольник 42">
                <a:extLst>
                  <a:ext uri="{FF2B5EF4-FFF2-40B4-BE49-F238E27FC236}">
                    <a16:creationId xmlns:a16="http://schemas.microsoft.com/office/drawing/2014/main" id="{2AB29E40-EE3E-87CF-9ED0-58209D305628}"/>
                  </a:ext>
                </a:extLst>
              </p:cNvPr>
              <p:cNvSpPr/>
              <p:nvPr/>
            </p:nvSpPr>
            <p:spPr>
              <a:xfrm>
                <a:off x="900965" y="1320635"/>
                <a:ext cx="514214" cy="499304"/>
              </a:xfrm>
              <a:prstGeom prst="roundRect">
                <a:avLst/>
              </a:prstGeom>
              <a:noFill/>
              <a:ln w="41275">
                <a:solidFill>
                  <a:srgbClr val="0ECF9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Скругленный прямоугольник 43">
                <a:extLst>
                  <a:ext uri="{FF2B5EF4-FFF2-40B4-BE49-F238E27FC236}">
                    <a16:creationId xmlns:a16="http://schemas.microsoft.com/office/drawing/2014/main" id="{9687E803-140D-62C1-92C5-5C465FEE17A9}"/>
                  </a:ext>
                </a:extLst>
              </p:cNvPr>
              <p:cNvSpPr/>
              <p:nvPr/>
            </p:nvSpPr>
            <p:spPr>
              <a:xfrm>
                <a:off x="857917" y="1320635"/>
                <a:ext cx="514214" cy="499304"/>
              </a:xfrm>
              <a:prstGeom prst="roundRect">
                <a:avLst/>
              </a:prstGeom>
              <a:noFill/>
              <a:ln w="41275">
                <a:solidFill>
                  <a:srgbClr val="0B2A4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3ABF80-080D-69FF-B5DD-CE89567DC83E}"/>
                </a:ext>
              </a:extLst>
            </p:cNvPr>
            <p:cNvSpPr txBox="1"/>
            <p:nvPr/>
          </p:nvSpPr>
          <p:spPr>
            <a:xfrm>
              <a:off x="938526" y="1320635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B2A4D"/>
                  </a:solidFill>
                </a:rPr>
                <a:t>3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5A92F2C-79F2-9E19-7DF5-08A894577F4C}"/>
              </a:ext>
            </a:extLst>
          </p:cNvPr>
          <p:cNvGrpSpPr/>
          <p:nvPr/>
        </p:nvGrpSpPr>
        <p:grpSpPr>
          <a:xfrm>
            <a:off x="1058647" y="4064091"/>
            <a:ext cx="557262" cy="523220"/>
            <a:chOff x="857917" y="1320635"/>
            <a:chExt cx="557262" cy="523220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70EDE3E7-F8E8-70F1-ED7A-5BCAACC0383F}"/>
                </a:ext>
              </a:extLst>
            </p:cNvPr>
            <p:cNvGrpSpPr/>
            <p:nvPr/>
          </p:nvGrpSpPr>
          <p:grpSpPr>
            <a:xfrm>
              <a:off x="857917" y="1320635"/>
              <a:ext cx="557262" cy="499304"/>
              <a:chOff x="857917" y="1320635"/>
              <a:chExt cx="557262" cy="499304"/>
            </a:xfrm>
          </p:grpSpPr>
          <p:sp>
            <p:nvSpPr>
              <p:cNvPr id="48" name="Скругленный прямоугольник 47">
                <a:extLst>
                  <a:ext uri="{FF2B5EF4-FFF2-40B4-BE49-F238E27FC236}">
                    <a16:creationId xmlns:a16="http://schemas.microsoft.com/office/drawing/2014/main" id="{1B6D2300-6B31-113D-ADC9-1CF8C205556A}"/>
                  </a:ext>
                </a:extLst>
              </p:cNvPr>
              <p:cNvSpPr/>
              <p:nvPr/>
            </p:nvSpPr>
            <p:spPr>
              <a:xfrm>
                <a:off x="900965" y="1320635"/>
                <a:ext cx="514214" cy="499304"/>
              </a:xfrm>
              <a:prstGeom prst="roundRect">
                <a:avLst/>
              </a:prstGeom>
              <a:noFill/>
              <a:ln w="41275">
                <a:solidFill>
                  <a:srgbClr val="0ECF9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Скругленный прямоугольник 48">
                <a:extLst>
                  <a:ext uri="{FF2B5EF4-FFF2-40B4-BE49-F238E27FC236}">
                    <a16:creationId xmlns:a16="http://schemas.microsoft.com/office/drawing/2014/main" id="{852D6216-3999-FCE3-DDA8-B698D554C2AE}"/>
                  </a:ext>
                </a:extLst>
              </p:cNvPr>
              <p:cNvSpPr/>
              <p:nvPr/>
            </p:nvSpPr>
            <p:spPr>
              <a:xfrm>
                <a:off x="857917" y="1320635"/>
                <a:ext cx="514214" cy="499304"/>
              </a:xfrm>
              <a:prstGeom prst="roundRect">
                <a:avLst/>
              </a:prstGeom>
              <a:noFill/>
              <a:ln w="41275">
                <a:solidFill>
                  <a:srgbClr val="0B2A4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6FC8101-B20E-D143-25BC-23F1F04449E8}"/>
                </a:ext>
              </a:extLst>
            </p:cNvPr>
            <p:cNvSpPr txBox="1"/>
            <p:nvPr/>
          </p:nvSpPr>
          <p:spPr>
            <a:xfrm>
              <a:off x="938526" y="1320635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B2A4D"/>
                  </a:solidFill>
                </a:rPr>
                <a:t>4</a:t>
              </a: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944555-7CD3-B3F5-7315-C5BC1D6D666D}"/>
              </a:ext>
            </a:extLst>
          </p:cNvPr>
          <p:cNvSpPr/>
          <p:nvPr/>
        </p:nvSpPr>
        <p:spPr>
          <a:xfrm flipH="1">
            <a:off x="675130" y="364075"/>
            <a:ext cx="45719" cy="557526"/>
          </a:xfrm>
          <a:prstGeom prst="rect">
            <a:avLst/>
          </a:prstGeom>
          <a:solidFill>
            <a:srgbClr val="0B2A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BEF8D0-7808-ADCA-FFE4-8DBB357E8173}"/>
              </a:ext>
            </a:extLst>
          </p:cNvPr>
          <p:cNvSpPr/>
          <p:nvPr/>
        </p:nvSpPr>
        <p:spPr>
          <a:xfrm flipH="1">
            <a:off x="755139" y="360881"/>
            <a:ext cx="45719" cy="557526"/>
          </a:xfrm>
          <a:prstGeom prst="rect">
            <a:avLst/>
          </a:prstGeom>
          <a:solidFill>
            <a:srgbClr val="0EC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2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4CB79894-82A1-15D7-429D-B790A3CC04F3}"/>
              </a:ext>
            </a:extLst>
          </p:cNvPr>
          <p:cNvGrpSpPr/>
          <p:nvPr/>
        </p:nvGrpSpPr>
        <p:grpSpPr>
          <a:xfrm>
            <a:off x="0" y="651932"/>
            <a:ext cx="12373613" cy="6352015"/>
            <a:chOff x="0" y="875970"/>
            <a:chExt cx="12373613" cy="5585835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593EBE56-58D0-79BF-A2A1-486BB2754A65}"/>
                </a:ext>
              </a:extLst>
            </p:cNvPr>
            <p:cNvGrpSpPr/>
            <p:nvPr/>
          </p:nvGrpSpPr>
          <p:grpSpPr>
            <a:xfrm>
              <a:off x="0" y="875970"/>
              <a:ext cx="12296632" cy="5492309"/>
              <a:chOff x="287193" y="1035038"/>
              <a:chExt cx="11813857" cy="4838682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17EB5745-011F-3A19-9802-40FFC5661B45}"/>
                  </a:ext>
                </a:extLst>
              </p:cNvPr>
              <p:cNvGrpSpPr/>
              <p:nvPr/>
            </p:nvGrpSpPr>
            <p:grpSpPr>
              <a:xfrm>
                <a:off x="287193" y="1052584"/>
                <a:ext cx="11700734" cy="4821136"/>
                <a:chOff x="491266" y="1176571"/>
                <a:chExt cx="11209468" cy="3933875"/>
              </a:xfrm>
            </p:grpSpPr>
            <p:grpSp>
              <p:nvGrpSpPr>
                <p:cNvPr id="21" name="Группа 20">
                  <a:extLst>
                    <a:ext uri="{FF2B5EF4-FFF2-40B4-BE49-F238E27FC236}">
                      <a16:creationId xmlns:a16="http://schemas.microsoft.com/office/drawing/2014/main" id="{284F993B-135F-65C9-7723-ECF8A9D660F5}"/>
                    </a:ext>
                  </a:extLst>
                </p:cNvPr>
                <p:cNvGrpSpPr/>
                <p:nvPr/>
              </p:nvGrpSpPr>
              <p:grpSpPr>
                <a:xfrm>
                  <a:off x="491266" y="1176571"/>
                  <a:ext cx="11209468" cy="3933875"/>
                  <a:chOff x="491266" y="1395421"/>
                  <a:chExt cx="11209468" cy="2657634"/>
                </a:xfrm>
              </p:grpSpPr>
              <p:sp>
                <p:nvSpPr>
                  <p:cNvPr id="10" name="Прямоугольник 9">
                    <a:extLst>
                      <a:ext uri="{FF2B5EF4-FFF2-40B4-BE49-F238E27FC236}">
                        <a16:creationId xmlns:a16="http://schemas.microsoft.com/office/drawing/2014/main" id="{1AF70FEC-273C-EBD2-811A-2D983598735D}"/>
                      </a:ext>
                    </a:extLst>
                  </p:cNvPr>
                  <p:cNvSpPr/>
                  <p:nvPr/>
                </p:nvSpPr>
                <p:spPr>
                  <a:xfrm>
                    <a:off x="491266" y="2990395"/>
                    <a:ext cx="11209468" cy="5668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grpSp>
                <p:nvGrpSpPr>
                  <p:cNvPr id="20" name="Группа 19">
                    <a:extLst>
                      <a:ext uri="{FF2B5EF4-FFF2-40B4-BE49-F238E27FC236}">
                        <a16:creationId xmlns:a16="http://schemas.microsoft.com/office/drawing/2014/main" id="{51BFDA3E-7D28-C5F4-8F3D-1AA6A6F4BBF3}"/>
                      </a:ext>
                    </a:extLst>
                  </p:cNvPr>
                  <p:cNvGrpSpPr/>
                  <p:nvPr/>
                </p:nvGrpSpPr>
                <p:grpSpPr>
                  <a:xfrm>
                    <a:off x="491266" y="1395421"/>
                    <a:ext cx="11209468" cy="2657634"/>
                    <a:chOff x="491266" y="1395421"/>
                    <a:chExt cx="11209468" cy="2657634"/>
                  </a:xfrm>
                </p:grpSpPr>
                <p:sp>
                  <p:nvSpPr>
                    <p:cNvPr id="2" name="Прямоугольник 1">
                      <a:extLst>
                        <a:ext uri="{FF2B5EF4-FFF2-40B4-BE49-F238E27FC236}">
                          <a16:creationId xmlns:a16="http://schemas.microsoft.com/office/drawing/2014/main" id="{3A2620E9-18ED-AEA4-EAE9-F8AE293D1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266" y="1395421"/>
                      <a:ext cx="11209468" cy="396514"/>
                    </a:xfrm>
                    <a:prstGeom prst="rect">
                      <a:avLst/>
                    </a:prstGeom>
                    <a:solidFill>
                      <a:srgbClr val="0ECF9D">
                        <a:alpha val="1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6" name="Прямоугольник 5">
                      <a:extLst>
                        <a:ext uri="{FF2B5EF4-FFF2-40B4-BE49-F238E27FC236}">
                          <a16:creationId xmlns:a16="http://schemas.microsoft.com/office/drawing/2014/main" id="{0B72D6FF-E4AF-AA8D-A0FF-5DF81118E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266" y="2396823"/>
                      <a:ext cx="11209468" cy="611796"/>
                    </a:xfrm>
                    <a:prstGeom prst="rect">
                      <a:avLst/>
                    </a:prstGeom>
                    <a:solidFill>
                      <a:srgbClr val="0ECF9D">
                        <a:alpha val="1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rgbClr val="0B2A4D"/>
                        </a:solidFill>
                      </a:endParaRPr>
                    </a:p>
                  </p:txBody>
                </p:sp>
                <p:sp>
                  <p:nvSpPr>
                    <p:cNvPr id="8" name="Прямоугольник 7">
                      <a:extLst>
                        <a:ext uri="{FF2B5EF4-FFF2-40B4-BE49-F238E27FC236}">
                          <a16:creationId xmlns:a16="http://schemas.microsoft.com/office/drawing/2014/main" id="{51BEBBA4-E142-F298-74C9-E7CCF19D48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266" y="3540731"/>
                      <a:ext cx="11209468" cy="476860"/>
                    </a:xfrm>
                    <a:prstGeom prst="rect">
                      <a:avLst/>
                    </a:prstGeom>
                    <a:solidFill>
                      <a:srgbClr val="0ECF9D">
                        <a:alpha val="1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" name="Прямоугольник 8">
                      <a:extLst>
                        <a:ext uri="{FF2B5EF4-FFF2-40B4-BE49-F238E27FC236}">
                          <a16:creationId xmlns:a16="http://schemas.microsoft.com/office/drawing/2014/main" id="{21909DB9-6D9A-6DCA-FF65-76E297D07D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266" y="1848183"/>
                      <a:ext cx="11209468" cy="5486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cxnSp>
                  <p:nvCxnSpPr>
                    <p:cNvPr id="13" name="Прямая соединительная линия 12">
                      <a:extLst>
                        <a:ext uri="{FF2B5EF4-FFF2-40B4-BE49-F238E27FC236}">
                          <a16:creationId xmlns:a16="http://schemas.microsoft.com/office/drawing/2014/main" id="{2530BC1A-A5D7-2E6F-9D97-F39EE7A4A76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485255" y="1395421"/>
                      <a:ext cx="11202" cy="2657634"/>
                    </a:xfrm>
                    <a:prstGeom prst="line">
                      <a:avLst/>
                    </a:prstGeom>
                    <a:ln>
                      <a:solidFill>
                        <a:srgbClr val="0ECF9D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694B6F3-A908-B999-A662-2EBAC0C6E893}"/>
                    </a:ext>
                  </a:extLst>
                </p:cNvPr>
                <p:cNvSpPr txBox="1"/>
                <p:nvPr/>
              </p:nvSpPr>
              <p:spPr>
                <a:xfrm>
                  <a:off x="879751" y="1379625"/>
                  <a:ext cx="12282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>
                      <a:solidFill>
                        <a:srgbClr val="0B2A4D"/>
                      </a:solidFill>
                    </a:rPr>
                    <a:t>Компании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9051534-7082-5A1D-A2E9-938DA64D15EF}"/>
                    </a:ext>
                  </a:extLst>
                </p:cNvPr>
                <p:cNvSpPr txBox="1"/>
                <p:nvPr/>
              </p:nvSpPr>
              <p:spPr>
                <a:xfrm>
                  <a:off x="534831" y="1966552"/>
                  <a:ext cx="1916848" cy="4201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>
                      <a:solidFill>
                        <a:srgbClr val="0B2A4D"/>
                      </a:solidFill>
                    </a:rPr>
                    <a:t>Качественные</a:t>
                  </a:r>
                  <a:endParaRPr lang="en-US" i="1" dirty="0">
                    <a:solidFill>
                      <a:srgbClr val="0B2A4D"/>
                    </a:solidFill>
                  </a:endParaRPr>
                </a:p>
                <a:p>
                  <a:r>
                    <a:rPr lang="ru-RU" i="1" dirty="0">
                      <a:solidFill>
                        <a:srgbClr val="0B2A4D"/>
                      </a:solidFill>
                    </a:rPr>
                    <a:t>характеристики 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A4946B6-A05C-1048-C7F4-40B1A51C5AD1}"/>
                    </a:ext>
                  </a:extLst>
                </p:cNvPr>
                <p:cNvSpPr txBox="1"/>
                <p:nvPr/>
              </p:nvSpPr>
              <p:spPr>
                <a:xfrm>
                  <a:off x="522759" y="2877806"/>
                  <a:ext cx="1553899" cy="4201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>
                      <a:solidFill>
                        <a:srgbClr val="0B2A4D"/>
                      </a:solidFill>
                    </a:rPr>
                    <a:t>Уникальные</a:t>
                  </a:r>
                </a:p>
                <a:p>
                  <a:r>
                    <a:rPr lang="ru-RU" i="1" dirty="0">
                      <a:solidFill>
                        <a:srgbClr val="0B2A4D"/>
                      </a:solidFill>
                    </a:rPr>
                    <a:t>особенности 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539F1A-038C-184C-B83C-FB660FD0584A}"/>
                    </a:ext>
                  </a:extLst>
                </p:cNvPr>
                <p:cNvSpPr txBox="1"/>
                <p:nvPr/>
              </p:nvSpPr>
              <p:spPr>
                <a:xfrm>
                  <a:off x="535722" y="3678105"/>
                  <a:ext cx="1254391" cy="4201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>
                      <a:solidFill>
                        <a:srgbClr val="0B2A4D"/>
                      </a:solidFill>
                    </a:rPr>
                    <a:t>Целевая</a:t>
                  </a:r>
                </a:p>
                <a:p>
                  <a:r>
                    <a:rPr lang="ru-RU" i="1" dirty="0">
                      <a:solidFill>
                        <a:srgbClr val="0B2A4D"/>
                      </a:solidFill>
                    </a:rPr>
                    <a:t>аудитория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D9B6C5E-4D53-A077-BC46-1D519493A17E}"/>
                    </a:ext>
                  </a:extLst>
                </p:cNvPr>
                <p:cNvSpPr txBox="1"/>
                <p:nvPr/>
              </p:nvSpPr>
              <p:spPr>
                <a:xfrm>
                  <a:off x="540977" y="4472624"/>
                  <a:ext cx="1149637" cy="4201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i="1" dirty="0">
                      <a:solidFill>
                        <a:srgbClr val="0B2A4D"/>
                      </a:solidFill>
                    </a:rPr>
                    <a:t>Ценовая</a:t>
                  </a:r>
                </a:p>
                <a:p>
                  <a:r>
                    <a:rPr lang="ru-RU" i="1" dirty="0">
                      <a:solidFill>
                        <a:srgbClr val="0B2A4D"/>
                      </a:solidFill>
                    </a:rPr>
                    <a:t>политика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9B2A8E-EFC4-6AE5-8072-1CD42B533C4A}"/>
                  </a:ext>
                </a:extLst>
              </p:cNvPr>
              <p:cNvSpPr txBox="1"/>
              <p:nvPr/>
            </p:nvSpPr>
            <p:spPr>
              <a:xfrm>
                <a:off x="2409948" y="1102645"/>
                <a:ext cx="1998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0B2A4D"/>
                    </a:solidFill>
                  </a:rPr>
                  <a:t> «Газпром нефть» Проект в Усть-Луге</a:t>
                </a:r>
                <a:endParaRPr lang="ru-RU" sz="1600" dirty="0">
                  <a:solidFill>
                    <a:srgbClr val="0B2A4D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06B48C-7890-3234-F038-3B79D23D5FD7}"/>
                  </a:ext>
                </a:extLst>
              </p:cNvPr>
              <p:cNvSpPr txBox="1"/>
              <p:nvPr/>
            </p:nvSpPr>
            <p:spPr>
              <a:xfrm>
                <a:off x="5039351" y="1196277"/>
                <a:ext cx="13367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b="1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«Татнефть»</a:t>
                </a:r>
                <a:endParaRPr lang="ru-RU" dirty="0">
                  <a:solidFill>
                    <a:srgbClr val="0B2A4D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CE1C75-1DA6-730C-4F56-025E998D7C19}"/>
                  </a:ext>
                </a:extLst>
              </p:cNvPr>
              <p:cNvSpPr txBox="1"/>
              <p:nvPr/>
            </p:nvSpPr>
            <p:spPr>
              <a:xfrm>
                <a:off x="7569377" y="1258272"/>
                <a:ext cx="116515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«СИБУР»</a:t>
                </a:r>
                <a:endParaRPr lang="ru-RU" sz="1600" dirty="0">
                  <a:solidFill>
                    <a:srgbClr val="0B2A4D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93C5F8-987B-A183-0F49-04C19172290F}"/>
                  </a:ext>
                </a:extLst>
              </p:cNvPr>
              <p:cNvSpPr txBox="1"/>
              <p:nvPr/>
            </p:nvSpPr>
            <p:spPr>
              <a:xfrm>
                <a:off x="9233748" y="1035038"/>
                <a:ext cx="2867302" cy="732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 Научные институты и госкорпорации (НИИ, «Росатом»)</a:t>
                </a:r>
                <a:endParaRPr lang="ru-RU" sz="1600" dirty="0">
                  <a:solidFill>
                    <a:srgbClr val="0B2A4D"/>
                  </a:solidFill>
                </a:endParaRPr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03A2D68A-6A69-8FCA-B0AA-3C87AF3035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0551" y="1052584"/>
                <a:ext cx="0" cy="4821136"/>
              </a:xfrm>
              <a:prstGeom prst="line">
                <a:avLst/>
              </a:prstGeom>
              <a:ln>
                <a:solidFill>
                  <a:srgbClr val="0ECF9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A3AAA42D-A973-FC4B-C5D6-1DF62F651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5032" y="1052584"/>
                <a:ext cx="0" cy="4821136"/>
              </a:xfrm>
              <a:prstGeom prst="line">
                <a:avLst/>
              </a:prstGeom>
              <a:ln>
                <a:solidFill>
                  <a:srgbClr val="0ECF9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E2F7ACA4-C036-6E1D-419E-58FA0E5DE5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8495" y="1052584"/>
                <a:ext cx="2510" cy="4821136"/>
              </a:xfrm>
              <a:prstGeom prst="line">
                <a:avLst/>
              </a:prstGeom>
              <a:ln>
                <a:solidFill>
                  <a:srgbClr val="0ECF9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F0C8D0-0235-AE17-985D-9D8BC57B7BD4}"/>
                </a:ext>
              </a:extLst>
            </p:cNvPr>
            <p:cNvSpPr txBox="1"/>
            <p:nvPr/>
          </p:nvSpPr>
          <p:spPr>
            <a:xfrm>
              <a:off x="2166451" y="1773865"/>
              <a:ext cx="2341841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5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Потенциальный лидер. Высокая</a:t>
              </a:r>
              <a:r>
                <a:rPr lang="en-US" sz="15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 </a:t>
              </a:r>
              <a:r>
                <a:rPr lang="ru-RU" sz="15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капиталоемкость и зависимость от импортного оборудования.</a:t>
              </a:r>
              <a:endParaRPr lang="ru-RU" sz="1500" dirty="0">
                <a:solidFill>
                  <a:srgbClr val="0B2A4D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274541-4D31-5935-87A5-8DC1FFCC3B51}"/>
                </a:ext>
              </a:extLst>
            </p:cNvPr>
            <p:cNvSpPr txBox="1"/>
            <p:nvPr/>
          </p:nvSpPr>
          <p:spPr>
            <a:xfrm>
              <a:off x="2224519" y="3093332"/>
              <a:ext cx="21081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solidFill>
                    <a:srgbClr val="0B2A4D"/>
                  </a:solidFill>
                </a:rPr>
                <a:t>Самый амбициозный по масштабу </a:t>
              </a:r>
              <a:endParaRPr lang="en-US" sz="1500" dirty="0">
                <a:solidFill>
                  <a:srgbClr val="0B2A4D"/>
                </a:solidFill>
              </a:endParaRPr>
            </a:p>
            <a:p>
              <a:r>
                <a:rPr lang="ru-RU" sz="1500" dirty="0">
                  <a:solidFill>
                    <a:srgbClr val="0B2A4D"/>
                  </a:solidFill>
                </a:rPr>
                <a:t>(до 13 млн т/год) проект в России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F04146-53CF-CDF8-33F0-E266DE0EF0E9}"/>
                </a:ext>
              </a:extLst>
            </p:cNvPr>
            <p:cNvSpPr txBox="1"/>
            <p:nvPr/>
          </p:nvSpPr>
          <p:spPr>
            <a:xfrm>
              <a:off x="2190758" y="4210714"/>
              <a:ext cx="236278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i="0" u="none" strike="noStrike">
                  <a:solidFill>
                    <a:srgbClr val="0B2A4D"/>
                  </a:solidFill>
                  <a:effectLst/>
                  <a:latin typeface="quote-cjk-patch"/>
                </a:rPr>
                <a:t>Крупный оптовый покупатель:</a:t>
              </a:r>
              <a:r>
                <a:rPr lang="ru-RU" sz="1400" b="0" i="0" u="none" strike="noStrike">
                  <a:solidFill>
                    <a:srgbClr val="0B2A4D"/>
                  </a:solidFill>
                  <a:effectLst/>
                  <a:latin typeface="quote-cjk-patch"/>
                </a:rPr>
                <a:t> государство, Минобороны, крупные транспортные и логистические компании</a:t>
              </a:r>
              <a:endParaRPr lang="ru-RU" sz="1400" dirty="0">
                <a:solidFill>
                  <a:srgbClr val="0B2A4D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246C98-5EF1-AFD2-EDFC-DB227A5FC962}"/>
                </a:ext>
              </a:extLst>
            </p:cNvPr>
            <p:cNvSpPr txBox="1"/>
            <p:nvPr/>
          </p:nvSpPr>
          <p:spPr>
            <a:xfrm>
              <a:off x="2210068" y="5292254"/>
              <a:ext cx="212389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Не определена (проект заморожен). Ожидалась бы премиальная цена за высокое качество и импортозамещение</a:t>
              </a:r>
              <a:endParaRPr lang="ru-RU" sz="1400" dirty="0">
                <a:solidFill>
                  <a:srgbClr val="0B2A4D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88C1A3-54C7-E4D9-2717-D79E6EFF2643}"/>
                </a:ext>
              </a:extLst>
            </p:cNvPr>
            <p:cNvSpPr txBox="1"/>
            <p:nvPr/>
          </p:nvSpPr>
          <p:spPr>
            <a:xfrm>
              <a:off x="4556932" y="1936991"/>
              <a:ext cx="2195053" cy="7514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Технологический лидер с практическим опытом</a:t>
              </a:r>
              <a:endParaRPr lang="ru-RU" sz="1600" dirty="0">
                <a:solidFill>
                  <a:srgbClr val="0B2A4D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515DD0-AC2F-B164-1D6C-C697858C793C}"/>
                </a:ext>
              </a:extLst>
            </p:cNvPr>
            <p:cNvSpPr txBox="1"/>
            <p:nvPr/>
          </p:nvSpPr>
          <p:spPr>
            <a:xfrm>
              <a:off x="4462377" y="3051432"/>
              <a:ext cx="234184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Собственные НИОКР и пилотная установка.</a:t>
              </a:r>
              <a:r>
                <a:rPr lang="ru-RU" sz="14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 Фокус на переработку ПНГ и конденсата. Вертикальная интеграция</a:t>
              </a:r>
              <a:endParaRPr lang="ru-RU" sz="1400" dirty="0">
                <a:solidFill>
                  <a:srgbClr val="0B2A4D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C26C09D-C70A-4BB6-688A-915D2F8A0413}"/>
                </a:ext>
              </a:extLst>
            </p:cNvPr>
            <p:cNvSpPr txBox="1"/>
            <p:nvPr/>
          </p:nvSpPr>
          <p:spPr>
            <a:xfrm>
              <a:off x="4440699" y="4146976"/>
              <a:ext cx="2560059" cy="1252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Специализированные/</a:t>
              </a:r>
            </a:p>
            <a:p>
              <a:r>
                <a:rPr lang="ru-RU" sz="140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нишевые рынки: </a:t>
              </a:r>
              <a:r>
                <a:rPr lang="ru-RU" sz="14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производители масел и </a:t>
              </a:r>
              <a:r>
                <a:rPr lang="ru-RU" sz="1400" b="0" i="0" u="none" strike="noStrike" dirty="0" err="1">
                  <a:solidFill>
                    <a:srgbClr val="0B2A4D"/>
                  </a:solidFill>
                  <a:effectLst/>
                  <a:latin typeface="quote-cjk-patch"/>
                </a:rPr>
                <a:t>спецтоплив</a:t>
              </a:r>
              <a:r>
                <a:rPr lang="ru-RU" sz="14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, регионы с труднодоступным газом (СПГ как альтернатива)</a:t>
              </a:r>
              <a:endParaRPr lang="ru-RU" sz="1400" dirty="0">
                <a:solidFill>
                  <a:srgbClr val="0B2A4D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9C01C4-5D4F-CAF4-6871-7804FE959D89}"/>
                </a:ext>
              </a:extLst>
            </p:cNvPr>
            <p:cNvSpPr txBox="1"/>
            <p:nvPr/>
          </p:nvSpPr>
          <p:spPr>
            <a:xfrm>
              <a:off x="4581441" y="5288588"/>
              <a:ext cx="2058886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Может быть конкурентоспособной за счет собственной технологии и сырьевой базы</a:t>
              </a:r>
              <a:endParaRPr lang="ru-RU" sz="1400" dirty="0">
                <a:solidFill>
                  <a:srgbClr val="0B2A4D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F74C3EA-B92E-B508-84FF-E1A64A163D87}"/>
                </a:ext>
              </a:extLst>
            </p:cNvPr>
            <p:cNvSpPr txBox="1"/>
            <p:nvPr/>
          </p:nvSpPr>
          <p:spPr>
            <a:xfrm>
              <a:off x="6801897" y="1849137"/>
              <a:ext cx="2492624" cy="974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Косвенный конкурент, гигант газохимии с высочайшей экспертизой по переработке газа</a:t>
              </a:r>
              <a:endParaRPr lang="ru-RU" sz="1600" dirty="0">
                <a:solidFill>
                  <a:srgbClr val="0B2A4D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38D1686-85E3-7E54-621F-1E9A715D64E6}"/>
                </a:ext>
              </a:extLst>
            </p:cNvPr>
            <p:cNvSpPr txBox="1"/>
            <p:nvPr/>
          </p:nvSpPr>
          <p:spPr>
            <a:xfrm>
              <a:off x="6829609" y="2937806"/>
              <a:ext cx="2510448" cy="1252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Не производит </a:t>
              </a:r>
              <a:r>
                <a:rPr lang="en-US" sz="1400" b="1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GTL</a:t>
              </a:r>
              <a:r>
                <a:rPr lang="ru-RU" sz="1400" b="1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-топливо.</a:t>
              </a:r>
              <a:r>
                <a:rPr lang="ru-RU" sz="14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 </a:t>
              </a:r>
            </a:p>
            <a:p>
              <a:r>
                <a:rPr lang="ru-RU" sz="14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Лидер в переработке ПНГ в продукцию с высокой добавленной стоимостью (полимеры). Конкурирует за сырье и инвестиции</a:t>
              </a:r>
              <a:endParaRPr lang="ru-RU" sz="1400" dirty="0">
                <a:solidFill>
                  <a:srgbClr val="0B2A4D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6789288-46B3-A8E2-4477-7BA9A689B23A}"/>
                </a:ext>
              </a:extLst>
            </p:cNvPr>
            <p:cNvSpPr txBox="1"/>
            <p:nvPr/>
          </p:nvSpPr>
          <p:spPr>
            <a:xfrm>
              <a:off x="6815637" y="4366693"/>
              <a:ext cx="300824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Промышленные потребители</a:t>
              </a:r>
              <a:r>
                <a:rPr lang="ru-RU" sz="16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 сырья (газа) и продукции газохимии.</a:t>
              </a:r>
              <a:endParaRPr lang="ru-RU" sz="1600" dirty="0">
                <a:solidFill>
                  <a:srgbClr val="0B2A4D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088C43D-DF72-1B21-A722-92470894CA5F}"/>
                </a:ext>
              </a:extLst>
            </p:cNvPr>
            <p:cNvSpPr txBox="1"/>
            <p:nvPr/>
          </p:nvSpPr>
          <p:spPr>
            <a:xfrm>
              <a:off x="6813456" y="5362198"/>
              <a:ext cx="25102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B2A4D"/>
                  </a:solidFill>
                </a:rPr>
                <a:t>Рыночная, основана на глобальных ценах на полимеры и продукты нефтехимии.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767FF7B-36D6-E9B2-9C67-051AD57D374C}"/>
                </a:ext>
              </a:extLst>
            </p:cNvPr>
            <p:cNvSpPr txBox="1"/>
            <p:nvPr/>
          </p:nvSpPr>
          <p:spPr>
            <a:xfrm>
              <a:off x="9500210" y="1798765"/>
              <a:ext cx="251852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Не производители, а разработчики и потенциальные поставщики технологий</a:t>
              </a:r>
              <a:endParaRPr lang="ru-RU" sz="1600" dirty="0">
                <a:solidFill>
                  <a:srgbClr val="0B2A4D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261E979-ADDF-0A28-550B-744ECCAFF78C}"/>
                </a:ext>
              </a:extLst>
            </p:cNvPr>
            <p:cNvSpPr txBox="1"/>
            <p:nvPr/>
          </p:nvSpPr>
          <p:spPr>
            <a:xfrm>
              <a:off x="9398961" y="3063508"/>
              <a:ext cx="295523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Создание отечественных технологических решений и катализаторов в условиях импортозамещения. Фундаментальные исследования</a:t>
              </a:r>
              <a:endParaRPr lang="ru-RU" sz="1400" dirty="0">
                <a:solidFill>
                  <a:srgbClr val="0B2A4D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9D82E2-AB53-E530-9255-887E1AC8E980}"/>
                </a:ext>
              </a:extLst>
            </p:cNvPr>
            <p:cNvSpPr txBox="1"/>
            <p:nvPr/>
          </p:nvSpPr>
          <p:spPr>
            <a:xfrm>
              <a:off x="9385583" y="4258075"/>
              <a:ext cx="263516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Промышленные партнеры</a:t>
              </a:r>
              <a:r>
                <a:rPr lang="ru-RU" sz="16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(как перечисленные выше), которым нужна технология</a:t>
              </a:r>
              <a:endParaRPr lang="ru-RU" sz="1600" dirty="0">
                <a:solidFill>
                  <a:srgbClr val="0B2A4D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63F020A-A2D1-DEBB-E479-D02B3CF2239E}"/>
                </a:ext>
              </a:extLst>
            </p:cNvPr>
            <p:cNvSpPr txBox="1"/>
            <p:nvPr/>
          </p:nvSpPr>
          <p:spPr>
            <a:xfrm>
              <a:off x="9351615" y="5344248"/>
              <a:ext cx="302199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Технологическое лицензирование.</a:t>
              </a:r>
              <a:r>
                <a:rPr lang="ru-RU" sz="1600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 Цена зависит от эффективности и степени готовности технологии.</a:t>
              </a:r>
              <a:endParaRPr lang="ru-RU" sz="1600" dirty="0">
                <a:solidFill>
                  <a:srgbClr val="0B2A4D"/>
                </a:solidFill>
              </a:endParaRP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802D5A59-C5F8-C85C-EB90-57028F9688FE}"/>
              </a:ext>
            </a:extLst>
          </p:cNvPr>
          <p:cNvGrpSpPr/>
          <p:nvPr/>
        </p:nvGrpSpPr>
        <p:grpSpPr>
          <a:xfrm>
            <a:off x="546860" y="21358"/>
            <a:ext cx="3010895" cy="646331"/>
            <a:chOff x="546860" y="10716"/>
            <a:chExt cx="3010895" cy="646331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C486224-5DCA-EE08-6CDA-D247D42CB3B8}"/>
                </a:ext>
              </a:extLst>
            </p:cNvPr>
            <p:cNvSpPr txBox="1"/>
            <p:nvPr/>
          </p:nvSpPr>
          <p:spPr>
            <a:xfrm>
              <a:off x="729737" y="10716"/>
              <a:ext cx="28280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cs typeface="Arial Narrow" panose="020B0604020202020204" pitchFamily="34" charset="0"/>
                </a:rPr>
                <a:t>Конкуренты</a:t>
              </a: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C5E32C31-6646-5285-886E-BBB805A03AC6}"/>
                </a:ext>
              </a:extLst>
            </p:cNvPr>
            <p:cNvSpPr/>
            <p:nvPr/>
          </p:nvSpPr>
          <p:spPr>
            <a:xfrm flipH="1">
              <a:off x="546860" y="82846"/>
              <a:ext cx="45719" cy="557526"/>
            </a:xfrm>
            <a:prstGeom prst="rect">
              <a:avLst/>
            </a:prstGeom>
            <a:solidFill>
              <a:srgbClr val="0B2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06F4B48D-A59C-FDE9-D677-8BF7D6106DE2}"/>
                </a:ext>
              </a:extLst>
            </p:cNvPr>
            <p:cNvSpPr/>
            <p:nvPr/>
          </p:nvSpPr>
          <p:spPr>
            <a:xfrm flipH="1">
              <a:off x="626869" y="79652"/>
              <a:ext cx="45719" cy="557526"/>
            </a:xfrm>
            <a:prstGeom prst="rect">
              <a:avLst/>
            </a:prstGeom>
            <a:solidFill>
              <a:srgbClr val="0ECF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4030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A1E73E7-F53C-6C2E-7CB3-3971AB455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7706"/>
              </p:ext>
            </p:extLst>
          </p:nvPr>
        </p:nvGraphicFramePr>
        <p:xfrm>
          <a:off x="327660" y="548872"/>
          <a:ext cx="11536679" cy="5879118"/>
        </p:xfrm>
        <a:graphic>
          <a:graphicData uri="http://schemas.openxmlformats.org/drawingml/2006/table">
            <a:tbl>
              <a:tblPr/>
              <a:tblGrid>
                <a:gridCol w="3426386">
                  <a:extLst>
                    <a:ext uri="{9D8B030D-6E8A-4147-A177-3AD203B41FA5}">
                      <a16:colId xmlns:a16="http://schemas.microsoft.com/office/drawing/2014/main" val="2314297028"/>
                    </a:ext>
                  </a:extLst>
                </a:gridCol>
                <a:gridCol w="2703431">
                  <a:extLst>
                    <a:ext uri="{9D8B030D-6E8A-4147-A177-3AD203B41FA5}">
                      <a16:colId xmlns:a16="http://schemas.microsoft.com/office/drawing/2014/main" val="3944952971"/>
                    </a:ext>
                  </a:extLst>
                </a:gridCol>
                <a:gridCol w="2703431">
                  <a:extLst>
                    <a:ext uri="{9D8B030D-6E8A-4147-A177-3AD203B41FA5}">
                      <a16:colId xmlns:a16="http://schemas.microsoft.com/office/drawing/2014/main" val="773915975"/>
                    </a:ext>
                  </a:extLst>
                </a:gridCol>
                <a:gridCol w="2703431">
                  <a:extLst>
                    <a:ext uri="{9D8B030D-6E8A-4147-A177-3AD203B41FA5}">
                      <a16:colId xmlns:a16="http://schemas.microsoft.com/office/drawing/2014/main" val="4162659909"/>
                    </a:ext>
                  </a:extLst>
                </a:gridCol>
              </a:tblGrid>
              <a:tr h="604832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ru-RU" sz="1800" dirty="0">
                        <a:effectLst/>
                      </a:endParaRPr>
                    </a:p>
                  </a:txBody>
                  <a:tcPr marL="62835" marR="104725" marT="65453" marB="6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800" b="1" dirty="0">
                          <a:effectLst/>
                        </a:rPr>
                        <a:t>«Газпром нефть» (проект)</a:t>
                      </a:r>
                      <a:endParaRPr lang="ru-RU" sz="1800" dirty="0">
                        <a:effectLst/>
                      </a:endParaRPr>
                    </a:p>
                  </a:txBody>
                  <a:tcPr marL="104725" marR="104725" marT="65453" marB="6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800" b="1">
                          <a:effectLst/>
                        </a:rPr>
                        <a:t>«Татнефть»</a:t>
                      </a:r>
                      <a:endParaRPr lang="ru-RU" sz="1800">
                        <a:effectLst/>
                      </a:endParaRPr>
                    </a:p>
                  </a:txBody>
                  <a:tcPr marL="104725" marR="104725" marT="65453" marB="6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800" b="1">
                          <a:effectLst/>
                        </a:rPr>
                        <a:t>«СИБУР»</a:t>
                      </a:r>
                      <a:endParaRPr lang="ru-RU" sz="1800">
                        <a:effectLst/>
                      </a:endParaRPr>
                    </a:p>
                  </a:txBody>
                  <a:tcPr marL="104725" marR="104725" marT="65453" marB="6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25884"/>
                  </a:ext>
                </a:extLst>
              </a:tr>
              <a:tr h="195167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b="1" dirty="0">
                          <a:effectLst/>
                        </a:rPr>
                        <a:t>Сильные стороны </a:t>
                      </a:r>
                      <a:endParaRPr lang="en-US" sz="2000" dirty="0">
                        <a:effectLst/>
                      </a:endParaRPr>
                    </a:p>
                  </a:txBody>
                  <a:tcPr marL="62835" marR="104725" marT="65453" marB="6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</a:rPr>
                        <a:t>• Неограниченный доступ к сырью (газ).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• Финансовые и инфраструктурные возможности.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• Стратегический интерес государства.</a:t>
                      </a:r>
                    </a:p>
                  </a:txBody>
                  <a:tcPr marL="104725" marR="104725" marT="65453" marB="6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</a:rPr>
                        <a:t>• Реальный пилотный опыт и компетенции.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• Готовая технологическая база (НИОКР).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• Вертикальная интеграция (сырье-продукт).</a:t>
                      </a:r>
                    </a:p>
                  </a:txBody>
                  <a:tcPr marL="104725" marR="104725" marT="65453" marB="6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>
                          <a:effectLst/>
                        </a:rPr>
                        <a:t>• Мировое лидерство в смежной области (газохимия).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• Огромная производственная инфраструктура.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• Устоявшиеся каналы сбыта и экспорта.</a:t>
                      </a:r>
                    </a:p>
                  </a:txBody>
                  <a:tcPr marL="104725" marR="62835" marT="65453" marB="6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009512"/>
                  </a:ext>
                </a:extLst>
              </a:tr>
              <a:tr h="27153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b="1" dirty="0">
                          <a:effectLst/>
                        </a:rPr>
                        <a:t>Слабые стороны </a:t>
                      </a:r>
                      <a:endParaRPr lang="en-US" sz="2000" dirty="0">
                        <a:effectLst/>
                      </a:endParaRPr>
                    </a:p>
                  </a:txBody>
                  <a:tcPr marL="62835" marR="104725" marT="65453" marB="6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</a:rPr>
                        <a:t>• Проект  заморожен на неопределенный срок.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• Критическая зависимость от недоступных импортных технологий.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• Колоссальные капитальные затраты (</a:t>
                      </a:r>
                      <a:r>
                        <a:rPr lang="en-US" sz="1800" dirty="0">
                          <a:effectLst/>
                        </a:rPr>
                        <a:t>CAPEX).</a:t>
                      </a:r>
                    </a:p>
                  </a:txBody>
                  <a:tcPr marL="104725" marR="104725" marT="65453" marB="6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</a:rPr>
                        <a:t>• Ограниченный масштаб текущих мощностей.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• Технология может быть не оптимизирована для крупных производств.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• Фокус на собственные активы, а не на рынок технологий.</a:t>
                      </a:r>
                    </a:p>
                  </a:txBody>
                  <a:tcPr marL="104725" marR="104725" marT="65453" marB="6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Полное отсутствие интереса к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GTL-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топливам как к продукту.</a:t>
                      </a:r>
                      <a:br>
                        <a:rPr lang="ru-RU" dirty="0"/>
                      </a:b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Бизнес-модель ориентирована на более маржинальную химию, а не на топливо.</a:t>
                      </a:r>
                      <a:endParaRPr lang="ru-RU" sz="1800" dirty="0"/>
                    </a:p>
                  </a:txBody>
                  <a:tcPr marL="62835" marR="62835" marT="31418" marB="31418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009237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236F5AD-4FCB-8B0C-F849-DABEF6229940}"/>
              </a:ext>
            </a:extLst>
          </p:cNvPr>
          <p:cNvCxnSpPr/>
          <p:nvPr/>
        </p:nvCxnSpPr>
        <p:spPr>
          <a:xfrm>
            <a:off x="0" y="3488431"/>
            <a:ext cx="12192000" cy="0"/>
          </a:xfrm>
          <a:prstGeom prst="line">
            <a:avLst/>
          </a:prstGeom>
          <a:ln w="22225">
            <a:solidFill>
              <a:srgbClr val="0ECF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4D82A19-D6C3-D64D-D494-DF4A202D6AE8}"/>
              </a:ext>
            </a:extLst>
          </p:cNvPr>
          <p:cNvCxnSpPr>
            <a:cxnSpLocks/>
          </p:cNvCxnSpPr>
          <p:nvPr/>
        </p:nvCxnSpPr>
        <p:spPr>
          <a:xfrm>
            <a:off x="3626352" y="489441"/>
            <a:ext cx="0" cy="5879118"/>
          </a:xfrm>
          <a:prstGeom prst="line">
            <a:avLst/>
          </a:prstGeom>
          <a:ln>
            <a:solidFill>
              <a:srgbClr val="0ECF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A789EC5-8C8F-8B2B-BB14-44C8D09EF2BE}"/>
              </a:ext>
            </a:extLst>
          </p:cNvPr>
          <p:cNvCxnSpPr>
            <a:cxnSpLocks/>
          </p:cNvCxnSpPr>
          <p:nvPr/>
        </p:nvCxnSpPr>
        <p:spPr>
          <a:xfrm>
            <a:off x="9096711" y="489441"/>
            <a:ext cx="0" cy="5879118"/>
          </a:xfrm>
          <a:prstGeom prst="line">
            <a:avLst/>
          </a:prstGeom>
          <a:ln>
            <a:solidFill>
              <a:srgbClr val="0ECF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7694862-2075-1BF2-54C7-2607AC79ABF9}"/>
              </a:ext>
            </a:extLst>
          </p:cNvPr>
          <p:cNvCxnSpPr>
            <a:cxnSpLocks/>
          </p:cNvCxnSpPr>
          <p:nvPr/>
        </p:nvCxnSpPr>
        <p:spPr>
          <a:xfrm>
            <a:off x="6397626" y="489441"/>
            <a:ext cx="0" cy="5879118"/>
          </a:xfrm>
          <a:prstGeom prst="line">
            <a:avLst/>
          </a:prstGeom>
          <a:ln>
            <a:solidFill>
              <a:srgbClr val="0ECF9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05919D3-2102-5932-6571-8AA37C4D78BB}"/>
              </a:ext>
            </a:extLst>
          </p:cNvPr>
          <p:cNvSpPr/>
          <p:nvPr/>
        </p:nvSpPr>
        <p:spPr>
          <a:xfrm>
            <a:off x="11804544" y="3550068"/>
            <a:ext cx="256783" cy="2937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811026A-38F4-0D48-F248-11A02CB9A91C}"/>
              </a:ext>
            </a:extLst>
          </p:cNvPr>
          <p:cNvSpPr/>
          <p:nvPr/>
        </p:nvSpPr>
        <p:spPr>
          <a:xfrm>
            <a:off x="9160946" y="6219173"/>
            <a:ext cx="2867223" cy="329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4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A233C24E-F817-DAA0-3249-A0CCF0E3ED0F}"/>
              </a:ext>
            </a:extLst>
          </p:cNvPr>
          <p:cNvGrpSpPr/>
          <p:nvPr/>
        </p:nvGrpSpPr>
        <p:grpSpPr>
          <a:xfrm>
            <a:off x="5301828" y="319481"/>
            <a:ext cx="10346267" cy="7732833"/>
            <a:chOff x="3268133" y="-508000"/>
            <a:chExt cx="10346267" cy="7732833"/>
          </a:xfrm>
        </p:grpSpPr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5463C553-5E9B-1238-009C-BFA1B67B3B85}"/>
                </a:ext>
              </a:extLst>
            </p:cNvPr>
            <p:cNvSpPr/>
            <p:nvPr/>
          </p:nvSpPr>
          <p:spPr>
            <a:xfrm>
              <a:off x="3268133" y="-508000"/>
              <a:ext cx="9064415" cy="7366000"/>
            </a:xfrm>
            <a:custGeom>
              <a:avLst/>
              <a:gdLst>
                <a:gd name="connsiteX0" fmla="*/ 8923867 w 8923867"/>
                <a:gd name="connsiteY0" fmla="*/ 0 h 6383866"/>
                <a:gd name="connsiteX1" fmla="*/ 7958667 w 8923867"/>
                <a:gd name="connsiteY1" fmla="*/ 3149600 h 6383866"/>
                <a:gd name="connsiteX2" fmla="*/ 4114800 w 8923867"/>
                <a:gd name="connsiteY2" fmla="*/ 5706533 h 6383866"/>
                <a:gd name="connsiteX3" fmla="*/ 0 w 8923867"/>
                <a:gd name="connsiteY3" fmla="*/ 6383866 h 638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3867" h="6383866">
                  <a:moveTo>
                    <a:pt x="8923867" y="0"/>
                  </a:moveTo>
                  <a:cubicBezTo>
                    <a:pt x="8842022" y="1099255"/>
                    <a:pt x="8760178" y="2198511"/>
                    <a:pt x="7958667" y="3149600"/>
                  </a:cubicBezTo>
                  <a:cubicBezTo>
                    <a:pt x="7157156" y="4100689"/>
                    <a:pt x="5441244" y="5167489"/>
                    <a:pt x="4114800" y="5706533"/>
                  </a:cubicBezTo>
                  <a:cubicBezTo>
                    <a:pt x="2788356" y="6245577"/>
                    <a:pt x="654755" y="6262511"/>
                    <a:pt x="0" y="6383866"/>
                  </a:cubicBezTo>
                </a:path>
              </a:pathLst>
            </a:custGeom>
            <a:noFill/>
            <a:ln w="34925">
              <a:solidFill>
                <a:srgbClr val="0B2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1E1FAD1A-2140-0310-316C-B1F137A11490}"/>
                </a:ext>
              </a:extLst>
            </p:cNvPr>
            <p:cNvSpPr/>
            <p:nvPr/>
          </p:nvSpPr>
          <p:spPr>
            <a:xfrm>
              <a:off x="4141418" y="135467"/>
              <a:ext cx="9472982" cy="7089366"/>
            </a:xfrm>
            <a:custGeom>
              <a:avLst/>
              <a:gdLst>
                <a:gd name="connsiteX0" fmla="*/ 159649 w 9472982"/>
                <a:gd name="connsiteY0" fmla="*/ 7078133 h 7089366"/>
                <a:gd name="connsiteX1" fmla="*/ 413649 w 9472982"/>
                <a:gd name="connsiteY1" fmla="*/ 6841066 h 7089366"/>
                <a:gd name="connsiteX2" fmla="*/ 3715649 w 9472982"/>
                <a:gd name="connsiteY2" fmla="*/ 5401733 h 7089366"/>
                <a:gd name="connsiteX3" fmla="*/ 7390182 w 9472982"/>
                <a:gd name="connsiteY3" fmla="*/ 1405466 h 7089366"/>
                <a:gd name="connsiteX4" fmla="*/ 9472982 w 9472982"/>
                <a:gd name="connsiteY4" fmla="*/ 0 h 708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2982" h="7089366">
                  <a:moveTo>
                    <a:pt x="159649" y="7078133"/>
                  </a:moveTo>
                  <a:cubicBezTo>
                    <a:pt x="-9685" y="7099299"/>
                    <a:pt x="-179018" y="7120466"/>
                    <a:pt x="413649" y="6841066"/>
                  </a:cubicBezTo>
                  <a:cubicBezTo>
                    <a:pt x="1006316" y="6561666"/>
                    <a:pt x="2552894" y="6307666"/>
                    <a:pt x="3715649" y="5401733"/>
                  </a:cubicBezTo>
                  <a:cubicBezTo>
                    <a:pt x="4878404" y="4495800"/>
                    <a:pt x="6430627" y="2305755"/>
                    <a:pt x="7390182" y="1405466"/>
                  </a:cubicBezTo>
                  <a:cubicBezTo>
                    <a:pt x="8349737" y="505177"/>
                    <a:pt x="8981915" y="183444"/>
                    <a:pt x="9472982" y="0"/>
                  </a:cubicBezTo>
                </a:path>
              </a:pathLst>
            </a:custGeom>
            <a:noFill/>
            <a:ln w="28575">
              <a:solidFill>
                <a:srgbClr val="0ECF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501C0DE-52EC-FFB4-1C2B-EF54BAD8C8BF}"/>
              </a:ext>
            </a:extLst>
          </p:cNvPr>
          <p:cNvGrpSpPr/>
          <p:nvPr/>
        </p:nvGrpSpPr>
        <p:grpSpPr>
          <a:xfrm>
            <a:off x="623951" y="196247"/>
            <a:ext cx="1766965" cy="646331"/>
            <a:chOff x="546860" y="10716"/>
            <a:chExt cx="176696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DB816B-F7C0-7D60-61C1-CC3D728259F5}"/>
                </a:ext>
              </a:extLst>
            </p:cNvPr>
            <p:cNvSpPr txBox="1"/>
            <p:nvPr/>
          </p:nvSpPr>
          <p:spPr>
            <a:xfrm>
              <a:off x="729737" y="10716"/>
              <a:ext cx="1584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cs typeface="Arial Narrow" panose="020B0604020202020204" pitchFamily="34" charset="0"/>
                </a:rPr>
                <a:t>Рынок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7FACE21-FD6F-984C-8B51-8B917616E1D9}"/>
                </a:ext>
              </a:extLst>
            </p:cNvPr>
            <p:cNvSpPr/>
            <p:nvPr/>
          </p:nvSpPr>
          <p:spPr>
            <a:xfrm flipH="1">
              <a:off x="546860" y="82846"/>
              <a:ext cx="45719" cy="557526"/>
            </a:xfrm>
            <a:prstGeom prst="rect">
              <a:avLst/>
            </a:prstGeom>
            <a:solidFill>
              <a:srgbClr val="0B2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E1154A3-61C8-3932-8908-9692E683BDCA}"/>
                </a:ext>
              </a:extLst>
            </p:cNvPr>
            <p:cNvSpPr/>
            <p:nvPr/>
          </p:nvSpPr>
          <p:spPr>
            <a:xfrm flipH="1">
              <a:off x="626869" y="79652"/>
              <a:ext cx="45719" cy="557526"/>
            </a:xfrm>
            <a:prstGeom prst="rect">
              <a:avLst/>
            </a:prstGeom>
            <a:solidFill>
              <a:srgbClr val="0ECF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F05F5816-B4F4-9F73-B62B-F026E93DEA50}"/>
              </a:ext>
            </a:extLst>
          </p:cNvPr>
          <p:cNvGrpSpPr/>
          <p:nvPr/>
        </p:nvGrpSpPr>
        <p:grpSpPr>
          <a:xfrm>
            <a:off x="583491" y="842578"/>
            <a:ext cx="11949131" cy="5514234"/>
            <a:chOff x="264395" y="483428"/>
            <a:chExt cx="11949131" cy="5514234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EE2F4016-6611-6316-F77D-4D512F0FDBEE}"/>
                </a:ext>
              </a:extLst>
            </p:cNvPr>
            <p:cNvGrpSpPr/>
            <p:nvPr/>
          </p:nvGrpSpPr>
          <p:grpSpPr>
            <a:xfrm>
              <a:off x="264395" y="1373470"/>
              <a:ext cx="4684047" cy="4624192"/>
              <a:chOff x="669670" y="1775791"/>
              <a:chExt cx="4081669" cy="3945835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E26E5587-C221-A61F-8533-17DAB0563FCC}"/>
                  </a:ext>
                </a:extLst>
              </p:cNvPr>
              <p:cNvGrpSpPr/>
              <p:nvPr/>
            </p:nvGrpSpPr>
            <p:grpSpPr>
              <a:xfrm>
                <a:off x="669670" y="1775791"/>
                <a:ext cx="4081669" cy="3945835"/>
                <a:chOff x="3949148" y="1470991"/>
                <a:chExt cx="4081669" cy="3945835"/>
              </a:xfrm>
            </p:grpSpPr>
            <p:sp>
              <p:nvSpPr>
                <p:cNvPr id="2" name="Овал 1">
                  <a:extLst>
                    <a:ext uri="{FF2B5EF4-FFF2-40B4-BE49-F238E27FC236}">
                      <a16:creationId xmlns:a16="http://schemas.microsoft.com/office/drawing/2014/main" id="{2A07082D-54BE-AE06-1BA1-786DAF18F6B2}"/>
                    </a:ext>
                  </a:extLst>
                </p:cNvPr>
                <p:cNvSpPr/>
                <p:nvPr/>
              </p:nvSpPr>
              <p:spPr>
                <a:xfrm>
                  <a:off x="3949148" y="1470991"/>
                  <a:ext cx="4081669" cy="3935896"/>
                </a:xfrm>
                <a:prstGeom prst="ellipse">
                  <a:avLst/>
                </a:prstGeom>
                <a:solidFill>
                  <a:srgbClr val="0ECF9D">
                    <a:alpha val="51000"/>
                  </a:srgbClr>
                </a:solidFill>
                <a:ln>
                  <a:solidFill>
                    <a:schemeClr val="accent1">
                      <a:shade val="15000"/>
                      <a:alpha val="4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" name="Овал 2">
                  <a:extLst>
                    <a:ext uri="{FF2B5EF4-FFF2-40B4-BE49-F238E27FC236}">
                      <a16:creationId xmlns:a16="http://schemas.microsoft.com/office/drawing/2014/main" id="{2A568450-1E15-6988-A5B7-43D8A0ED3B5E}"/>
                    </a:ext>
                  </a:extLst>
                </p:cNvPr>
                <p:cNvSpPr/>
                <p:nvPr/>
              </p:nvSpPr>
              <p:spPr>
                <a:xfrm>
                  <a:off x="4298673" y="2239617"/>
                  <a:ext cx="3382618" cy="3147392"/>
                </a:xfrm>
                <a:prstGeom prst="ellipse">
                  <a:avLst/>
                </a:prstGeom>
                <a:solidFill>
                  <a:srgbClr val="0B2A4D">
                    <a:alpha val="51000"/>
                  </a:srgbClr>
                </a:solidFill>
                <a:ln>
                  <a:solidFill>
                    <a:schemeClr val="accent1">
                      <a:shade val="15000"/>
                      <a:alpha val="4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" name="Овал 3">
                  <a:extLst>
                    <a:ext uri="{FF2B5EF4-FFF2-40B4-BE49-F238E27FC236}">
                      <a16:creationId xmlns:a16="http://schemas.microsoft.com/office/drawing/2014/main" id="{E30E8679-20CA-8334-43B8-B82A1058D29E}"/>
                    </a:ext>
                  </a:extLst>
                </p:cNvPr>
                <p:cNvSpPr/>
                <p:nvPr/>
              </p:nvSpPr>
              <p:spPr>
                <a:xfrm>
                  <a:off x="4754217" y="3048000"/>
                  <a:ext cx="2471529" cy="2368826"/>
                </a:xfrm>
                <a:prstGeom prst="ellipse">
                  <a:avLst/>
                </a:prstGeom>
                <a:solidFill>
                  <a:srgbClr val="0ECF9D">
                    <a:alpha val="54000"/>
                  </a:srgbClr>
                </a:solidFill>
                <a:ln>
                  <a:solidFill>
                    <a:schemeClr val="accent1">
                      <a:shade val="15000"/>
                      <a:alpha val="4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0EAC48-028B-A976-EC4B-91F5D48DC56A}"/>
                  </a:ext>
                </a:extLst>
              </p:cNvPr>
              <p:cNvSpPr txBox="1"/>
              <p:nvPr/>
            </p:nvSpPr>
            <p:spPr>
              <a:xfrm>
                <a:off x="2336843" y="1958081"/>
                <a:ext cx="920633" cy="39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B2A4D"/>
                    </a:solidFill>
                  </a:rPr>
                  <a:t>TAM</a:t>
                </a:r>
                <a:endParaRPr lang="ru-RU" sz="2400" b="1" dirty="0">
                  <a:solidFill>
                    <a:srgbClr val="0B2A4D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CED98-123A-CE94-0258-7166FC26672C}"/>
                  </a:ext>
                </a:extLst>
              </p:cNvPr>
              <p:cNvSpPr txBox="1"/>
              <p:nvPr/>
            </p:nvSpPr>
            <p:spPr>
              <a:xfrm>
                <a:off x="2288618" y="2766464"/>
                <a:ext cx="848446" cy="39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ECF9D"/>
                    </a:solidFill>
                  </a:rPr>
                  <a:t>SAM</a:t>
                </a:r>
                <a:endParaRPr lang="ru-RU" sz="2400" b="1" dirty="0">
                  <a:solidFill>
                    <a:srgbClr val="0ECF9D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A95779-7E32-08A5-0FE8-885266A91AC9}"/>
                  </a:ext>
                </a:extLst>
              </p:cNvPr>
              <p:cNvSpPr txBox="1"/>
              <p:nvPr/>
            </p:nvSpPr>
            <p:spPr>
              <a:xfrm>
                <a:off x="2288618" y="3672210"/>
                <a:ext cx="1017087" cy="39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B2A4D"/>
                    </a:solidFill>
                  </a:rPr>
                  <a:t>SOM</a:t>
                </a:r>
                <a:endParaRPr lang="ru-RU" sz="2400" b="1" dirty="0">
                  <a:solidFill>
                    <a:srgbClr val="0B2A4D"/>
                  </a:solidFill>
                </a:endParaRPr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A99E05FD-C88A-0993-887B-999E207F1581}"/>
                </a:ext>
              </a:extLst>
            </p:cNvPr>
            <p:cNvGrpSpPr/>
            <p:nvPr/>
          </p:nvGrpSpPr>
          <p:grpSpPr>
            <a:xfrm>
              <a:off x="3403514" y="492317"/>
              <a:ext cx="7166236" cy="1012569"/>
              <a:chOff x="4485075" y="879055"/>
              <a:chExt cx="7166236" cy="101256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1972CE-3A77-0999-38CF-37A57724C81E}"/>
                  </a:ext>
                </a:extLst>
              </p:cNvPr>
              <p:cNvSpPr txBox="1"/>
              <p:nvPr/>
            </p:nvSpPr>
            <p:spPr>
              <a:xfrm>
                <a:off x="4485075" y="879055"/>
                <a:ext cx="71662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i="1" dirty="0">
                    <a:solidFill>
                      <a:srgbClr val="0B2A4D"/>
                    </a:solidFill>
                    <a:latin typeface="quote-cjk-patch"/>
                  </a:rPr>
                  <a:t>Если </a:t>
                </a:r>
                <a:r>
                  <a:rPr lang="en-US" i="1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GTL-</a:t>
                </a:r>
                <a:r>
                  <a:rPr lang="ru-RU" i="1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продукты теоретически могут заменить традиционные</a:t>
                </a:r>
                <a:endParaRPr lang="ru-RU" i="1" dirty="0">
                  <a:solidFill>
                    <a:srgbClr val="0B2A4D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19AB9A-7D8F-FA1B-0E97-1E2F9683D126}"/>
                  </a:ext>
                </a:extLst>
              </p:cNvPr>
              <p:cNvSpPr txBox="1"/>
              <p:nvPr/>
            </p:nvSpPr>
            <p:spPr>
              <a:xfrm>
                <a:off x="5208104" y="1236972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b="1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~85–90 млн тонн </a:t>
                </a:r>
                <a:r>
                  <a:rPr lang="ru-RU" b="0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жидких топлив в год</a:t>
                </a:r>
                <a:endParaRPr lang="ru-RU" dirty="0">
                  <a:solidFill>
                    <a:srgbClr val="0B2A4D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CFF1C2-FF0E-6CBC-0B43-5642D194FF55}"/>
                  </a:ext>
                </a:extLst>
              </p:cNvPr>
              <p:cNvSpPr txBox="1"/>
              <p:nvPr/>
            </p:nvSpPr>
            <p:spPr>
              <a:xfrm>
                <a:off x="5208104" y="1522292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b="0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~</a:t>
                </a:r>
                <a:r>
                  <a:rPr lang="ru-RU" b="1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6.5–7 трлн рублей</a:t>
                </a:r>
                <a:r>
                  <a:rPr lang="ru-RU" b="0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 в год (при оптовых ценах)</a:t>
                </a:r>
                <a:endParaRPr lang="ru-RU" dirty="0">
                  <a:solidFill>
                    <a:srgbClr val="0B2A4D"/>
                  </a:solidFill>
                </a:endParaRPr>
              </a:p>
            </p:txBody>
          </p: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4336B85D-0A15-EB72-F633-01A58B675A58}"/>
                </a:ext>
              </a:extLst>
            </p:cNvPr>
            <p:cNvGrpSpPr/>
            <p:nvPr/>
          </p:nvGrpSpPr>
          <p:grpSpPr>
            <a:xfrm>
              <a:off x="4811778" y="1697893"/>
              <a:ext cx="7401748" cy="1277324"/>
              <a:chOff x="5208104" y="2350195"/>
              <a:chExt cx="7401748" cy="127732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BC0E6F-9B94-3B60-5524-F57FB3F9BCB9}"/>
                  </a:ext>
                </a:extLst>
              </p:cNvPr>
              <p:cNvSpPr txBox="1"/>
              <p:nvPr/>
            </p:nvSpPr>
            <p:spPr>
              <a:xfrm>
                <a:off x="6322423" y="296273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b="0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~</a:t>
                </a:r>
                <a:r>
                  <a:rPr lang="ru-RU" b="1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3–5 млн тонн в год.</a:t>
                </a:r>
                <a:endParaRPr lang="ru-RU" dirty="0">
                  <a:solidFill>
                    <a:srgbClr val="0B2A4D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01D481-532A-A955-9AB3-49C44721CB07}"/>
                  </a:ext>
                </a:extLst>
              </p:cNvPr>
              <p:cNvSpPr txBox="1"/>
              <p:nvPr/>
            </p:nvSpPr>
            <p:spPr>
              <a:xfrm>
                <a:off x="6305384" y="325818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b="0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~</a:t>
                </a:r>
                <a:r>
                  <a:rPr lang="ru-RU" b="1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300–500 млрд рублей</a:t>
                </a:r>
                <a:r>
                  <a:rPr lang="ru-RU" b="0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 в год</a:t>
                </a:r>
                <a:endParaRPr lang="ru-RU" dirty="0">
                  <a:solidFill>
                    <a:srgbClr val="0B2A4D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70CFB7-1E7D-4E7A-3342-F56194FAE646}"/>
                  </a:ext>
                </a:extLst>
              </p:cNvPr>
              <p:cNvSpPr txBox="1"/>
              <p:nvPr/>
            </p:nvSpPr>
            <p:spPr>
              <a:xfrm>
                <a:off x="5208104" y="2350195"/>
                <a:ext cx="740174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i="1" dirty="0">
                    <a:solidFill>
                      <a:srgbClr val="0B2A4D"/>
                    </a:solidFill>
                    <a:latin typeface="quote-cjk-patch"/>
                  </a:rPr>
                  <a:t>Р</a:t>
                </a:r>
                <a:r>
                  <a:rPr lang="ru-RU" i="1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ынок высококачественных и специализированных жидких топлив,</a:t>
                </a:r>
              </a:p>
              <a:p>
                <a:r>
                  <a:rPr lang="ru-RU" i="1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 где </a:t>
                </a:r>
                <a:r>
                  <a:rPr lang="en-US" i="1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GTL </a:t>
                </a:r>
                <a:r>
                  <a:rPr lang="ru-RU" i="1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имеет неоспоримые преимущества</a:t>
                </a:r>
                <a:endParaRPr lang="ru-RU" i="1" dirty="0">
                  <a:solidFill>
                    <a:srgbClr val="0B2A4D"/>
                  </a:solidFill>
                </a:endParaRPr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4E856FEA-8D4F-7C98-94ED-E8142B8CE23A}"/>
                </a:ext>
              </a:extLst>
            </p:cNvPr>
            <p:cNvGrpSpPr/>
            <p:nvPr/>
          </p:nvGrpSpPr>
          <p:grpSpPr>
            <a:xfrm>
              <a:off x="5418716" y="3324158"/>
              <a:ext cx="6446210" cy="1557841"/>
              <a:chOff x="5258573" y="4423057"/>
              <a:chExt cx="6933427" cy="1557841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E604DA-7817-2A6B-E580-46AEF6A092AB}"/>
                  </a:ext>
                </a:extLst>
              </p:cNvPr>
              <p:cNvSpPr txBox="1"/>
              <p:nvPr/>
            </p:nvSpPr>
            <p:spPr>
              <a:xfrm>
                <a:off x="5258573" y="4423057"/>
                <a:ext cx="693342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i="1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Рынок, который новый проект может захватить за первые 5-7 лет с учётом технологических, финансовых и инфраструктурных ограничений</a:t>
                </a:r>
                <a:endParaRPr lang="ru-RU" i="1" dirty="0">
                  <a:solidFill>
                    <a:srgbClr val="0B2A4D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D43DB7-7BC6-526F-AD78-3A515E798B46}"/>
                  </a:ext>
                </a:extLst>
              </p:cNvPr>
              <p:cNvSpPr txBox="1"/>
              <p:nvPr/>
            </p:nvSpPr>
            <p:spPr>
              <a:xfrm>
                <a:off x="5885986" y="5325996"/>
                <a:ext cx="63060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b="1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~50 000 – 200 000 тонн продукции в год</a:t>
                </a:r>
                <a:r>
                  <a:rPr lang="ru-RU" b="0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 </a:t>
                </a:r>
                <a:endParaRPr lang="ru-RU" dirty="0">
                  <a:solidFill>
                    <a:srgbClr val="0B2A4D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21A5272-FFBA-0E1A-758F-873E47701D27}"/>
                  </a:ext>
                </a:extLst>
              </p:cNvPr>
              <p:cNvSpPr txBox="1"/>
              <p:nvPr/>
            </p:nvSpPr>
            <p:spPr>
              <a:xfrm>
                <a:off x="5885986" y="5611566"/>
                <a:ext cx="63060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b="1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~5–20 млрд рублей</a:t>
                </a:r>
                <a:r>
                  <a:rPr lang="ru-RU" b="0" i="0" u="none" strike="noStrike" dirty="0">
                    <a:solidFill>
                      <a:srgbClr val="0B2A4D"/>
                    </a:solidFill>
                    <a:effectLst/>
                    <a:latin typeface="quote-cjk-patch"/>
                  </a:rPr>
                  <a:t> в год.</a:t>
                </a:r>
                <a:endParaRPr lang="ru-RU" dirty="0">
                  <a:solidFill>
                    <a:srgbClr val="0B2A4D"/>
                  </a:solidFill>
                </a:endParaRPr>
              </a:p>
            </p:txBody>
          </p:sp>
        </p:grp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1364C988-4656-0E41-D83A-C516E4FC8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5005" y="483428"/>
              <a:ext cx="503826" cy="1304251"/>
            </a:xfrm>
            <a:prstGeom prst="line">
              <a:avLst/>
            </a:prstGeom>
            <a:ln w="31750">
              <a:solidFill>
                <a:srgbClr val="0ECF9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9910F617-41BF-0C20-CC04-F60D463A5BE1}"/>
                </a:ext>
              </a:extLst>
            </p:cNvPr>
            <p:cNvCxnSpPr/>
            <p:nvPr/>
          </p:nvCxnSpPr>
          <p:spPr>
            <a:xfrm>
              <a:off x="3458831" y="483428"/>
              <a:ext cx="723029" cy="0"/>
            </a:xfrm>
            <a:prstGeom prst="line">
              <a:avLst/>
            </a:prstGeom>
            <a:ln w="31750">
              <a:solidFill>
                <a:srgbClr val="0ECF9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D9C17266-9E6C-5325-47E7-7913A358A120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3095930" y="1718515"/>
              <a:ext cx="1451402" cy="1046775"/>
            </a:xfrm>
            <a:prstGeom prst="line">
              <a:avLst/>
            </a:prstGeom>
            <a:ln w="31750">
              <a:solidFill>
                <a:srgbClr val="0ECF9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0B385313-F958-ABEE-0546-543F5E3631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2093" y="1706278"/>
              <a:ext cx="1567399" cy="17516"/>
            </a:xfrm>
            <a:prstGeom prst="line">
              <a:avLst/>
            </a:prstGeom>
            <a:ln w="31750">
              <a:solidFill>
                <a:srgbClr val="0ECF9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D42CB6B7-BA2A-476E-2C69-FBC1CB9655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1019" y="3260691"/>
              <a:ext cx="1432482" cy="769350"/>
            </a:xfrm>
            <a:prstGeom prst="line">
              <a:avLst/>
            </a:prstGeom>
            <a:ln w="31750">
              <a:solidFill>
                <a:srgbClr val="0ECF9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009B9260-8579-FF4A-EE35-0C3387E1BBE8}"/>
                </a:ext>
              </a:extLst>
            </p:cNvPr>
            <p:cNvCxnSpPr>
              <a:cxnSpLocks/>
            </p:cNvCxnSpPr>
            <p:nvPr/>
          </p:nvCxnSpPr>
          <p:spPr>
            <a:xfrm>
              <a:off x="4513501" y="3260691"/>
              <a:ext cx="1705764" cy="0"/>
            </a:xfrm>
            <a:prstGeom prst="line">
              <a:avLst/>
            </a:prstGeom>
            <a:ln w="31750">
              <a:solidFill>
                <a:srgbClr val="0ECF9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B2DF1591-613F-B36E-A31A-DE4593CF34BD}"/>
              </a:ext>
            </a:extLst>
          </p:cNvPr>
          <p:cNvSpPr/>
          <p:nvPr/>
        </p:nvSpPr>
        <p:spPr>
          <a:xfrm>
            <a:off x="0" y="0"/>
            <a:ext cx="298313" cy="6858000"/>
          </a:xfrm>
          <a:prstGeom prst="rect">
            <a:avLst/>
          </a:prstGeom>
          <a:solidFill>
            <a:srgbClr val="0B2A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712706C6-E48F-1A63-D705-AD2613A67AC2}"/>
              </a:ext>
            </a:extLst>
          </p:cNvPr>
          <p:cNvSpPr/>
          <p:nvPr/>
        </p:nvSpPr>
        <p:spPr>
          <a:xfrm>
            <a:off x="285178" y="0"/>
            <a:ext cx="95982" cy="6858000"/>
          </a:xfrm>
          <a:prstGeom prst="rect">
            <a:avLst/>
          </a:prstGeom>
          <a:solidFill>
            <a:srgbClr val="0ECF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8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8B3C4D4-3494-9042-30F8-78B2ADA1786C}"/>
              </a:ext>
            </a:extLst>
          </p:cNvPr>
          <p:cNvGrpSpPr/>
          <p:nvPr/>
        </p:nvGrpSpPr>
        <p:grpSpPr>
          <a:xfrm>
            <a:off x="623951" y="196247"/>
            <a:ext cx="4581582" cy="646331"/>
            <a:chOff x="546860" y="10716"/>
            <a:chExt cx="4581582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B80394-E53D-46C7-687D-17CCF5B1C325}"/>
                </a:ext>
              </a:extLst>
            </p:cNvPr>
            <p:cNvSpPr txBox="1"/>
            <p:nvPr/>
          </p:nvSpPr>
          <p:spPr>
            <a:xfrm>
              <a:off x="729737" y="10716"/>
              <a:ext cx="43987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cs typeface="Arial Narrow" panose="020B0604020202020204" pitchFamily="34" charset="0"/>
                </a:rPr>
                <a:t>Темпы роста рынка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333F7DE-A5DF-7445-C3CC-0F5526FD8460}"/>
                </a:ext>
              </a:extLst>
            </p:cNvPr>
            <p:cNvSpPr/>
            <p:nvPr/>
          </p:nvSpPr>
          <p:spPr>
            <a:xfrm flipH="1">
              <a:off x="546860" y="82846"/>
              <a:ext cx="45719" cy="557526"/>
            </a:xfrm>
            <a:prstGeom prst="rect">
              <a:avLst/>
            </a:prstGeom>
            <a:solidFill>
              <a:srgbClr val="0B2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94F7858-7332-E1E5-31EA-8A205CD80957}"/>
                </a:ext>
              </a:extLst>
            </p:cNvPr>
            <p:cNvSpPr/>
            <p:nvPr/>
          </p:nvSpPr>
          <p:spPr>
            <a:xfrm flipH="1">
              <a:off x="626869" y="79652"/>
              <a:ext cx="45719" cy="557526"/>
            </a:xfrm>
            <a:prstGeom prst="rect">
              <a:avLst/>
            </a:prstGeom>
            <a:solidFill>
              <a:srgbClr val="0ECF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Rectangle 1">
            <a:extLst>
              <a:ext uri="{FF2B5EF4-FFF2-40B4-BE49-F238E27FC236}">
                <a16:creationId xmlns:a16="http://schemas.microsoft.com/office/drawing/2014/main" id="{A25CFDCA-4CC0-47D7-5053-73FAFC2E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96" y="842578"/>
            <a:ext cx="10640034" cy="52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8394" rIns="0" bIns="9839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Фактический рост рынка GTL в России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: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~0%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(так как коммерческих производств нет).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B2A4D"/>
              </a:solidFill>
              <a:effectLst/>
              <a:latin typeface="quote-cjk-pa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Прогнозируемый CAGR (совокупный годовой темп роста) для </a:t>
            </a:r>
            <a:endParaRPr kumimoji="0" lang="en-US" altLang="ru-RU" sz="2800" b="1" i="0" u="none" strike="noStrike" cap="none" normalizeH="0" baseline="0" dirty="0">
              <a:ln>
                <a:noFill/>
              </a:ln>
              <a:solidFill>
                <a:srgbClr val="0B2A4D"/>
              </a:solidFill>
              <a:effectLst/>
              <a:latin typeface="quote-cjk-pa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SAM-сегментов на период 2025-2035: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15-25%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— исключительно за счёт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ввода первых промышленных установок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и формирования рынка с нуля.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B2A4D"/>
              </a:solidFill>
              <a:effectLst/>
              <a:latin typeface="quote-cjk-pa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Драйверы высоких темпов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: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После успешного запуска первой установки и подтверждения экономики, рынок может показать взрывной рост за счёт подключения крупных игроков, стремящихся решить проблему ПНГ и получить премиальную продукцию.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B2A4D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ABE8E1E-4C44-DB47-C50E-AFDE8E30E970}"/>
              </a:ext>
            </a:extLst>
          </p:cNvPr>
          <p:cNvGrpSpPr/>
          <p:nvPr/>
        </p:nvGrpSpPr>
        <p:grpSpPr>
          <a:xfrm>
            <a:off x="6314906" y="-223444"/>
            <a:ext cx="10346267" cy="7732833"/>
            <a:chOff x="3268133" y="-508000"/>
            <a:chExt cx="10346267" cy="7732833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B0B59E8C-8C80-2B85-D0AE-730F5DA35CE7}"/>
                </a:ext>
              </a:extLst>
            </p:cNvPr>
            <p:cNvSpPr/>
            <p:nvPr/>
          </p:nvSpPr>
          <p:spPr>
            <a:xfrm>
              <a:off x="3268133" y="-508000"/>
              <a:ext cx="9064415" cy="7366000"/>
            </a:xfrm>
            <a:custGeom>
              <a:avLst/>
              <a:gdLst>
                <a:gd name="connsiteX0" fmla="*/ 8923867 w 8923867"/>
                <a:gd name="connsiteY0" fmla="*/ 0 h 6383866"/>
                <a:gd name="connsiteX1" fmla="*/ 7958667 w 8923867"/>
                <a:gd name="connsiteY1" fmla="*/ 3149600 h 6383866"/>
                <a:gd name="connsiteX2" fmla="*/ 4114800 w 8923867"/>
                <a:gd name="connsiteY2" fmla="*/ 5706533 h 6383866"/>
                <a:gd name="connsiteX3" fmla="*/ 0 w 8923867"/>
                <a:gd name="connsiteY3" fmla="*/ 6383866 h 638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3867" h="6383866">
                  <a:moveTo>
                    <a:pt x="8923867" y="0"/>
                  </a:moveTo>
                  <a:cubicBezTo>
                    <a:pt x="8842022" y="1099255"/>
                    <a:pt x="8760178" y="2198511"/>
                    <a:pt x="7958667" y="3149600"/>
                  </a:cubicBezTo>
                  <a:cubicBezTo>
                    <a:pt x="7157156" y="4100689"/>
                    <a:pt x="5441244" y="5167489"/>
                    <a:pt x="4114800" y="5706533"/>
                  </a:cubicBezTo>
                  <a:cubicBezTo>
                    <a:pt x="2788356" y="6245577"/>
                    <a:pt x="654755" y="6262511"/>
                    <a:pt x="0" y="6383866"/>
                  </a:cubicBezTo>
                </a:path>
              </a:pathLst>
            </a:custGeom>
            <a:noFill/>
            <a:ln w="34925">
              <a:solidFill>
                <a:srgbClr val="0B2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22701C6A-B2CC-9BFD-62AE-ED89A34A7128}"/>
                </a:ext>
              </a:extLst>
            </p:cNvPr>
            <p:cNvSpPr/>
            <p:nvPr/>
          </p:nvSpPr>
          <p:spPr>
            <a:xfrm>
              <a:off x="4141418" y="135467"/>
              <a:ext cx="9472982" cy="7089366"/>
            </a:xfrm>
            <a:custGeom>
              <a:avLst/>
              <a:gdLst>
                <a:gd name="connsiteX0" fmla="*/ 159649 w 9472982"/>
                <a:gd name="connsiteY0" fmla="*/ 7078133 h 7089366"/>
                <a:gd name="connsiteX1" fmla="*/ 413649 w 9472982"/>
                <a:gd name="connsiteY1" fmla="*/ 6841066 h 7089366"/>
                <a:gd name="connsiteX2" fmla="*/ 3715649 w 9472982"/>
                <a:gd name="connsiteY2" fmla="*/ 5401733 h 7089366"/>
                <a:gd name="connsiteX3" fmla="*/ 7390182 w 9472982"/>
                <a:gd name="connsiteY3" fmla="*/ 1405466 h 7089366"/>
                <a:gd name="connsiteX4" fmla="*/ 9472982 w 9472982"/>
                <a:gd name="connsiteY4" fmla="*/ 0 h 708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2982" h="7089366">
                  <a:moveTo>
                    <a:pt x="159649" y="7078133"/>
                  </a:moveTo>
                  <a:cubicBezTo>
                    <a:pt x="-9685" y="7099299"/>
                    <a:pt x="-179018" y="7120466"/>
                    <a:pt x="413649" y="6841066"/>
                  </a:cubicBezTo>
                  <a:cubicBezTo>
                    <a:pt x="1006316" y="6561666"/>
                    <a:pt x="2552894" y="6307666"/>
                    <a:pt x="3715649" y="5401733"/>
                  </a:cubicBezTo>
                  <a:cubicBezTo>
                    <a:pt x="4878404" y="4495800"/>
                    <a:pt x="6430627" y="2305755"/>
                    <a:pt x="7390182" y="1405466"/>
                  </a:cubicBezTo>
                  <a:cubicBezTo>
                    <a:pt x="8349737" y="505177"/>
                    <a:pt x="8981915" y="183444"/>
                    <a:pt x="9472982" y="0"/>
                  </a:cubicBezTo>
                </a:path>
              </a:pathLst>
            </a:custGeom>
            <a:noFill/>
            <a:ln w="28575">
              <a:solidFill>
                <a:srgbClr val="0ECF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 descr="Тенденция к повышению со сплошной заливкой">
            <a:extLst>
              <a:ext uri="{FF2B5EF4-FFF2-40B4-BE49-F238E27FC236}">
                <a16:creationId xmlns:a16="http://schemas.microsoft.com/office/drawing/2014/main" id="{6E7BAC71-1C25-3B28-D3B3-DB27C5735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02" y="2415570"/>
            <a:ext cx="663336" cy="700087"/>
          </a:xfrm>
          <a:prstGeom prst="rect">
            <a:avLst/>
          </a:prstGeom>
        </p:spPr>
      </p:pic>
      <p:pic>
        <p:nvPicPr>
          <p:cNvPr id="15" name="Рисунок 14" descr="Школа со сплошной заливкой">
            <a:extLst>
              <a:ext uri="{FF2B5EF4-FFF2-40B4-BE49-F238E27FC236}">
                <a16:creationId xmlns:a16="http://schemas.microsoft.com/office/drawing/2014/main" id="{B8419088-6AD5-D491-74BC-288B4C68B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142" y="3988561"/>
            <a:ext cx="700088" cy="700088"/>
          </a:xfrm>
          <a:prstGeom prst="rect">
            <a:avLst/>
          </a:prstGeom>
        </p:spPr>
      </p:pic>
      <p:pic>
        <p:nvPicPr>
          <p:cNvPr id="17" name="Рисунок 16" descr="Предупреждение со сплошной заливкой">
            <a:extLst>
              <a:ext uri="{FF2B5EF4-FFF2-40B4-BE49-F238E27FC236}">
                <a16:creationId xmlns:a16="http://schemas.microsoft.com/office/drawing/2014/main" id="{744BD11B-B5AD-5D57-7B0A-42A3F362B8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207" y="1338779"/>
            <a:ext cx="557526" cy="5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AFF2A0-230D-DE60-8E58-1E2885323E3D}"/>
              </a:ext>
            </a:extLst>
          </p:cNvPr>
          <p:cNvGrpSpPr/>
          <p:nvPr/>
        </p:nvGrpSpPr>
        <p:grpSpPr>
          <a:xfrm>
            <a:off x="623951" y="196247"/>
            <a:ext cx="7819904" cy="646331"/>
            <a:chOff x="546860" y="10716"/>
            <a:chExt cx="7819904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86DFB7-F189-1C2C-7F5E-C68D9CA1545A}"/>
                </a:ext>
              </a:extLst>
            </p:cNvPr>
            <p:cNvSpPr txBox="1"/>
            <p:nvPr/>
          </p:nvSpPr>
          <p:spPr>
            <a:xfrm>
              <a:off x="729737" y="10716"/>
              <a:ext cx="76370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cs typeface="Arial Narrow" panose="020B0604020202020204" pitchFamily="34" charset="0"/>
                </a:rPr>
                <a:t>Ключевые тенденции и драйверы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FCE98E7-7434-BE62-25EF-B5315075F388}"/>
                </a:ext>
              </a:extLst>
            </p:cNvPr>
            <p:cNvSpPr/>
            <p:nvPr/>
          </p:nvSpPr>
          <p:spPr>
            <a:xfrm flipH="1">
              <a:off x="546860" y="82846"/>
              <a:ext cx="45719" cy="557526"/>
            </a:xfrm>
            <a:prstGeom prst="rect">
              <a:avLst/>
            </a:prstGeom>
            <a:solidFill>
              <a:srgbClr val="0B2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8C7B9C6-8AB0-03A9-DE87-76B800F383A8}"/>
                </a:ext>
              </a:extLst>
            </p:cNvPr>
            <p:cNvSpPr/>
            <p:nvPr/>
          </p:nvSpPr>
          <p:spPr>
            <a:xfrm flipH="1">
              <a:off x="626869" y="79652"/>
              <a:ext cx="45719" cy="557526"/>
            </a:xfrm>
            <a:prstGeom prst="rect">
              <a:avLst/>
            </a:prstGeom>
            <a:solidFill>
              <a:srgbClr val="0ECF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FAD14B-9557-6025-2DF3-4E5B99E01A60}"/>
              </a:ext>
            </a:extLst>
          </p:cNvPr>
          <p:cNvSpPr/>
          <p:nvPr/>
        </p:nvSpPr>
        <p:spPr>
          <a:xfrm>
            <a:off x="0" y="0"/>
            <a:ext cx="298313" cy="6858000"/>
          </a:xfrm>
          <a:prstGeom prst="rect">
            <a:avLst/>
          </a:prstGeom>
          <a:solidFill>
            <a:srgbClr val="0B2A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AA37EE-5F6E-3E37-CE1A-49FD32BAE2BD}"/>
              </a:ext>
            </a:extLst>
          </p:cNvPr>
          <p:cNvSpPr/>
          <p:nvPr/>
        </p:nvSpPr>
        <p:spPr>
          <a:xfrm>
            <a:off x="285178" y="0"/>
            <a:ext cx="95982" cy="6858000"/>
          </a:xfrm>
          <a:prstGeom prst="rect">
            <a:avLst/>
          </a:prstGeom>
          <a:solidFill>
            <a:srgbClr val="0ECF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72D07F7-4A66-D247-424B-2950FCA08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91" y="543946"/>
            <a:ext cx="11472068" cy="66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8394" rIns="0" bIns="9839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Импортозамещение и технологический суверенитет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: 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Критическая зависимость от ушедших западных технологий (Shell, Exxon) создаёт прямой 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государственный заказ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на разработку отечественного аналога.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B2A4D"/>
              </a:solidFill>
              <a:effectLst/>
              <a:latin typeface="quote-cjk-pa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Экологическое регулирование: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Ужесточение мер по утилизации ПНГ (снижение факельного сжигания) и спрос на «чистые» топлива (низкое содержание серы, ароматики) создают 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нормативный драйвер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для GTL.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B2A4D"/>
              </a:solidFill>
              <a:effectLst/>
              <a:latin typeface="quote-cjk-pa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Освоение Арктики и удалённых месторождений: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Господдержка проектов в Арктике формирует устойчивый спрос на 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высококачественное арктическое топливо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, которое логично производить из местного газа на месте (мини-GTL).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B2A4D"/>
              </a:solidFill>
              <a:effectLst/>
              <a:latin typeface="quote-cjk-pa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Экономика малых потоков газа: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&gt;60%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месторождений в России — малые и средние. Строить к ним газопроводы или СПГ-заводы нерентабельно. Это создаёт идеальную нишу для 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модульных и мобильных GTL-решений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rgbClr val="0B2A4D"/>
              </a:solidFill>
              <a:effectLst/>
              <a:latin typeface="quote-cjk-patc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Мировой тренд на декарбонизацию и SAF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: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quote-cjk-patch"/>
              </a:rPr>
              <a:t> Давление на авиаотрасль по снижению углеродного следа открывает перспективу для синтетического авиатоплива, даже в рамках национальной повестки.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B2A4D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9882B-BC85-59F0-FD41-CF6A7D4EA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D4E7C0B-90A4-278E-D529-BD0AF85D13A9}"/>
              </a:ext>
            </a:extLst>
          </p:cNvPr>
          <p:cNvGrpSpPr/>
          <p:nvPr/>
        </p:nvGrpSpPr>
        <p:grpSpPr>
          <a:xfrm>
            <a:off x="-1061659" y="-142875"/>
            <a:ext cx="12105897" cy="7575670"/>
            <a:chOff x="4141418" y="132590"/>
            <a:chExt cx="11632341" cy="7366000"/>
          </a:xfrm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21F4E41A-79DE-BD5C-3130-7613DB11C5B0}"/>
                </a:ext>
              </a:extLst>
            </p:cNvPr>
            <p:cNvSpPr/>
            <p:nvPr/>
          </p:nvSpPr>
          <p:spPr>
            <a:xfrm rot="10800000">
              <a:off x="6709344" y="132590"/>
              <a:ext cx="9064415" cy="7366000"/>
            </a:xfrm>
            <a:custGeom>
              <a:avLst/>
              <a:gdLst>
                <a:gd name="connsiteX0" fmla="*/ 8923867 w 8923867"/>
                <a:gd name="connsiteY0" fmla="*/ 0 h 6383866"/>
                <a:gd name="connsiteX1" fmla="*/ 7958667 w 8923867"/>
                <a:gd name="connsiteY1" fmla="*/ 3149600 h 6383866"/>
                <a:gd name="connsiteX2" fmla="*/ 4114800 w 8923867"/>
                <a:gd name="connsiteY2" fmla="*/ 5706533 h 6383866"/>
                <a:gd name="connsiteX3" fmla="*/ 0 w 8923867"/>
                <a:gd name="connsiteY3" fmla="*/ 6383866 h 638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3867" h="6383866">
                  <a:moveTo>
                    <a:pt x="8923867" y="0"/>
                  </a:moveTo>
                  <a:cubicBezTo>
                    <a:pt x="8842022" y="1099255"/>
                    <a:pt x="8760178" y="2198511"/>
                    <a:pt x="7958667" y="3149600"/>
                  </a:cubicBezTo>
                  <a:cubicBezTo>
                    <a:pt x="7157156" y="4100689"/>
                    <a:pt x="5441244" y="5167489"/>
                    <a:pt x="4114800" y="5706533"/>
                  </a:cubicBezTo>
                  <a:cubicBezTo>
                    <a:pt x="2788356" y="6245577"/>
                    <a:pt x="654755" y="6262511"/>
                    <a:pt x="0" y="6383866"/>
                  </a:cubicBezTo>
                </a:path>
              </a:pathLst>
            </a:custGeom>
            <a:noFill/>
            <a:ln w="34925">
              <a:solidFill>
                <a:srgbClr val="0B2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144E05A5-FD41-22E3-C088-C5C224C1FA0E}"/>
                </a:ext>
              </a:extLst>
            </p:cNvPr>
            <p:cNvSpPr/>
            <p:nvPr/>
          </p:nvSpPr>
          <p:spPr>
            <a:xfrm>
              <a:off x="4141418" y="135467"/>
              <a:ext cx="9472982" cy="7089366"/>
            </a:xfrm>
            <a:custGeom>
              <a:avLst/>
              <a:gdLst>
                <a:gd name="connsiteX0" fmla="*/ 159649 w 9472982"/>
                <a:gd name="connsiteY0" fmla="*/ 7078133 h 7089366"/>
                <a:gd name="connsiteX1" fmla="*/ 413649 w 9472982"/>
                <a:gd name="connsiteY1" fmla="*/ 6841066 h 7089366"/>
                <a:gd name="connsiteX2" fmla="*/ 3715649 w 9472982"/>
                <a:gd name="connsiteY2" fmla="*/ 5401733 h 7089366"/>
                <a:gd name="connsiteX3" fmla="*/ 7390182 w 9472982"/>
                <a:gd name="connsiteY3" fmla="*/ 1405466 h 7089366"/>
                <a:gd name="connsiteX4" fmla="*/ 9472982 w 9472982"/>
                <a:gd name="connsiteY4" fmla="*/ 0 h 708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2982" h="7089366">
                  <a:moveTo>
                    <a:pt x="159649" y="7078133"/>
                  </a:moveTo>
                  <a:cubicBezTo>
                    <a:pt x="-9685" y="7099299"/>
                    <a:pt x="-179018" y="7120466"/>
                    <a:pt x="413649" y="6841066"/>
                  </a:cubicBezTo>
                  <a:cubicBezTo>
                    <a:pt x="1006316" y="6561666"/>
                    <a:pt x="2552894" y="6307666"/>
                    <a:pt x="3715649" y="5401733"/>
                  </a:cubicBezTo>
                  <a:cubicBezTo>
                    <a:pt x="4878404" y="4495800"/>
                    <a:pt x="6430627" y="2305755"/>
                    <a:pt x="7390182" y="1405466"/>
                  </a:cubicBezTo>
                  <a:cubicBezTo>
                    <a:pt x="8349737" y="505177"/>
                    <a:pt x="8981915" y="183444"/>
                    <a:pt x="9472982" y="0"/>
                  </a:cubicBezTo>
                </a:path>
              </a:pathLst>
            </a:custGeom>
            <a:noFill/>
            <a:ln w="28575">
              <a:solidFill>
                <a:srgbClr val="0ECF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7E728E7-2157-0EE3-5E0C-437BDC79ED18}"/>
              </a:ext>
            </a:extLst>
          </p:cNvPr>
          <p:cNvGrpSpPr/>
          <p:nvPr/>
        </p:nvGrpSpPr>
        <p:grpSpPr>
          <a:xfrm>
            <a:off x="2941416" y="-300038"/>
            <a:ext cx="10346267" cy="7732833"/>
            <a:chOff x="3268133" y="-508000"/>
            <a:chExt cx="10346267" cy="7732833"/>
          </a:xfrm>
        </p:grpSpPr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5FE5C3EE-A81B-6DC1-7852-DFF22519AC01}"/>
                </a:ext>
              </a:extLst>
            </p:cNvPr>
            <p:cNvSpPr/>
            <p:nvPr/>
          </p:nvSpPr>
          <p:spPr>
            <a:xfrm>
              <a:off x="3268133" y="-508000"/>
              <a:ext cx="9064415" cy="7366000"/>
            </a:xfrm>
            <a:custGeom>
              <a:avLst/>
              <a:gdLst>
                <a:gd name="connsiteX0" fmla="*/ 8923867 w 8923867"/>
                <a:gd name="connsiteY0" fmla="*/ 0 h 6383866"/>
                <a:gd name="connsiteX1" fmla="*/ 7958667 w 8923867"/>
                <a:gd name="connsiteY1" fmla="*/ 3149600 h 6383866"/>
                <a:gd name="connsiteX2" fmla="*/ 4114800 w 8923867"/>
                <a:gd name="connsiteY2" fmla="*/ 5706533 h 6383866"/>
                <a:gd name="connsiteX3" fmla="*/ 0 w 8923867"/>
                <a:gd name="connsiteY3" fmla="*/ 6383866 h 638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3867" h="6383866">
                  <a:moveTo>
                    <a:pt x="8923867" y="0"/>
                  </a:moveTo>
                  <a:cubicBezTo>
                    <a:pt x="8842022" y="1099255"/>
                    <a:pt x="8760178" y="2198511"/>
                    <a:pt x="7958667" y="3149600"/>
                  </a:cubicBezTo>
                  <a:cubicBezTo>
                    <a:pt x="7157156" y="4100689"/>
                    <a:pt x="5441244" y="5167489"/>
                    <a:pt x="4114800" y="5706533"/>
                  </a:cubicBezTo>
                  <a:cubicBezTo>
                    <a:pt x="2788356" y="6245577"/>
                    <a:pt x="654755" y="6262511"/>
                    <a:pt x="0" y="6383866"/>
                  </a:cubicBezTo>
                </a:path>
              </a:pathLst>
            </a:custGeom>
            <a:noFill/>
            <a:ln w="34925">
              <a:solidFill>
                <a:srgbClr val="0B2A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378646DF-F3AA-71A6-E6AF-8A7F7E7A460C}"/>
                </a:ext>
              </a:extLst>
            </p:cNvPr>
            <p:cNvSpPr/>
            <p:nvPr/>
          </p:nvSpPr>
          <p:spPr>
            <a:xfrm>
              <a:off x="4141418" y="135467"/>
              <a:ext cx="9472982" cy="7089366"/>
            </a:xfrm>
            <a:custGeom>
              <a:avLst/>
              <a:gdLst>
                <a:gd name="connsiteX0" fmla="*/ 159649 w 9472982"/>
                <a:gd name="connsiteY0" fmla="*/ 7078133 h 7089366"/>
                <a:gd name="connsiteX1" fmla="*/ 413649 w 9472982"/>
                <a:gd name="connsiteY1" fmla="*/ 6841066 h 7089366"/>
                <a:gd name="connsiteX2" fmla="*/ 3715649 w 9472982"/>
                <a:gd name="connsiteY2" fmla="*/ 5401733 h 7089366"/>
                <a:gd name="connsiteX3" fmla="*/ 7390182 w 9472982"/>
                <a:gd name="connsiteY3" fmla="*/ 1405466 h 7089366"/>
                <a:gd name="connsiteX4" fmla="*/ 9472982 w 9472982"/>
                <a:gd name="connsiteY4" fmla="*/ 0 h 708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2982" h="7089366">
                  <a:moveTo>
                    <a:pt x="159649" y="7078133"/>
                  </a:moveTo>
                  <a:cubicBezTo>
                    <a:pt x="-9685" y="7099299"/>
                    <a:pt x="-179018" y="7120466"/>
                    <a:pt x="413649" y="6841066"/>
                  </a:cubicBezTo>
                  <a:cubicBezTo>
                    <a:pt x="1006316" y="6561666"/>
                    <a:pt x="2552894" y="6307666"/>
                    <a:pt x="3715649" y="5401733"/>
                  </a:cubicBezTo>
                  <a:cubicBezTo>
                    <a:pt x="4878404" y="4495800"/>
                    <a:pt x="6430627" y="2305755"/>
                    <a:pt x="7390182" y="1405466"/>
                  </a:cubicBezTo>
                  <a:cubicBezTo>
                    <a:pt x="8349737" y="505177"/>
                    <a:pt x="8981915" y="183444"/>
                    <a:pt x="9472982" y="0"/>
                  </a:cubicBezTo>
                </a:path>
              </a:pathLst>
            </a:custGeom>
            <a:noFill/>
            <a:ln w="28575">
              <a:solidFill>
                <a:srgbClr val="0ECF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D9B407A-3FAD-7DD9-61D5-BCD43CBED9BF}"/>
              </a:ext>
            </a:extLst>
          </p:cNvPr>
          <p:cNvGrpSpPr/>
          <p:nvPr/>
        </p:nvGrpSpPr>
        <p:grpSpPr>
          <a:xfrm>
            <a:off x="623951" y="196247"/>
            <a:ext cx="5833783" cy="646331"/>
            <a:chOff x="546860" y="10716"/>
            <a:chExt cx="5833783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64CB9AA-C06B-B9C2-0EFA-5D4C210E0624}"/>
                </a:ext>
              </a:extLst>
            </p:cNvPr>
            <p:cNvSpPr txBox="1"/>
            <p:nvPr/>
          </p:nvSpPr>
          <p:spPr>
            <a:xfrm>
              <a:off x="729737" y="10716"/>
              <a:ext cx="5650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2060"/>
                  </a:solidFill>
                  <a:cs typeface="Arial Narrow" panose="020B0604020202020204" pitchFamily="34" charset="0"/>
                </a:rPr>
                <a:t>Целевая аудитория (</a:t>
              </a:r>
              <a:r>
                <a:rPr lang="en-US" sz="3600" b="1" dirty="0">
                  <a:solidFill>
                    <a:srgbClr val="002060"/>
                  </a:solidFill>
                  <a:cs typeface="Arial Narrow" panose="020B0604020202020204" pitchFamily="34" charset="0"/>
                </a:rPr>
                <a:t>B</a:t>
              </a:r>
              <a:r>
                <a:rPr lang="ru-RU" sz="3600" b="1" dirty="0">
                  <a:solidFill>
                    <a:srgbClr val="002060"/>
                  </a:solidFill>
                  <a:cs typeface="Arial Narrow" panose="020B0604020202020204" pitchFamily="34" charset="0"/>
                </a:rPr>
                <a:t>2</a:t>
              </a:r>
              <a:r>
                <a:rPr lang="en-US" sz="3600" b="1" dirty="0">
                  <a:solidFill>
                    <a:srgbClr val="002060"/>
                  </a:solidFill>
                  <a:cs typeface="Arial Narrow" panose="020B0604020202020204" pitchFamily="34" charset="0"/>
                </a:rPr>
                <a:t>B)</a:t>
              </a:r>
              <a:endParaRPr lang="ru-RU" sz="3600" b="1" dirty="0">
                <a:solidFill>
                  <a:srgbClr val="002060"/>
                </a:solidFill>
                <a:cs typeface="Arial Narrow" panose="020B0604020202020204" pitchFamily="34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D7452543-4902-B218-9931-A6D34E33DF9D}"/>
                </a:ext>
              </a:extLst>
            </p:cNvPr>
            <p:cNvSpPr/>
            <p:nvPr/>
          </p:nvSpPr>
          <p:spPr>
            <a:xfrm flipH="1">
              <a:off x="546860" y="82846"/>
              <a:ext cx="45719" cy="557526"/>
            </a:xfrm>
            <a:prstGeom prst="rect">
              <a:avLst/>
            </a:prstGeom>
            <a:solidFill>
              <a:srgbClr val="0B2A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95A95A2-3CBC-200E-89CF-D34E5154FADB}"/>
                </a:ext>
              </a:extLst>
            </p:cNvPr>
            <p:cNvSpPr/>
            <p:nvPr/>
          </p:nvSpPr>
          <p:spPr>
            <a:xfrm flipH="1">
              <a:off x="626869" y="79652"/>
              <a:ext cx="45719" cy="557526"/>
            </a:xfrm>
            <a:prstGeom prst="rect">
              <a:avLst/>
            </a:prstGeom>
            <a:solidFill>
              <a:srgbClr val="0ECF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5A10F4F-35F8-6919-16AB-F631578C8D5B}"/>
              </a:ext>
            </a:extLst>
          </p:cNvPr>
          <p:cNvGrpSpPr/>
          <p:nvPr/>
        </p:nvGrpSpPr>
        <p:grpSpPr>
          <a:xfrm>
            <a:off x="4437298" y="1899962"/>
            <a:ext cx="3677252" cy="3806415"/>
            <a:chOff x="150996" y="1142102"/>
            <a:chExt cx="3495846" cy="3806415"/>
          </a:xfrm>
          <a:solidFill>
            <a:schemeClr val="bg1"/>
          </a:solidFill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6F43E9FB-6CC2-C36B-B9D8-C5E4ECC09AE1}"/>
                </a:ext>
              </a:extLst>
            </p:cNvPr>
            <p:cNvSpPr/>
            <p:nvPr/>
          </p:nvSpPr>
          <p:spPr>
            <a:xfrm>
              <a:off x="150996" y="1142102"/>
              <a:ext cx="3495846" cy="380641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ECF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863069-CC33-0456-3179-1044984BB1D7}"/>
                </a:ext>
              </a:extLst>
            </p:cNvPr>
            <p:cNvSpPr txBox="1"/>
            <p:nvPr/>
          </p:nvSpPr>
          <p:spPr>
            <a:xfrm>
              <a:off x="616476" y="1262269"/>
              <a:ext cx="266184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B2A4D"/>
                  </a:solidFill>
                </a:rPr>
                <a:t>Якорные клиенты (сырье) </a:t>
              </a:r>
              <a:endParaRPr lang="ru-RU" sz="2000" dirty="0">
                <a:solidFill>
                  <a:srgbClr val="0B2A4D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B3AA95-C559-BDA3-08EC-4D3C9F6EF86E}"/>
                </a:ext>
              </a:extLst>
            </p:cNvPr>
            <p:cNvSpPr txBox="1"/>
            <p:nvPr/>
          </p:nvSpPr>
          <p:spPr>
            <a:xfrm>
              <a:off x="312642" y="1908600"/>
              <a:ext cx="3269509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Нефтяные компании среднего размера</a:t>
              </a:r>
              <a:r>
                <a:rPr lang="ru-RU" b="0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, владеющие месторождениями с высоким уровнем факельного сжигания ПНГ и без газотранспортной инфраструктуры </a:t>
              </a:r>
            </a:p>
            <a:p>
              <a:r>
                <a:rPr lang="ru-RU" b="1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(например, «</a:t>
              </a:r>
              <a:r>
                <a:rPr lang="ru-RU" b="1" i="0" u="none" strike="noStrike" dirty="0" err="1">
                  <a:solidFill>
                    <a:srgbClr val="0B2A4D"/>
                  </a:solidFill>
                  <a:effectLst/>
                  <a:latin typeface="quote-cjk-patch"/>
                </a:rPr>
                <a:t>Руснефть</a:t>
              </a:r>
              <a:r>
                <a:rPr lang="ru-RU" b="1" i="0" u="none" strike="noStrike" dirty="0">
                  <a:solidFill>
                    <a:srgbClr val="0B2A4D"/>
                  </a:solidFill>
                  <a:effectLst/>
                  <a:latin typeface="quote-cjk-patch"/>
                </a:rPr>
                <a:t>», «Славнефть», независимые производители в ХМАО, ЯНАО)</a:t>
              </a:r>
              <a:endParaRPr lang="ru-RU" b="1" dirty="0">
                <a:solidFill>
                  <a:srgbClr val="0B2A4D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2533362-85FB-C845-F954-2F561EE12E0E}"/>
              </a:ext>
            </a:extLst>
          </p:cNvPr>
          <p:cNvGrpSpPr/>
          <p:nvPr/>
        </p:nvGrpSpPr>
        <p:grpSpPr>
          <a:xfrm>
            <a:off x="260144" y="1181726"/>
            <a:ext cx="3817308" cy="4390913"/>
            <a:chOff x="3996328" y="1396889"/>
            <a:chExt cx="3817308" cy="3959432"/>
          </a:xfrm>
        </p:grpSpPr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499B180E-02F8-7CD2-61FB-66BD5C0BEE11}"/>
                </a:ext>
              </a:extLst>
            </p:cNvPr>
            <p:cNvSpPr/>
            <p:nvPr/>
          </p:nvSpPr>
          <p:spPr>
            <a:xfrm>
              <a:off x="3996328" y="1396889"/>
              <a:ext cx="3817308" cy="380641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ECF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889D5F0A-6F3C-BC60-E3E3-7EAD5C5D5BF5}"/>
                </a:ext>
              </a:extLst>
            </p:cNvPr>
            <p:cNvGrpSpPr/>
            <p:nvPr/>
          </p:nvGrpSpPr>
          <p:grpSpPr>
            <a:xfrm>
              <a:off x="4192355" y="1486045"/>
              <a:ext cx="3621281" cy="3870276"/>
              <a:chOff x="4192355" y="1486045"/>
              <a:chExt cx="3621281" cy="387027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7FB9F3-893E-8FEF-65E5-52028B990BC6}"/>
                  </a:ext>
                </a:extLst>
              </p:cNvPr>
              <p:cNvSpPr txBox="1"/>
              <p:nvPr/>
            </p:nvSpPr>
            <p:spPr>
              <a:xfrm>
                <a:off x="4207597" y="1486045"/>
                <a:ext cx="31271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0B2A4D"/>
                    </a:solidFill>
                  </a:rPr>
                  <a:t>Якорные клиенты (продукция)</a:t>
                </a:r>
                <a:endParaRPr lang="ru-RU" sz="2000" dirty="0">
                  <a:solidFill>
                    <a:srgbClr val="0B2A4D"/>
                  </a:solidFill>
                </a:endParaRPr>
              </a:p>
            </p:txBody>
          </p:sp>
          <p:sp>
            <p:nvSpPr>
              <p:cNvPr id="22" name="Rectangle 1">
                <a:extLst>
                  <a:ext uri="{FF2B5EF4-FFF2-40B4-BE49-F238E27FC236}">
                    <a16:creationId xmlns:a16="http://schemas.microsoft.com/office/drawing/2014/main" id="{E8ABB6EE-DCC0-55A5-A8E7-DED8A236A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4192355" y="1822028"/>
                <a:ext cx="3621281" cy="3534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25392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b="0" i="0" u="none" strike="noStrike" cap="none" normalizeH="0" baseline="0" dirty="0">
                  <a:ln>
                    <a:noFill/>
                  </a:ln>
                  <a:solidFill>
                    <a:srgbClr val="0B2A4D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ru-RU" altLang="ru-RU" sz="2000" b="1" i="0" u="none" strike="noStrike" cap="none" normalizeH="0" baseline="0" dirty="0">
                    <a:ln>
                      <a:noFill/>
                    </a:ln>
                    <a:solidFill>
                      <a:srgbClr val="0B2A4D"/>
                    </a:solidFill>
                    <a:effectLst/>
                    <a:latin typeface="quote-cjk-patch"/>
                  </a:rPr>
                  <a:t>Госкомпании, работающие в Арктике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rgbClr val="0B2A4D"/>
                    </a:solidFill>
                    <a:effectLst/>
                    <a:latin typeface="quote-cjk-patch"/>
                  </a:rPr>
                  <a:t> </a:t>
                </a:r>
                <a:r>
                  <a:rPr kumimoji="0" lang="ru-RU" altLang="ru-RU" b="0" i="0" u="none" strike="noStrike" cap="none" normalizeH="0" baseline="0" dirty="0">
                    <a:ln>
                      <a:noFill/>
                    </a:ln>
                    <a:solidFill>
                      <a:srgbClr val="0B2A4D"/>
                    </a:solidFill>
                    <a:effectLst/>
                    <a:latin typeface="quote-cjk-patch"/>
                  </a:rPr>
                  <a:t>(«Роснефть», «Новатэк», «Газпром нефть») — потребители арктического дизеля.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ru-RU" altLang="ru-RU" sz="2000" b="1" i="0" u="none" strike="noStrike" cap="none" normalizeH="0" baseline="0" dirty="0">
                    <a:ln>
                      <a:noFill/>
                    </a:ln>
                    <a:solidFill>
                      <a:srgbClr val="0B2A4D"/>
                    </a:solidFill>
                    <a:effectLst/>
                    <a:latin typeface="quote-cjk-patch"/>
                  </a:rPr>
                  <a:t>Авиакомпании с госучастием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rgbClr val="0B2A4D"/>
                    </a:solidFill>
                    <a:effectLst/>
                    <a:latin typeface="quote-cjk-patch"/>
                  </a:rPr>
                  <a:t> </a:t>
                </a:r>
                <a:r>
                  <a:rPr kumimoji="0" lang="ru-RU" altLang="ru-RU" b="0" i="0" u="none" strike="noStrike" cap="none" normalizeH="0" baseline="0" dirty="0">
                    <a:ln>
                      <a:noFill/>
                    </a:ln>
                    <a:solidFill>
                      <a:srgbClr val="0B2A4D"/>
                    </a:solidFill>
                    <a:effectLst/>
                    <a:latin typeface="quote-cjk-patch"/>
                  </a:rPr>
                  <a:t>(Аэрофлот) — потенциальные пионеры использования SAF в России.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ru-RU" altLang="ru-RU" sz="2000" b="1" i="0" u="none" strike="noStrike" cap="none" normalizeH="0" baseline="0" dirty="0">
                    <a:ln>
                      <a:noFill/>
                    </a:ln>
                    <a:solidFill>
                      <a:srgbClr val="0B2A4D"/>
                    </a:solidFill>
                    <a:effectLst/>
                    <a:latin typeface="quote-cjk-patch"/>
                  </a:rPr>
                  <a:t>Производители премиальных масел и спецхимии.</a:t>
                </a:r>
                <a:endPara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0B2A4D"/>
                  </a:solidFill>
                  <a:effectLst/>
                  <a:latin typeface="quote-cjk-patch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b="0" i="0" u="none" strike="noStrike" cap="none" normalizeH="0" baseline="0" dirty="0">
                  <a:ln>
                    <a:noFill/>
                  </a:ln>
                  <a:solidFill>
                    <a:srgbClr val="0B2A4D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0D294CF-3A1E-B55D-AB6F-2D330AC4582E}"/>
              </a:ext>
            </a:extLst>
          </p:cNvPr>
          <p:cNvGrpSpPr/>
          <p:nvPr/>
        </p:nvGrpSpPr>
        <p:grpSpPr>
          <a:xfrm>
            <a:off x="8519380" y="2666460"/>
            <a:ext cx="3412476" cy="3749940"/>
            <a:chOff x="8052844" y="1142101"/>
            <a:chExt cx="3412476" cy="3749940"/>
          </a:xfrm>
        </p:grpSpPr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59644AF6-F8AD-AD01-B669-90EF2C56941A}"/>
                </a:ext>
              </a:extLst>
            </p:cNvPr>
            <p:cNvSpPr/>
            <p:nvPr/>
          </p:nvSpPr>
          <p:spPr>
            <a:xfrm>
              <a:off x="8052844" y="1142101"/>
              <a:ext cx="3412476" cy="37499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ECF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56AB93-3C57-F3C9-7893-13A2088282B2}"/>
                </a:ext>
              </a:extLst>
            </p:cNvPr>
            <p:cNvSpPr txBox="1"/>
            <p:nvPr/>
          </p:nvSpPr>
          <p:spPr>
            <a:xfrm>
              <a:off x="8335936" y="1301379"/>
              <a:ext cx="287874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B2A4D"/>
                  </a:solidFill>
                </a:rPr>
                <a:t>Стратегические</a:t>
              </a:r>
              <a:r>
                <a:rPr lang="ru-RU" b="1" dirty="0">
                  <a:solidFill>
                    <a:srgbClr val="0B2A4D"/>
                  </a:solidFill>
                </a:rPr>
                <a:t> </a:t>
              </a:r>
            </a:p>
            <a:p>
              <a:pPr algn="ctr"/>
              <a:r>
                <a:rPr lang="ru-RU" sz="2000" b="1" dirty="0">
                  <a:solidFill>
                    <a:srgbClr val="0B2A4D"/>
                  </a:solidFill>
                </a:rPr>
                <a:t>партнёры</a:t>
              </a:r>
              <a:endParaRPr lang="ru-RU" dirty="0">
                <a:solidFill>
                  <a:srgbClr val="0B2A4D"/>
                </a:solidFill>
              </a:endParaRPr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CA50609A-B2C5-995F-8397-CF3B4C465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3546" y="1727080"/>
              <a:ext cx="3129383" cy="316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25392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2000" b="1" i="0" u="none" strike="noStrike" cap="none" normalizeH="0" baseline="0" dirty="0">
                  <a:ln>
                    <a:noFill/>
                  </a:ln>
                  <a:solidFill>
                    <a:srgbClr val="0B2A4D"/>
                  </a:solidFill>
                  <a:effectLst/>
                  <a:latin typeface="quote-cjk-patch"/>
                </a:rPr>
                <a:t>Госкорпорации («Ростех», «Росатом»)</a:t>
              </a: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0B2A4D"/>
                  </a:solidFill>
                  <a:effectLst/>
                  <a:latin typeface="quote-cjk-patch"/>
                </a:rPr>
                <a:t> — как интеграторы и источники финансирования.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altLang="ru-RU" sz="2000" b="1" i="0" u="none" strike="noStrike" cap="none" normalizeH="0" baseline="0" dirty="0">
                  <a:ln>
                    <a:noFill/>
                  </a:ln>
                  <a:solidFill>
                    <a:srgbClr val="0B2A4D"/>
                  </a:solidFill>
                  <a:effectLst/>
                  <a:latin typeface="quote-cjk-patch"/>
                </a:rPr>
                <a:t>Научные институты (ИПНГ РАН, Институт катализа)</a:t>
              </a:r>
              <a:r>
                <a:rPr kumimoji="0" lang="ru-RU" altLang="ru-RU" sz="2000" b="0" i="0" u="none" strike="noStrike" cap="none" normalizeH="0" baseline="0" dirty="0">
                  <a:ln>
                    <a:noFill/>
                  </a:ln>
                  <a:solidFill>
                    <a:srgbClr val="0B2A4D"/>
                  </a:solidFill>
                  <a:effectLst/>
                  <a:latin typeface="quote-cjk-patch"/>
                </a:rPr>
                <a:t> — как разработчики технологии.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B2A4D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73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3970</TotalTime>
  <Words>2367</Words>
  <Application>Microsoft Macintosh PowerPoint</Application>
  <PresentationFormat>Широкоэкранный</PresentationFormat>
  <Paragraphs>241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Arial Narrow</vt:lpstr>
      <vt:lpstr>Cambria Math</vt:lpstr>
      <vt:lpstr>quote-cjk-patch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korolevaliza124@gmail.com</dc:creator>
  <cp:lastModifiedBy>korolevaliza124@gmail.com</cp:lastModifiedBy>
  <cp:revision>2</cp:revision>
  <dcterms:created xsi:type="dcterms:W3CDTF">2025-12-03T23:46:53Z</dcterms:created>
  <dcterms:modified xsi:type="dcterms:W3CDTF">2025-12-06T18:01:41Z</dcterms:modified>
</cp:coreProperties>
</file>