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8" r:id="rId5"/>
    <p:sldId id="260" r:id="rId6"/>
    <p:sldId id="261" r:id="rId7"/>
    <p:sldId id="269" r:id="rId8"/>
    <p:sldId id="262" r:id="rId9"/>
    <p:sldId id="264" r:id="rId10"/>
    <p:sldId id="270" r:id="rId11"/>
  </p:sldIdLst>
  <p:sldSz cx="18288000" cy="10287000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Jura Semi-Bold" charset="0"/>
      <p:regular r:id="rId17"/>
    </p:embeddedFont>
    <p:embeddedFont>
      <p:font typeface="Jura Medium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869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D6B3A-F0C2-4D9C-B651-E9276451689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AC4A8-8D7A-47C6-A64E-0CCFE56632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99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6AC4A8-8D7A-47C6-A64E-0CCFE56632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645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5.sv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2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975" y="-456403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1876069" y="6951084"/>
            <a:ext cx="7466110" cy="2312429"/>
          </a:xfrm>
          <a:prstGeom prst="rect">
            <a:avLst/>
          </a:prstGeom>
          <a:solidFill>
            <a:srgbClr val="393BE4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436196">
            <a:off x="6316861" y="-3500547"/>
            <a:ext cx="17035324" cy="11072961"/>
          </a:xfrm>
          <a:custGeom>
            <a:avLst/>
            <a:gdLst/>
            <a:ahLst/>
            <a:cxnLst/>
            <a:rect l="l" t="t" r="r" b="b"/>
            <a:pathLst>
              <a:path w="17035324" h="11072961">
                <a:moveTo>
                  <a:pt x="0" y="0"/>
                </a:moveTo>
                <a:lnTo>
                  <a:pt x="17035324" y="0"/>
                </a:lnTo>
                <a:lnTo>
                  <a:pt x="17035324" y="11072961"/>
                </a:lnTo>
                <a:lnTo>
                  <a:pt x="0" y="11072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42255" y="3168800"/>
            <a:ext cx="14599848" cy="993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0"/>
              </a:lnSpc>
            </a:pPr>
            <a:r>
              <a:rPr lang="ru-RU" sz="9600" dirty="0">
                <a:solidFill>
                  <a:srgbClr val="FFFFFF"/>
                </a:solidFill>
                <a:latin typeface="Jura Semi-Bold"/>
              </a:rPr>
              <a:t>Проект «Всё о доме»</a:t>
            </a:r>
            <a:endParaRPr lang="en-US" sz="9600" dirty="0">
              <a:solidFill>
                <a:srgbClr val="FFFFFF"/>
              </a:solidFill>
              <a:latin typeface="Jura Semi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43035" y="7108018"/>
            <a:ext cx="6335846" cy="199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8"/>
              </a:lnSpc>
            </a:pPr>
            <a:r>
              <a:rPr lang="ru-RU" sz="3200" dirty="0">
                <a:solidFill>
                  <a:schemeClr val="bg1"/>
                </a:solidFill>
                <a:latin typeface="HK Grotesk Medium" panose="020B0604020202020204" charset="-52"/>
                <a:ea typeface="Times New Roman" panose="02020603050405020304" pitchFamily="18" charset="0"/>
              </a:rPr>
              <a:t>П</a:t>
            </a:r>
            <a:r>
              <a:rPr lang="ru-RU" sz="3200" dirty="0">
                <a:solidFill>
                  <a:schemeClr val="bg1"/>
                </a:solidFill>
                <a:effectLst/>
                <a:latin typeface="HK Grotesk Medium" panose="020B0604020202020204" charset="-52"/>
                <a:ea typeface="Times New Roman" panose="02020603050405020304" pitchFamily="18" charset="0"/>
              </a:rPr>
              <a:t>лощадка, предоставляющая услуги по получению информации о состоянии жилищного фонда.</a:t>
            </a:r>
            <a:endParaRPr lang="en-US" sz="5400" u="none" dirty="0">
              <a:solidFill>
                <a:schemeClr val="bg1"/>
              </a:solidFill>
              <a:latin typeface="HK Grotesk Medium" panose="020B0604020202020204" charset="-5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76069" y="1084067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FFFFFF"/>
                </a:solidFill>
                <a:latin typeface="Jura Semi-Bold"/>
              </a:rPr>
              <a:t>HIVE IT 2023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876069" y="6941558"/>
            <a:ext cx="14734041" cy="24255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1876069" y="9248775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1BFEAAD-D0D2-889F-476D-12B2FC6706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55" t="12830" r="8602" b="10439"/>
          <a:stretch/>
        </p:blipFill>
        <p:spPr>
          <a:xfrm>
            <a:off x="10285976" y="4665204"/>
            <a:ext cx="5255752" cy="48856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8390">
            <a:off x="1057519" y="6663353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2" y="0"/>
                </a:lnTo>
                <a:lnTo>
                  <a:pt x="12649512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722352"/>
            <a:ext cx="7706762" cy="790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49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Контакты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9729794" y="462408"/>
            <a:ext cx="4008382" cy="1023122"/>
            <a:chOff x="-1" y="-459983"/>
            <a:chExt cx="5344509" cy="1364164"/>
          </a:xfrm>
        </p:grpSpPr>
        <p:sp>
          <p:nvSpPr>
            <p:cNvPr id="5" name="TextBox 5"/>
            <p:cNvSpPr txBox="1"/>
            <p:nvPr/>
          </p:nvSpPr>
          <p:spPr>
            <a:xfrm>
              <a:off x="-1" y="-459983"/>
              <a:ext cx="531311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solidFill>
                    <a:srgbClr val="000000"/>
                  </a:solidFill>
                  <a:latin typeface="HK Grotesk Medium"/>
                </a:rPr>
                <a:t>НОМЕР ТЕЛЕФОНА </a:t>
              </a:r>
              <a:endParaRPr lang="en-US" sz="3000" dirty="0">
                <a:solidFill>
                  <a:srgbClr val="000000"/>
                </a:solidFill>
                <a:latin typeface="HK Grotesk Medium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1392" y="334879"/>
              <a:ext cx="5313116" cy="569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+7 922 (316) 88-54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76069" y="1084067"/>
            <a:ext cx="2664230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000000"/>
                </a:solidFill>
                <a:latin typeface="Jura Semi-Bold"/>
              </a:rPr>
              <a:t>HIVE IT 2023</a:t>
            </a:r>
          </a:p>
        </p:txBody>
      </p:sp>
      <p:sp>
        <p:nvSpPr>
          <p:cNvPr id="11" name="AutoShape 11"/>
          <p:cNvSpPr/>
          <p:nvPr/>
        </p:nvSpPr>
        <p:spPr>
          <a:xfrm rot="-5400000">
            <a:off x="3889929" y="5032929"/>
            <a:ext cx="1049861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753339" y="2017976"/>
            <a:ext cx="4489805" cy="924409"/>
            <a:chOff x="0" y="-437789"/>
            <a:chExt cx="5986407" cy="123254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437789"/>
              <a:ext cx="5986407" cy="653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solidFill>
                    <a:srgbClr val="000000"/>
                  </a:solidFill>
                  <a:latin typeface="HK Grotesk Medium"/>
                </a:rPr>
                <a:t>ЭЛЕКТРОННАЯ ПОЧТА</a:t>
              </a:r>
              <a:endParaRPr lang="en-US" sz="3000" dirty="0">
                <a:solidFill>
                  <a:srgbClr val="000000"/>
                </a:solidFill>
                <a:latin typeface="HK Grotesk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89576"/>
              <a:ext cx="5313116" cy="505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2"/>
                </a:lnSpc>
              </a:pPr>
              <a:r>
                <a:rPr lang="en-US" sz="2600" dirty="0">
                  <a:solidFill>
                    <a:srgbClr val="000000"/>
                  </a:solidFill>
                  <a:latin typeface="HK Grotesk Light"/>
                </a:rPr>
                <a:t>danilmaltzew@gmail.com</a:t>
              </a:r>
            </a:p>
          </p:txBody>
        </p:sp>
      </p:grpSp>
      <p:pic>
        <p:nvPicPr>
          <p:cNvPr id="1026" name="Picture 2" descr="нарисуй картинку-иллюстрацию для слайда про указанные контакты(номер телефона, емайл) для презентации по проекту \&quot;Всёодоме\&quot;, для этой иллюстрации используй темно синие оттенки">
            <a:extLst>
              <a:ext uri="{FF2B5EF4-FFF2-40B4-BE49-F238E27FC236}">
                <a16:creationId xmlns:a16="http://schemas.microsoft.com/office/drawing/2014/main" xmlns="" id="{61C5CDA7-2C65-DFE6-C5F5-C2715DF13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88" b="22656"/>
          <a:stretch/>
        </p:blipFill>
        <p:spPr bwMode="auto">
          <a:xfrm>
            <a:off x="9598258" y="3479732"/>
            <a:ext cx="8162490" cy="59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913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04033">
            <a:off x="9593493" y="5704443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36085" y="1571748"/>
            <a:ext cx="7623603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Актуальность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76069" y="2879040"/>
            <a:ext cx="8580639" cy="1915845"/>
            <a:chOff x="0" y="-35517"/>
            <a:chExt cx="12346984" cy="2355924"/>
          </a:xfrm>
        </p:grpSpPr>
        <p:sp>
          <p:nvSpPr>
            <p:cNvPr id="6" name="TextBox 6"/>
            <p:cNvSpPr txBox="1"/>
            <p:nvPr/>
          </p:nvSpPr>
          <p:spPr>
            <a:xfrm>
              <a:off x="0" y="762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32301" y="-35517"/>
              <a:ext cx="10714683" cy="23559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02"/>
                </a:lnSpc>
              </a:pPr>
              <a:r>
                <a:rPr lang="ru-RU" sz="2300" dirty="0">
                  <a:latin typeface="HK Grotesk Light" panose="020B0604020202020204" charset="-52"/>
                </a:rPr>
                <a:t>П</a:t>
              </a:r>
              <a:r>
                <a:rPr lang="ru-RU" sz="2300" b="0" i="0" dirty="0">
                  <a:effectLst/>
                  <a:latin typeface="HK Grotesk Light" panose="020B0604020202020204" charset="-52"/>
                </a:rPr>
                <a:t>отребность в объективной и доступной информации о качестве жилья и услуг ЖКХ, которая поможет гражданам принимать обоснованные решения при выборе места проживания.</a:t>
              </a:r>
              <a:endParaRPr lang="en-US" sz="2300" dirty="0">
                <a:latin typeface="HK Grotesk Light" panose="020B0604020202020204" charset="-5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10429" y="5185925"/>
            <a:ext cx="8353184" cy="1963936"/>
            <a:chOff x="0" y="-37244"/>
            <a:chExt cx="11137576" cy="2618581"/>
          </a:xfrm>
        </p:grpSpPr>
        <p:sp>
          <p:nvSpPr>
            <p:cNvPr id="9" name="TextBox 9"/>
            <p:cNvSpPr txBox="1"/>
            <p:nvPr/>
          </p:nvSpPr>
          <p:spPr>
            <a:xfrm>
              <a:off x="0" y="33782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02260" y="-37244"/>
              <a:ext cx="9535316" cy="26185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2300" b="0" i="0" dirty="0">
                  <a:effectLst/>
                  <a:latin typeface="HK Grotesk Light" panose="020B0604020202020204" charset="-52"/>
                </a:rPr>
                <a:t>Необходимость в повышении эффективности и прозрачности управления многоквартирными домами, а также в стимулировании лучших практик в этой сфере.</a:t>
              </a:r>
              <a:endParaRPr lang="en-US" sz="2300" dirty="0">
                <a:latin typeface="HK Grotesk Light" panose="020B0604020202020204" charset="-52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43249" y="7599614"/>
            <a:ext cx="8220228" cy="1963936"/>
            <a:chOff x="0" y="-38100"/>
            <a:chExt cx="10960302" cy="2618581"/>
          </a:xfrm>
        </p:grpSpPr>
        <p:sp>
          <p:nvSpPr>
            <p:cNvPr id="12" name="TextBox 12"/>
            <p:cNvSpPr txBox="1"/>
            <p:nvPr/>
          </p:nvSpPr>
          <p:spPr>
            <a:xfrm>
              <a:off x="1512506" y="-38100"/>
              <a:ext cx="9447796" cy="26185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2300" dirty="0">
                  <a:latin typeface="HK Grotesk Light" panose="020B0604020202020204" charset="-52"/>
                </a:rPr>
                <a:t>И</a:t>
              </a:r>
              <a:r>
                <a:rPr lang="ru-RU" sz="2300" b="0" i="0" dirty="0">
                  <a:effectLst/>
                  <a:latin typeface="HK Grotesk Light" panose="020B0604020202020204" charset="-52"/>
                </a:rPr>
                <a:t>нтерес со стороны административных органов в оперативном контроле и мониторинге состояния жилищного фонда, а также в развитии городской среды и повышении качества жизни населения.</a:t>
              </a:r>
              <a:endParaRPr lang="en-US" sz="2300" dirty="0">
                <a:latin typeface="HK Grotesk Light" panose="020B0604020202020204" charset="-52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3782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3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948577" y="4991100"/>
            <a:ext cx="74228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1876069" y="7414260"/>
            <a:ext cx="74228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2036473" y="9815534"/>
            <a:ext cx="74228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876069" y="1084067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000000"/>
                </a:solidFill>
                <a:latin typeface="Jura Semi-Bold"/>
              </a:rPr>
              <a:t>HIVE IT 2023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7A01B3F-C9FC-F401-7D3E-7B36767D8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934" y="2173414"/>
            <a:ext cx="7288657" cy="72886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126672"/>
            <a:ext cx="6892136" cy="220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000000"/>
                </a:solidFill>
                <a:latin typeface="Jura Medium"/>
              </a:rPr>
              <a:t>Ценностное предложение</a:t>
            </a:r>
          </a:p>
        </p:txBody>
      </p:sp>
      <p:sp>
        <p:nvSpPr>
          <p:cNvPr id="3" name="AutoShape 3"/>
          <p:cNvSpPr/>
          <p:nvPr/>
        </p:nvSpPr>
        <p:spPr>
          <a:xfrm rot="-5400000" flipV="1">
            <a:off x="3627840" y="4542237"/>
            <a:ext cx="11451666" cy="3785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876069" y="1084067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000000"/>
                </a:solidFill>
                <a:latin typeface="Jura Semi-Bold"/>
              </a:rPr>
              <a:t>HIVE IT 2023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020809" y="1606126"/>
            <a:ext cx="7238491" cy="685893"/>
            <a:chOff x="0" y="-38100"/>
            <a:chExt cx="9651322" cy="914524"/>
          </a:xfrm>
        </p:grpSpPr>
        <p:sp>
          <p:nvSpPr>
            <p:cNvPr id="7" name="TextBox 7"/>
            <p:cNvSpPr txBox="1"/>
            <p:nvPr/>
          </p:nvSpPr>
          <p:spPr>
            <a:xfrm>
              <a:off x="1537821" y="-38100"/>
              <a:ext cx="8113501" cy="914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  <a:buSzPts val="1000"/>
              </a:pPr>
              <a:r>
                <a:rPr lang="ru-RU" sz="21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Просмотр карты с отмеченными домами и их рейтингами по разным категориям.</a:t>
              </a:r>
              <a:endParaRPr lang="en-US" sz="21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08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52233" y="2731060"/>
            <a:ext cx="7238491" cy="685893"/>
            <a:chOff x="0" y="-28575"/>
            <a:chExt cx="9651322" cy="914524"/>
          </a:xfrm>
        </p:grpSpPr>
        <p:sp>
          <p:nvSpPr>
            <p:cNvPr id="10" name="TextBox 10"/>
            <p:cNvSpPr txBox="1"/>
            <p:nvPr/>
          </p:nvSpPr>
          <p:spPr>
            <a:xfrm>
              <a:off x="1537821" y="-28575"/>
              <a:ext cx="8113501" cy="914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  <a:buSzPts val="1000"/>
              </a:pPr>
              <a:r>
                <a:rPr lang="ru-RU" sz="21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Поиск домов по различным фильтрам, таким как адрес, цена, площадь, количество комнат и т.д.</a:t>
              </a:r>
              <a:endParaRPr lang="en-US" sz="21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08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20809" y="3948038"/>
            <a:ext cx="7238491" cy="1031693"/>
            <a:chOff x="0" y="-28575"/>
            <a:chExt cx="9651322" cy="1375591"/>
          </a:xfrm>
        </p:grpSpPr>
        <p:sp>
          <p:nvSpPr>
            <p:cNvPr id="13" name="TextBox 13"/>
            <p:cNvSpPr txBox="1"/>
            <p:nvPr/>
          </p:nvSpPr>
          <p:spPr>
            <a:xfrm>
              <a:off x="1537821" y="-28575"/>
              <a:ext cx="8113501" cy="1375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  <a:buSzPts val="1000"/>
              </a:pPr>
              <a:r>
                <a:rPr lang="ru-RU" sz="21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Просмотр подробной информации о каждом доме, включая фотографии, характеристики, отзывы пользователей и официальные данные.</a:t>
              </a:r>
              <a:endParaRPr lang="en-US" sz="21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08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4E9F24-0AEA-5939-0578-F8564168E92C}"/>
              </a:ext>
            </a:extLst>
          </p:cNvPr>
          <p:cNvSpPr txBox="1"/>
          <p:nvPr/>
        </p:nvSpPr>
        <p:spPr>
          <a:xfrm>
            <a:off x="9525000" y="190500"/>
            <a:ext cx="8458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</a:rPr>
              <a:t>Уникальность состоит в реализации функций, перечисленных ниже:</a:t>
            </a:r>
            <a:endParaRPr lang="en-US" sz="3200" dirty="0">
              <a:latin typeface="HK Grotesk Light" panose="020B0604020202020204" charset="-52"/>
            </a:endParaRPr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xmlns="" id="{DB8A26DC-6202-57BD-0615-5E475B5D8038}"/>
              </a:ext>
            </a:extLst>
          </p:cNvPr>
          <p:cNvGrpSpPr/>
          <p:nvPr/>
        </p:nvGrpSpPr>
        <p:grpSpPr>
          <a:xfrm>
            <a:off x="10072220" y="5563096"/>
            <a:ext cx="7238491" cy="685893"/>
            <a:chOff x="0" y="-38100"/>
            <a:chExt cx="9651322" cy="914524"/>
          </a:xfrm>
        </p:grpSpPr>
        <p:sp>
          <p:nvSpPr>
            <p:cNvPr id="17" name="TextBox 7">
              <a:extLst>
                <a:ext uri="{FF2B5EF4-FFF2-40B4-BE49-F238E27FC236}">
                  <a16:creationId xmlns:a16="http://schemas.microsoft.com/office/drawing/2014/main" xmlns="" id="{A4E5A84D-27D3-91D6-0AD9-FEB991C588DF}"/>
                </a:ext>
              </a:extLst>
            </p:cNvPr>
            <p:cNvSpPr txBox="1"/>
            <p:nvPr/>
          </p:nvSpPr>
          <p:spPr>
            <a:xfrm>
              <a:off x="1537821" y="-38100"/>
              <a:ext cx="8113501" cy="914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  <a:buSzPts val="1000"/>
              </a:pPr>
              <a:r>
                <a:rPr lang="ru-RU" sz="21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Добавление своего дома на карту и заполнение информации о нем (оценивание, например).</a:t>
              </a:r>
              <a:endParaRPr lang="en-US" sz="21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xmlns="" id="{B1A8BD7B-46F6-9835-2A61-89F1AE7771DB}"/>
                </a:ext>
              </a:extLst>
            </p:cNvPr>
            <p:cNvSpPr txBox="1"/>
            <p:nvPr/>
          </p:nvSpPr>
          <p:spPr>
            <a:xfrm>
              <a:off x="0" y="-508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Jura Medium"/>
                </a:rPr>
                <a:t>4</a:t>
              </a:r>
            </a:p>
          </p:txBody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xmlns="" id="{FFB019D0-7C53-4F49-7CC2-D7A8BA5892C7}"/>
              </a:ext>
            </a:extLst>
          </p:cNvPr>
          <p:cNvGrpSpPr/>
          <p:nvPr/>
        </p:nvGrpSpPr>
        <p:grpSpPr>
          <a:xfrm>
            <a:off x="10088519" y="7001730"/>
            <a:ext cx="7238491" cy="685893"/>
            <a:chOff x="0" y="-28575"/>
            <a:chExt cx="9651322" cy="914525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xmlns="" id="{774673D7-FE6D-5836-6E25-3E09F2C7727C}"/>
                </a:ext>
              </a:extLst>
            </p:cNvPr>
            <p:cNvSpPr txBox="1"/>
            <p:nvPr/>
          </p:nvSpPr>
          <p:spPr>
            <a:xfrm>
              <a:off x="1537821" y="-28575"/>
              <a:ext cx="8113501" cy="914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  <a:buSzPts val="1000"/>
              </a:pPr>
              <a:r>
                <a:rPr lang="ru-RU" sz="21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Сравнение домов между собой по выбранным критериям.</a:t>
              </a:r>
              <a:endParaRPr lang="en-US" sz="21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xmlns="" id="{9B1C3D5D-38EE-A59A-28C0-4A08098A3461}"/>
                </a:ext>
              </a:extLst>
            </p:cNvPr>
            <p:cNvSpPr txBox="1"/>
            <p:nvPr/>
          </p:nvSpPr>
          <p:spPr>
            <a:xfrm>
              <a:off x="0" y="-508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Jura Medium"/>
                </a:rPr>
                <a:t>5</a:t>
              </a:r>
            </a:p>
          </p:txBody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xmlns="" id="{418A03BA-BB6B-8010-4E3B-8B10AD9C146B}"/>
              </a:ext>
            </a:extLst>
          </p:cNvPr>
          <p:cNvGrpSpPr/>
          <p:nvPr/>
        </p:nvGrpSpPr>
        <p:grpSpPr>
          <a:xfrm>
            <a:off x="10134853" y="8412506"/>
            <a:ext cx="7238491" cy="685893"/>
            <a:chOff x="0" y="-38100"/>
            <a:chExt cx="9651322" cy="914524"/>
          </a:xfrm>
        </p:grpSpPr>
        <p:sp>
          <p:nvSpPr>
            <p:cNvPr id="23" name="TextBox 7">
              <a:extLst>
                <a:ext uri="{FF2B5EF4-FFF2-40B4-BE49-F238E27FC236}">
                  <a16:creationId xmlns:a16="http://schemas.microsoft.com/office/drawing/2014/main" xmlns="" id="{24E39252-08C0-D47A-DE53-66ECB3E0D9D1}"/>
                </a:ext>
              </a:extLst>
            </p:cNvPr>
            <p:cNvSpPr txBox="1"/>
            <p:nvPr/>
          </p:nvSpPr>
          <p:spPr>
            <a:xfrm>
              <a:off x="1537821" y="-38100"/>
              <a:ext cx="8113501" cy="914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  <a:buSzPts val="1000"/>
              </a:pPr>
              <a:r>
                <a:rPr lang="ru-RU" sz="21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Получение рекомендаций по выбору жилья на основе личных предпочтений и потребностей.</a:t>
              </a:r>
              <a:endParaRPr lang="en-US" sz="21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xmlns="" id="{F0362A6B-3C68-B209-8672-549832262726}"/>
                </a:ext>
              </a:extLst>
            </p:cNvPr>
            <p:cNvSpPr txBox="1"/>
            <p:nvPr/>
          </p:nvSpPr>
          <p:spPr>
            <a:xfrm>
              <a:off x="0" y="-508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Jura Medium"/>
                </a:rPr>
                <a:t>6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04033">
            <a:off x="9593492" y="5704442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36085" y="1571748"/>
            <a:ext cx="7623603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Проблемы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901108" y="3178992"/>
            <a:ext cx="8580639" cy="1423980"/>
            <a:chOff x="0" y="-35517"/>
            <a:chExt cx="12346984" cy="1751075"/>
          </a:xfrm>
        </p:grpSpPr>
        <p:sp>
          <p:nvSpPr>
            <p:cNvPr id="6" name="TextBox 6"/>
            <p:cNvSpPr txBox="1"/>
            <p:nvPr/>
          </p:nvSpPr>
          <p:spPr>
            <a:xfrm>
              <a:off x="0" y="762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32301" y="-35517"/>
              <a:ext cx="10714683" cy="17510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02"/>
                </a:lnSpc>
              </a:pPr>
              <a:r>
                <a:rPr lang="ru-RU" sz="2300" dirty="0">
                  <a:solidFill>
                    <a:srgbClr val="000000"/>
                  </a:solidFill>
                  <a:latin typeface="HK Grotesk Light" panose="020B0604020202020204" charset="-52"/>
                  <a:ea typeface="Times New Roman" panose="02020603050405020304" pitchFamily="18" charset="0"/>
                </a:rPr>
                <a:t>Н</a:t>
              </a:r>
              <a:r>
                <a:rPr lang="ru-RU" sz="23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</a:rPr>
                <a:t>еоперативный контроль качества жилья (не структурированность данных, их разрозненность), соблюдения норм в сфере ЖКХ</a:t>
              </a:r>
              <a:endParaRPr lang="en-US" sz="2300" dirty="0">
                <a:latin typeface="HK Grotesk Light" panose="020B0604020202020204" charset="-5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96997" y="5013714"/>
            <a:ext cx="8287544" cy="372474"/>
            <a:chOff x="87520" y="-37244"/>
            <a:chExt cx="11050056" cy="496632"/>
          </a:xfrm>
        </p:grpSpPr>
        <p:sp>
          <p:nvSpPr>
            <p:cNvPr id="9" name="TextBox 9"/>
            <p:cNvSpPr txBox="1"/>
            <p:nvPr/>
          </p:nvSpPr>
          <p:spPr>
            <a:xfrm>
              <a:off x="87520" y="-22608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Jura Medium"/>
                </a:rPr>
                <a:t>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02260" y="-37244"/>
              <a:ext cx="9535316" cy="4966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3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Упущение лучших практик в управлении домами</a:t>
              </a:r>
              <a:endParaRPr lang="en-US" sz="23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47709" y="5876203"/>
            <a:ext cx="8160462" cy="963662"/>
            <a:chOff x="5947" y="487521"/>
            <a:chExt cx="10880614" cy="1284883"/>
          </a:xfrm>
        </p:grpSpPr>
        <p:sp>
          <p:nvSpPr>
            <p:cNvPr id="12" name="TextBox 12"/>
            <p:cNvSpPr txBox="1"/>
            <p:nvPr/>
          </p:nvSpPr>
          <p:spPr>
            <a:xfrm>
              <a:off x="1438765" y="487521"/>
              <a:ext cx="9447796" cy="1284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2300" dirty="0">
                  <a:solidFill>
                    <a:srgbClr val="000000"/>
                  </a:solidFill>
                  <a:latin typeface="HK Grotesk Light" panose="020B0604020202020204" charset="-52"/>
                  <a:ea typeface="Times New Roman" panose="02020603050405020304" pitchFamily="18" charset="0"/>
                </a:rPr>
                <a:t>С</a:t>
              </a:r>
              <a:r>
                <a:rPr lang="ru-RU" sz="23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</a:rPr>
                <a:t>ложность подбора вариантов жилья, связанная с отсутствием полных характеристик объектов</a:t>
              </a:r>
              <a:endParaRPr lang="en-US" sz="2300" dirty="0">
                <a:latin typeface="HK Grotesk Light" panose="020B0604020202020204" charset="-52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947" y="837868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Jura Medium"/>
                </a:rPr>
                <a:t>3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1995831" y="4737170"/>
            <a:ext cx="8188710" cy="2533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V="1">
            <a:off x="2036473" y="5733786"/>
            <a:ext cx="8148068" cy="40369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V="1">
            <a:off x="1995830" y="8190409"/>
            <a:ext cx="8188709" cy="1091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876069" y="1084067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000000"/>
                </a:solidFill>
                <a:latin typeface="Jura Semi-Bold"/>
              </a:rPr>
              <a:t>HIVE IT 2023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xmlns="" id="{8627CE0F-E393-B754-90D3-FC4BF1E1BB58}"/>
              </a:ext>
            </a:extLst>
          </p:cNvPr>
          <p:cNvSpPr txBox="1"/>
          <p:nvPr/>
        </p:nvSpPr>
        <p:spPr>
          <a:xfrm>
            <a:off x="2922323" y="7369400"/>
            <a:ext cx="7085848" cy="463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ru-RU" sz="23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</a:rPr>
              <a:t>Неполный охват различных целевых аудиторий</a:t>
            </a:r>
            <a:endParaRPr lang="en-US" sz="2300" dirty="0">
              <a:latin typeface="HK Grotesk Light" panose="020B0604020202020204" charset="-52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xmlns="" id="{C8A3B79E-0232-78D3-1FA7-BC650D8A8DB4}"/>
              </a:ext>
            </a:extLst>
          </p:cNvPr>
          <p:cNvSpPr txBox="1"/>
          <p:nvPr/>
        </p:nvSpPr>
        <p:spPr>
          <a:xfrm>
            <a:off x="1853242" y="7519987"/>
            <a:ext cx="772854" cy="33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ru-RU" sz="2300" dirty="0">
                <a:solidFill>
                  <a:srgbClr val="000000"/>
                </a:solidFill>
                <a:latin typeface="Jura Medium"/>
              </a:rPr>
              <a:t>4</a:t>
            </a:r>
            <a:endParaRPr lang="en-US" sz="23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25" name="AutoShape 16">
            <a:extLst>
              <a:ext uri="{FF2B5EF4-FFF2-40B4-BE49-F238E27FC236}">
                <a16:creationId xmlns:a16="http://schemas.microsoft.com/office/drawing/2014/main" xmlns="" id="{CC500D83-48CE-9CB8-88A1-18D0984D9F03}"/>
              </a:ext>
            </a:extLst>
          </p:cNvPr>
          <p:cNvSpPr/>
          <p:nvPr/>
        </p:nvSpPr>
        <p:spPr>
          <a:xfrm>
            <a:off x="2071183" y="7124699"/>
            <a:ext cx="8113357" cy="528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00F3000-EEE3-7E80-364D-897CBF0D7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816" y="2243728"/>
            <a:ext cx="7264949" cy="726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79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1951" y="-7055385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7"/>
                </a:lnTo>
                <a:lnTo>
                  <a:pt x="0" y="11199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57600" y="1737394"/>
            <a:ext cx="10684165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0"/>
              </a:lnSpc>
            </a:pPr>
            <a:r>
              <a:rPr lang="ru-RU" sz="6700" b="1" dirty="0">
                <a:solidFill>
                  <a:schemeClr val="bg1"/>
                </a:solidFill>
                <a:effectLst/>
                <a:latin typeface="Jura Medium" panose="020B0604020202020204" charset="0"/>
                <a:ea typeface="Calibri" panose="020F0502020204030204" pitchFamily="34" charset="0"/>
              </a:rPr>
              <a:t>Каким способом будут решены проблемы</a:t>
            </a:r>
            <a:endParaRPr lang="en-US" sz="6700" dirty="0">
              <a:solidFill>
                <a:schemeClr val="bg1"/>
              </a:solidFill>
              <a:latin typeface="Jura Medium" panose="020B060402020202020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2729" y="4637222"/>
            <a:ext cx="4852076" cy="3323987"/>
            <a:chOff x="-848078" y="-243430"/>
            <a:chExt cx="6469437" cy="4431983"/>
          </a:xfrm>
        </p:grpSpPr>
        <p:sp>
          <p:nvSpPr>
            <p:cNvPr id="6" name="TextBox 6"/>
            <p:cNvSpPr txBox="1"/>
            <p:nvPr/>
          </p:nvSpPr>
          <p:spPr>
            <a:xfrm>
              <a:off x="249081" y="1619113"/>
              <a:ext cx="5372278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HK Grotesk Medium"/>
                </a:rPr>
                <a:t>ИГРОВОЙ ДОХОД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848078" y="-243430"/>
              <a:ext cx="4647492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2400" dirty="0">
                  <a:effectLst/>
                  <a:latin typeface="HK Grotesk Light" panose="020B0604020202020204" charset="-52"/>
                  <a:ea typeface="Calibri" panose="020F0502020204030204" pitchFamily="34" charset="0"/>
                </a:rPr>
                <a:t>1. </a:t>
              </a:r>
              <a:r>
                <a:rPr lang="ru-RU" sz="2400" dirty="0">
                  <a:effectLst/>
                  <a:latin typeface="HK Grotesk Light" panose="020B0604020202020204" charset="-52"/>
                  <a:ea typeface="Calibri" panose="020F0502020204030204" pitchFamily="34" charset="0"/>
                </a:rPr>
                <a:t>Удобство поиска: пользователи могут легко искать квартиры по различным параметрам, включая местоположение, стоимость, площадь, количество комнат и рейтинг.</a:t>
              </a:r>
              <a:endParaRPr lang="en-US" sz="2400" u="none" dirty="0">
                <a:solidFill>
                  <a:srgbClr val="000000"/>
                </a:solidFill>
                <a:latin typeface="HK Grotesk Light" panose="020B0604020202020204" charset="-52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-375427" y="4140796"/>
            <a:ext cx="1957463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rot="-5400000" flipV="1">
            <a:off x="294152" y="7618257"/>
            <a:ext cx="6923070" cy="19582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869253" y="4637222"/>
            <a:ext cx="3710482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Aft>
                <a:spcPts val="800"/>
              </a:spcAft>
              <a:tabLst>
                <a:tab pos="137795" algn="l"/>
              </a:tabLst>
            </a:pPr>
            <a:r>
              <a:rPr lang="en-US" sz="24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Полная информация о квартире: интерактивная карта предоставляет подробную информацию о каждом объекте недвижимости, что позволяет пользователям принять более обоснованное решение при выборе квартиры.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AutoShape 16"/>
          <p:cNvSpPr/>
          <p:nvPr/>
        </p:nvSpPr>
        <p:spPr>
          <a:xfrm rot="-5400000">
            <a:off x="4301021" y="7590900"/>
            <a:ext cx="68335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763193" y="4637222"/>
            <a:ext cx="3354114" cy="5130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137795" algn="l"/>
              </a:tabLst>
            </a:pPr>
            <a:r>
              <a:rPr lang="en-US" sz="24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Отзывы жильцов: отзывы от предыдущих жильцов помогают пользователям составить представление о качестве жилья, удобстве расположения и отношении собственников к жильцам.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375705" y="89154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43000" y="948491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FFFFFF"/>
                </a:solidFill>
                <a:latin typeface="Jura Semi-Bold"/>
              </a:rPr>
              <a:t>HIVE IT 2023</a:t>
            </a:r>
          </a:p>
        </p:txBody>
      </p:sp>
      <p:sp>
        <p:nvSpPr>
          <p:cNvPr id="25" name="AutoShape 10">
            <a:extLst>
              <a:ext uri="{FF2B5EF4-FFF2-40B4-BE49-F238E27FC236}">
                <a16:creationId xmlns:a16="http://schemas.microsoft.com/office/drawing/2014/main" xmlns="" id="{62D2AEE1-360F-5EAC-E311-E1E2134FC7B2}"/>
              </a:ext>
            </a:extLst>
          </p:cNvPr>
          <p:cNvSpPr/>
          <p:nvPr/>
        </p:nvSpPr>
        <p:spPr>
          <a:xfrm rot="-5400000">
            <a:off x="7939815" y="7418173"/>
            <a:ext cx="6570700" cy="869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19D9E233-AE3C-3512-2208-7A0728EE1F63}"/>
              </a:ext>
            </a:extLst>
          </p:cNvPr>
          <p:cNvSpPr txBox="1"/>
          <p:nvPr/>
        </p:nvSpPr>
        <p:spPr>
          <a:xfrm>
            <a:off x="11333023" y="4637222"/>
            <a:ext cx="3174312" cy="3550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137795" algn="l"/>
              </a:tabLst>
            </a:pPr>
            <a:r>
              <a:rPr lang="ru-RU" sz="24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4. Безопасность: платформа обеспечивает конфиденциальность и безопасность данных пользователей, а также защиту от мошенничества.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AutoShape 10">
            <a:extLst>
              <a:ext uri="{FF2B5EF4-FFF2-40B4-BE49-F238E27FC236}">
                <a16:creationId xmlns:a16="http://schemas.microsoft.com/office/drawing/2014/main" xmlns="" id="{3ED7E900-1E68-E895-A4EA-CF467B565BEB}"/>
              </a:ext>
            </a:extLst>
          </p:cNvPr>
          <p:cNvSpPr/>
          <p:nvPr/>
        </p:nvSpPr>
        <p:spPr>
          <a:xfrm rot="-5400000">
            <a:off x="11258435" y="7455135"/>
            <a:ext cx="6570700" cy="869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xmlns="" id="{A2D82F23-9FC8-5C52-017E-AE439EB334EC}"/>
              </a:ext>
            </a:extLst>
          </p:cNvPr>
          <p:cNvSpPr txBox="1"/>
          <p:nvPr/>
        </p:nvSpPr>
        <p:spPr>
          <a:xfrm>
            <a:off x="14564995" y="4654593"/>
            <a:ext cx="3491017" cy="5525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137795" algn="l"/>
              </a:tabLst>
            </a:pPr>
            <a:r>
              <a:rPr lang="en-US" sz="2400" dirty="0">
                <a:effectLst/>
                <a:latin typeface="HK Grotesk Light" panose="020B0604020202020204" charset="-52"/>
                <a:ea typeface="Calibri" panose="020F0502020204030204" pitchFamily="34" charset="0"/>
              </a:rPr>
              <a:t>5. </a:t>
            </a:r>
            <a:r>
              <a:rPr lang="ru-RU" sz="2400" dirty="0">
                <a:effectLst/>
                <a:latin typeface="HK Grotesk Light" panose="020B0604020202020204" charset="-52"/>
                <a:ea typeface="Calibri" panose="020F0502020204030204" pitchFamily="34" charset="0"/>
              </a:rPr>
              <a:t>Экономия времени и денег: интерактивные карты позволяют быстро и удобно найти квартиру, соответствующую всем требованиям и пожеланиям пользователя, избегая необходимости тратить время на просмотр неподходящих вариантов.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1295400" y="876300"/>
            <a:ext cx="9404901" cy="86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ru-RU" sz="8000" dirty="0">
                <a:solidFill>
                  <a:srgbClr val="000000"/>
                </a:solidFill>
                <a:latin typeface="Jura Medium"/>
              </a:rPr>
              <a:t>Рынок</a:t>
            </a:r>
            <a:endParaRPr lang="en-US" sz="80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85800" y="2324100"/>
            <a:ext cx="4953000" cy="4192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7"/>
              </a:lnSpc>
            </a:pPr>
            <a:r>
              <a:rPr lang="ru-RU" sz="2400" dirty="0">
                <a:solidFill>
                  <a:srgbClr val="000000"/>
                </a:solidFill>
                <a:latin typeface="HK Grotesk Light" panose="020B0604020202020204" charset="-52"/>
              </a:rPr>
              <a:t>Потребительские сегменты: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Агентства недвижимости.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Риелторы.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Частные лица (взрослое население). 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Рекламные агентства.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Категории: В2В, В2С, G2B, G2C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217"/>
              </a:lnSpc>
            </a:pPr>
            <a:endParaRPr lang="ru-RU" sz="2400" dirty="0">
              <a:solidFill>
                <a:srgbClr val="000000"/>
              </a:solidFill>
              <a:latin typeface="HK Grotesk Light" panose="020B0604020202020204" charset="-52"/>
            </a:endParaRPr>
          </a:p>
        </p:txBody>
      </p:sp>
      <p:sp>
        <p:nvSpPr>
          <p:cNvPr id="16" name="AutoShape 16"/>
          <p:cNvSpPr/>
          <p:nvPr/>
        </p:nvSpPr>
        <p:spPr>
          <a:xfrm rot="-5400000">
            <a:off x="748542" y="7344808"/>
            <a:ext cx="1049861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xmlns="" id="{40A9D6BC-839E-CB29-712C-513F3F084F90}"/>
              </a:ext>
            </a:extLst>
          </p:cNvPr>
          <p:cNvSpPr txBox="1"/>
          <p:nvPr/>
        </p:nvSpPr>
        <p:spPr>
          <a:xfrm>
            <a:off x="6200620" y="2324100"/>
            <a:ext cx="11884608" cy="7927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7"/>
              </a:lnSpc>
            </a:pPr>
            <a:r>
              <a:rPr lang="ru-RU" sz="2400" dirty="0">
                <a:solidFill>
                  <a:srgbClr val="000000"/>
                </a:solidFill>
                <a:latin typeface="HK Grotesk Light" panose="020B0604020202020204" charset="-52"/>
              </a:rPr>
              <a:t>Основные конкуренты: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Avito</a:t>
            </a: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– Российский интернет-сервис для размещения объявлений о товарах, недвижимости, вакансиях и резюме на рынке труда, а также услугах от частных лиц и компаний, занимающий первое место в мире среди сайтов объявлений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ДомКлик</a:t>
            </a: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–  Юридическая проверка квартиры от </a:t>
            </a:r>
            <a:r>
              <a:rPr lang="ru-RU" sz="2400" dirty="0" err="1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ДомКлик</a:t>
            </a: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выявляет и анализирует такие риски, как ограничения, обременения, аресты, банкротство, судебные разбирательства, права участников на совершение сделок, права и интересы несовершеннолетних и много других факторов с учётом особенностей сделки.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Циан – это каталог объявлений о продаже или аренде (долгосрочной или посуточной) квартир, комнат, загородной и коммерческой недвижимости.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Yandex.Недвижимость</a:t>
            </a: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– Сервис объявлений об аренде и продаже недвижимости, запущенный российской компанией «Яндекс» в 2010 году. Один из крупнейших в стране онлайн-классифайдов в сфере недвижимости.</a:t>
            </a:r>
            <a:endParaRPr lang="en-US" sz="2400" dirty="0">
              <a:effectLst/>
              <a:latin typeface="HK Grotesk Ligh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Move.Ru – это информационный портал, посвящённый недвижимости и предназначенный как для девелоперов, застройщиков и других представителей отрасли, так и для людей, желающих провести операции с жильём. Прежде всего, это огромная база предложений, включающая в себя и недвижимость бюджетного класса, и престижные дома и дачные участки.</a:t>
            </a:r>
            <a:endParaRPr lang="ru-RU" sz="2400" dirty="0">
              <a:solidFill>
                <a:srgbClr val="000000"/>
              </a:solidFill>
              <a:latin typeface="HK Grotesk Light" panose="020B0604020202020204" charset="-52"/>
            </a:endParaRPr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xmlns="" id="{C9543E8A-1DF3-1AD0-29AA-A9719E5881C1}"/>
              </a:ext>
            </a:extLst>
          </p:cNvPr>
          <p:cNvSpPr/>
          <p:nvPr/>
        </p:nvSpPr>
        <p:spPr>
          <a:xfrm rot="-5400000" flipV="1">
            <a:off x="9143996" y="-7048503"/>
            <a:ext cx="3" cy="1828800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0B08A9E1-51F3-AE32-3399-E5BF2D7D46B3}"/>
              </a:ext>
            </a:extLst>
          </p:cNvPr>
          <p:cNvSpPr/>
          <p:nvPr/>
        </p:nvSpPr>
        <p:spPr>
          <a:xfrm>
            <a:off x="643866" y="491247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xmlns="" id="{E57F8E29-9B33-DB32-76F9-3CDECF69D686}"/>
              </a:ext>
            </a:extLst>
          </p:cNvPr>
          <p:cNvSpPr txBox="1"/>
          <p:nvPr/>
        </p:nvSpPr>
        <p:spPr>
          <a:xfrm>
            <a:off x="1325880" y="549121"/>
            <a:ext cx="2664230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000000"/>
                </a:solidFill>
                <a:latin typeface="Jura Semi-Bold"/>
              </a:rPr>
              <a:t>HIVE IT 2023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0990" y="7353866"/>
            <a:ext cx="815364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dirty="0">
                <a:solidFill>
                  <a:srgbClr val="000000"/>
                </a:solidFill>
                <a:latin typeface="Jura Medium"/>
              </a:rPr>
              <a:t>Бизнес-модель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sp>
        <p:nvSpPr>
          <p:cNvPr id="3" name="AutoShape 3"/>
          <p:cNvSpPr/>
          <p:nvPr/>
        </p:nvSpPr>
        <p:spPr>
          <a:xfrm rot="-5400000" flipV="1">
            <a:off x="3627840" y="4542237"/>
            <a:ext cx="11451666" cy="3785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876069" y="1084067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000000"/>
                </a:solidFill>
                <a:latin typeface="Jura Semi-Bold"/>
              </a:rPr>
              <a:t>HIVE IT 2023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819101" y="679416"/>
            <a:ext cx="7238491" cy="4143891"/>
            <a:chOff x="0" y="-38100"/>
            <a:chExt cx="9651322" cy="5525188"/>
          </a:xfrm>
        </p:grpSpPr>
        <p:sp>
          <p:nvSpPr>
            <p:cNvPr id="7" name="TextBox 7"/>
            <p:cNvSpPr txBox="1"/>
            <p:nvPr/>
          </p:nvSpPr>
          <p:spPr>
            <a:xfrm>
              <a:off x="1537821" y="-38100"/>
              <a:ext cx="8113501" cy="5525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1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Ценность определяется в первую очередь для административных органов в ключе решения ими основных задач в сфере ЖКХ. Вовлеченность администрации в процесс контроля качества жилья, соблюдения норм в сфере ЖКХ – как некий гарант реализуемости проекта с финансовой стороны. Для привлечения финансов возможно рассмотрение государственных субсидий, финансовых вложений со стороны партнёрских компаний, целевого финансирования, работа по привлечению инвесторов.</a:t>
              </a:r>
              <a:endParaRPr lang="en-US" sz="21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08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/>
                </a:rPr>
                <a:t>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19101" y="5277153"/>
            <a:ext cx="7238491" cy="2069093"/>
            <a:chOff x="0" y="-28575"/>
            <a:chExt cx="9651322" cy="2758792"/>
          </a:xfrm>
        </p:grpSpPr>
        <p:sp>
          <p:nvSpPr>
            <p:cNvPr id="10" name="TextBox 10"/>
            <p:cNvSpPr txBox="1"/>
            <p:nvPr/>
          </p:nvSpPr>
          <p:spPr>
            <a:xfrm>
              <a:off x="1537821" y="-28575"/>
              <a:ext cx="8113501" cy="2758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1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Для других категорий важны: персональная поддержка (н-р, оперативное оповещение о любых изменениях по выбранным вариантам жилья), бесплатное пользование некоторым функционалом, бонусные системы, системы подписок. </a:t>
              </a:r>
              <a:endParaRPr lang="en-US" sz="21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080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Jura Medium"/>
                </a:rPr>
                <a:t>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19102" y="7859527"/>
            <a:ext cx="7238490" cy="1723292"/>
            <a:chOff x="152059" y="2129710"/>
            <a:chExt cx="9651321" cy="2297725"/>
          </a:xfrm>
        </p:grpSpPr>
        <p:sp>
          <p:nvSpPr>
            <p:cNvPr id="13" name="TextBox 13"/>
            <p:cNvSpPr txBox="1"/>
            <p:nvPr/>
          </p:nvSpPr>
          <p:spPr>
            <a:xfrm>
              <a:off x="1689879" y="2129710"/>
              <a:ext cx="8113501" cy="2297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  <a:buSzPts val="1000"/>
              </a:pPr>
              <a:r>
                <a:rPr lang="ru-RU" sz="2100" dirty="0">
                  <a:solidFill>
                    <a:srgbClr val="000000"/>
                  </a:solidFill>
                  <a:effectLst/>
                  <a:latin typeface="HK Grotesk Light" panose="020B060402020202020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Продвижение планируется посредством развития системы маркетинговых коммуникаций, включающей рекламу, стимулирование сбыта, прямые продажи и PR-мероприятия.</a:t>
              </a:r>
              <a:endParaRPr lang="en-US" sz="2100" dirty="0">
                <a:effectLst/>
                <a:latin typeface="HK Grotesk Light" panose="020B060402020202020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2059" y="2319665"/>
              <a:ext cx="1030472" cy="467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 dirty="0">
                  <a:solidFill>
                    <a:srgbClr val="000000"/>
                  </a:solidFill>
                  <a:latin typeface="Jura Medium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559898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8390">
            <a:off x="1057519" y="6663353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2" y="0"/>
                </a:lnTo>
                <a:lnTo>
                  <a:pt x="12649512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722352"/>
            <a:ext cx="7706762" cy="1573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49"/>
              </a:lnSpc>
            </a:pPr>
            <a:r>
              <a:rPr lang="en-US" sz="7200" dirty="0" err="1">
                <a:solidFill>
                  <a:srgbClr val="000000"/>
                </a:solidFill>
                <a:latin typeface="Jura Medium"/>
              </a:rPr>
              <a:t>Команда</a:t>
            </a:r>
            <a:r>
              <a:rPr lang="en-US" sz="7200" dirty="0">
                <a:solidFill>
                  <a:srgbClr val="000000"/>
                </a:solidFill>
                <a:latin typeface="Jura Medium"/>
              </a:rPr>
              <a:t> </a:t>
            </a:r>
            <a:r>
              <a:rPr lang="ru-RU" sz="7200" dirty="0">
                <a:solidFill>
                  <a:srgbClr val="000000"/>
                </a:solidFill>
                <a:latin typeface="Jura Medium"/>
              </a:rPr>
              <a:t>СТАРТАП проекта</a:t>
            </a:r>
            <a:endParaRPr lang="en-US" sz="7200" dirty="0">
              <a:solidFill>
                <a:srgbClr val="000000"/>
              </a:solidFill>
              <a:latin typeface="Jura Medium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807595" y="540048"/>
            <a:ext cx="4008382" cy="1023122"/>
            <a:chOff x="-1" y="-459983"/>
            <a:chExt cx="5344509" cy="1364164"/>
          </a:xfrm>
        </p:grpSpPr>
        <p:sp>
          <p:nvSpPr>
            <p:cNvPr id="5" name="TextBox 5"/>
            <p:cNvSpPr txBox="1"/>
            <p:nvPr/>
          </p:nvSpPr>
          <p:spPr>
            <a:xfrm>
              <a:off x="-1" y="-459983"/>
              <a:ext cx="531311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solidFill>
                    <a:srgbClr val="000000"/>
                  </a:solidFill>
                  <a:latin typeface="HK Grotesk Medium"/>
                </a:rPr>
                <a:t>МАЛЬЦЕВ ДАНИЛ </a:t>
              </a:r>
              <a:endParaRPr lang="en-US" sz="3000" dirty="0">
                <a:solidFill>
                  <a:srgbClr val="000000"/>
                </a:solidFill>
                <a:latin typeface="HK Grotesk Medium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1392" y="334879"/>
              <a:ext cx="5313116" cy="569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Лидер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76069" y="1084067"/>
            <a:ext cx="2664230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000000"/>
                </a:solidFill>
                <a:latin typeface="Jura Semi-Bold"/>
              </a:rPr>
              <a:t>HIVE IT 2023</a:t>
            </a:r>
          </a:p>
        </p:txBody>
      </p:sp>
      <p:sp>
        <p:nvSpPr>
          <p:cNvPr id="11" name="AutoShape 11"/>
          <p:cNvSpPr/>
          <p:nvPr/>
        </p:nvSpPr>
        <p:spPr>
          <a:xfrm rot="-5400000">
            <a:off x="3889929" y="5032929"/>
            <a:ext cx="1049861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2807594" y="2255105"/>
            <a:ext cx="3984837" cy="924409"/>
            <a:chOff x="0" y="-437789"/>
            <a:chExt cx="5313116" cy="123254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437789"/>
              <a:ext cx="5313116" cy="647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solidFill>
                    <a:srgbClr val="000000"/>
                  </a:solidFill>
                  <a:latin typeface="HK Grotesk Medium"/>
                </a:rPr>
                <a:t>КСЕНИЯ АРШТЕЙН</a:t>
              </a:r>
              <a:endParaRPr lang="en-US" sz="3000" dirty="0">
                <a:solidFill>
                  <a:srgbClr val="000000"/>
                </a:solidFill>
                <a:latin typeface="HK Grotesk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89576"/>
              <a:ext cx="5313116" cy="505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2"/>
                </a:lnSpc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Участник 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807594" y="3844988"/>
            <a:ext cx="3993143" cy="893278"/>
            <a:chOff x="-55899" y="-568322"/>
            <a:chExt cx="5324191" cy="1191036"/>
          </a:xfrm>
        </p:grpSpPr>
        <p:sp>
          <p:nvSpPr>
            <p:cNvPr id="18" name="TextBox 18"/>
            <p:cNvSpPr txBox="1"/>
            <p:nvPr/>
          </p:nvSpPr>
          <p:spPr>
            <a:xfrm>
              <a:off x="-55899" y="-568322"/>
              <a:ext cx="5313116" cy="587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10"/>
                </a:lnSpc>
              </a:pPr>
              <a:r>
                <a:rPr lang="ru-RU" sz="2700" dirty="0">
                  <a:solidFill>
                    <a:srgbClr val="000000"/>
                  </a:solidFill>
                  <a:latin typeface="HK Grotesk Medium"/>
                </a:rPr>
                <a:t>ИГОНИН ЕГОР</a:t>
              </a:r>
              <a:endParaRPr lang="en-US" sz="2700" dirty="0">
                <a:solidFill>
                  <a:srgbClr val="000000"/>
                </a:solidFill>
                <a:latin typeface="HK Grotesk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44824" y="53413"/>
              <a:ext cx="5313116" cy="569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Участник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39908FD-30D0-6459-B86B-ADAB68DE02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75" t="9790" r="575" b="15210"/>
          <a:stretch/>
        </p:blipFill>
        <p:spPr>
          <a:xfrm>
            <a:off x="10897178" y="369020"/>
            <a:ext cx="1513312" cy="1513312"/>
          </a:xfrm>
          <a:prstGeom prst="flowChartConnector">
            <a:avLst/>
          </a:prstGeom>
        </p:spPr>
      </p:pic>
      <p:grpSp>
        <p:nvGrpSpPr>
          <p:cNvPr id="24" name="Group 4">
            <a:extLst>
              <a:ext uri="{FF2B5EF4-FFF2-40B4-BE49-F238E27FC236}">
                <a16:creationId xmlns:a16="http://schemas.microsoft.com/office/drawing/2014/main" xmlns="" id="{A347B409-8993-8184-890C-FD79D65568BA}"/>
              </a:ext>
            </a:extLst>
          </p:cNvPr>
          <p:cNvGrpSpPr/>
          <p:nvPr/>
        </p:nvGrpSpPr>
        <p:grpSpPr>
          <a:xfrm>
            <a:off x="12821548" y="5552070"/>
            <a:ext cx="3986123" cy="976866"/>
            <a:chOff x="31392" y="-398308"/>
            <a:chExt cx="5314831" cy="1302489"/>
          </a:xfrm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xmlns="" id="{B404C9F7-8CF2-9530-6754-D0E042EC8E0C}"/>
                </a:ext>
              </a:extLst>
            </p:cNvPr>
            <p:cNvSpPr txBox="1"/>
            <p:nvPr/>
          </p:nvSpPr>
          <p:spPr>
            <a:xfrm>
              <a:off x="33107" y="-398308"/>
              <a:ext cx="5313116" cy="647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solidFill>
                    <a:srgbClr val="000000"/>
                  </a:solidFill>
                  <a:latin typeface="HK Grotesk Medium"/>
                </a:rPr>
                <a:t>СУББОТИН ИЛЬЯ</a:t>
              </a:r>
              <a:endParaRPr lang="en-US" sz="3000" dirty="0">
                <a:solidFill>
                  <a:srgbClr val="000000"/>
                </a:solidFill>
                <a:latin typeface="HK Grotesk Medium"/>
              </a:endParaRP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xmlns="" id="{92792CE6-E682-C749-BFE8-D50B781B2AE1}"/>
                </a:ext>
              </a:extLst>
            </p:cNvPr>
            <p:cNvSpPr txBox="1"/>
            <p:nvPr/>
          </p:nvSpPr>
          <p:spPr>
            <a:xfrm>
              <a:off x="31392" y="334879"/>
              <a:ext cx="5313116" cy="569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Участник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xmlns="" id="{F0E58D14-6CCA-786B-3C8D-F47740E9E565}"/>
              </a:ext>
            </a:extLst>
          </p:cNvPr>
          <p:cNvGrpSpPr/>
          <p:nvPr/>
        </p:nvGrpSpPr>
        <p:grpSpPr>
          <a:xfrm>
            <a:off x="12831140" y="7168414"/>
            <a:ext cx="4008382" cy="1023122"/>
            <a:chOff x="-1" y="-459983"/>
            <a:chExt cx="5344509" cy="1364164"/>
          </a:xfrm>
        </p:grpSpPr>
        <p:sp>
          <p:nvSpPr>
            <p:cNvPr id="28" name="TextBox 5">
              <a:extLst>
                <a:ext uri="{FF2B5EF4-FFF2-40B4-BE49-F238E27FC236}">
                  <a16:creationId xmlns:a16="http://schemas.microsoft.com/office/drawing/2014/main" xmlns="" id="{95E8820B-2916-A280-E97B-2DB09464706B}"/>
                </a:ext>
              </a:extLst>
            </p:cNvPr>
            <p:cNvSpPr txBox="1"/>
            <p:nvPr/>
          </p:nvSpPr>
          <p:spPr>
            <a:xfrm>
              <a:off x="-1" y="-459983"/>
              <a:ext cx="531311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solidFill>
                    <a:srgbClr val="000000"/>
                  </a:solidFill>
                  <a:latin typeface="HK Grotesk Medium"/>
                </a:rPr>
                <a:t>СИВКОВ ВЛАДИСЛАВ</a:t>
              </a:r>
              <a:endParaRPr lang="en-US" sz="3000" dirty="0">
                <a:solidFill>
                  <a:srgbClr val="000000"/>
                </a:solidFill>
                <a:latin typeface="HK Grotesk Medium"/>
              </a:endParaRPr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xmlns="" id="{1AC96BBA-5347-CC9E-CB74-D941DD74FAEF}"/>
                </a:ext>
              </a:extLst>
            </p:cNvPr>
            <p:cNvSpPr txBox="1"/>
            <p:nvPr/>
          </p:nvSpPr>
          <p:spPr>
            <a:xfrm>
              <a:off x="31392" y="334879"/>
              <a:ext cx="5313116" cy="569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Участник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30" name="Group 4">
            <a:extLst>
              <a:ext uri="{FF2B5EF4-FFF2-40B4-BE49-F238E27FC236}">
                <a16:creationId xmlns:a16="http://schemas.microsoft.com/office/drawing/2014/main" xmlns="" id="{8AA18C93-15AC-41D2-4DF7-3C8A74906246}"/>
              </a:ext>
            </a:extLst>
          </p:cNvPr>
          <p:cNvGrpSpPr/>
          <p:nvPr/>
        </p:nvGrpSpPr>
        <p:grpSpPr>
          <a:xfrm>
            <a:off x="12879998" y="8768393"/>
            <a:ext cx="4008382" cy="1023122"/>
            <a:chOff x="-1" y="-459983"/>
            <a:chExt cx="5344509" cy="1364164"/>
          </a:xfrm>
        </p:grpSpPr>
        <p:sp>
          <p:nvSpPr>
            <p:cNvPr id="31" name="TextBox 5">
              <a:extLst>
                <a:ext uri="{FF2B5EF4-FFF2-40B4-BE49-F238E27FC236}">
                  <a16:creationId xmlns:a16="http://schemas.microsoft.com/office/drawing/2014/main" xmlns="" id="{D3E8C720-0476-5D89-93FF-17B567285934}"/>
                </a:ext>
              </a:extLst>
            </p:cNvPr>
            <p:cNvSpPr txBox="1"/>
            <p:nvPr/>
          </p:nvSpPr>
          <p:spPr>
            <a:xfrm>
              <a:off x="-1" y="-459983"/>
              <a:ext cx="531311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solidFill>
                    <a:srgbClr val="000000"/>
                  </a:solidFill>
                  <a:latin typeface="HK Grotesk Medium"/>
                </a:rPr>
                <a:t>АЛИКИН АНДРЕЙ</a:t>
              </a:r>
              <a:endParaRPr lang="en-US" sz="3000" dirty="0">
                <a:solidFill>
                  <a:srgbClr val="000000"/>
                </a:solidFill>
                <a:latin typeface="HK Grotesk Medium"/>
              </a:endParaRPr>
            </a:p>
          </p:txBody>
        </p:sp>
        <p:sp>
          <p:nvSpPr>
            <p:cNvPr id="32" name="TextBox 6">
              <a:extLst>
                <a:ext uri="{FF2B5EF4-FFF2-40B4-BE49-F238E27FC236}">
                  <a16:creationId xmlns:a16="http://schemas.microsoft.com/office/drawing/2014/main" xmlns="" id="{859036E6-133A-B19B-2D84-589CC3FFE323}"/>
                </a:ext>
              </a:extLst>
            </p:cNvPr>
            <p:cNvSpPr txBox="1"/>
            <p:nvPr/>
          </p:nvSpPr>
          <p:spPr>
            <a:xfrm>
              <a:off x="31392" y="334879"/>
              <a:ext cx="5313116" cy="569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Участник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5372580A-01AE-8442-A20E-0446738EFC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77" t="11975" r="31250" b="56920"/>
          <a:stretch/>
        </p:blipFill>
        <p:spPr>
          <a:xfrm>
            <a:off x="10916372" y="7034419"/>
            <a:ext cx="1513312" cy="1513312"/>
          </a:xfrm>
          <a:prstGeom prst="flowChartConnector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B7F5162-240A-3DA2-002C-9FD6AD1C15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3" t="1907" r="4961" b="35905"/>
          <a:stretch/>
        </p:blipFill>
        <p:spPr>
          <a:xfrm>
            <a:off x="10890509" y="3720619"/>
            <a:ext cx="1513312" cy="1513312"/>
          </a:xfrm>
          <a:prstGeom prst="flowChartConnector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1236E2E-6A9F-E3B0-EA5C-797501946F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0" t="13992" r="1554" b="1506"/>
          <a:stretch/>
        </p:blipFill>
        <p:spPr>
          <a:xfrm>
            <a:off x="10897178" y="1996871"/>
            <a:ext cx="1513312" cy="1513312"/>
          </a:xfrm>
          <a:prstGeom prst="flowChartConnector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FF77E30A-CD23-B01A-044F-A8885E760E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29" t="36059" r="583" b="12500"/>
          <a:stretch/>
        </p:blipFill>
        <p:spPr>
          <a:xfrm>
            <a:off x="10890509" y="5377519"/>
            <a:ext cx="1513312" cy="1513312"/>
          </a:xfrm>
          <a:prstGeom prst="flowChartConnector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B5331AEE-6697-7921-F3AF-4822C591F5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839" t="36218" r="21359" b="51930"/>
          <a:stretch/>
        </p:blipFill>
        <p:spPr>
          <a:xfrm>
            <a:off x="10916372" y="8620431"/>
            <a:ext cx="1513312" cy="1513312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7"/>
                </a:lnTo>
                <a:lnTo>
                  <a:pt x="0" y="11199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68390">
            <a:off x="6096563" y="-4522508"/>
            <a:ext cx="13915409" cy="9045016"/>
          </a:xfrm>
          <a:custGeom>
            <a:avLst/>
            <a:gdLst/>
            <a:ahLst/>
            <a:cxnLst/>
            <a:rect l="l" t="t" r="r" b="b"/>
            <a:pathLst>
              <a:path w="13915409" h="9045016">
                <a:moveTo>
                  <a:pt x="0" y="0"/>
                </a:moveTo>
                <a:lnTo>
                  <a:pt x="13915408" y="0"/>
                </a:lnTo>
                <a:lnTo>
                  <a:pt x="13915408" y="9045016"/>
                </a:lnTo>
                <a:lnTo>
                  <a:pt x="0" y="904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3938" y="1572643"/>
            <a:ext cx="16230600" cy="86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ru-RU" sz="7200" dirty="0">
                <a:solidFill>
                  <a:srgbClr val="FFFFFF"/>
                </a:solidFill>
                <a:latin typeface="Jura Medium"/>
              </a:rPr>
              <a:t>Планы развития</a:t>
            </a:r>
            <a:endParaRPr lang="en-US" sz="7200" dirty="0">
              <a:solidFill>
                <a:srgbClr val="FFFFFF"/>
              </a:solidFill>
              <a:latin typeface="Jura Medium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xmlns="" id="{9265F90C-BEE3-1CB4-20F1-EFE135FD0B4C}"/>
              </a:ext>
            </a:extLst>
          </p:cNvPr>
          <p:cNvSpPr txBox="1"/>
          <p:nvPr/>
        </p:nvSpPr>
        <p:spPr>
          <a:xfrm>
            <a:off x="1828800" y="671036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>
                <a:solidFill>
                  <a:srgbClr val="FFFFFF"/>
                </a:solidFill>
                <a:latin typeface="Jura Semi-Bold"/>
              </a:rPr>
              <a:t>HIVE IT 2023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xmlns="" id="{2903EF3C-5C3B-5FDC-BF69-3242201D1BDB}"/>
              </a:ext>
            </a:extLst>
          </p:cNvPr>
          <p:cNvSpPr/>
          <p:nvPr/>
        </p:nvSpPr>
        <p:spPr>
          <a:xfrm>
            <a:off x="914400" y="56909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000067" y="2433341"/>
          <a:ext cx="16787930" cy="7853659"/>
        </p:xfrm>
        <a:graphic>
          <a:graphicData uri="http://schemas.openxmlformats.org/drawingml/2006/table">
            <a:tbl>
              <a:tblPr/>
              <a:tblGrid>
                <a:gridCol w="1196011"/>
                <a:gridCol w="8477144"/>
                <a:gridCol w="3437437"/>
                <a:gridCol w="3677338"/>
              </a:tblGrid>
              <a:tr h="315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этапа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Окончание 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8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 </a:t>
                      </a:r>
                      <a:r>
                        <a:rPr lang="ru-RU" sz="2400" kern="1200" dirty="0" err="1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стартап-проекта</a:t>
                      </a: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потенциальным инвесторам. Привлечение инвестиций.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Создание предприятия. </a:t>
                      </a:r>
                      <a:r>
                        <a:rPr lang="ru-RU" sz="2400" kern="1200" dirty="0" err="1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Найм</a:t>
                      </a: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персонала, закупка оборудования, подбор помещения, поиск контрагентов.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интерфейса  программного приложения.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мобильного приложения и веб-версии.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2024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Тестирование приложения. Улучшение дизайна и удобства использования.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 2024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Продвижение приложения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 с партнерами: агентства недвижимости, риелторы, рекламные агентства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2024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Оценочный этап. Оценка результатов и сопоставление их с ожидаемыми результатами реализации стартап- проекта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перспективного проекта по развитию бизнеса.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2024 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Маштабирование бизнеса за счет привлечения большего количества объектов недвижимости и расширения функциональности платформы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bg1"/>
                          </a:solidFill>
                          <a:effectLst/>
                          <a:latin typeface="HK Grotesk Light" panose="020B0604020202020204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kern="1200" dirty="0">
                        <a:solidFill>
                          <a:schemeClr val="bg1"/>
                        </a:solidFill>
                        <a:effectLst/>
                        <a:latin typeface="HK Grotesk Light" panose="020B0604020202020204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910</Words>
  <Application>Microsoft Office PowerPoint</Application>
  <PresentationFormat>Произвольный</PresentationFormat>
  <Paragraphs>127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Jura Semi-Bold</vt:lpstr>
      <vt:lpstr>HK Grotesk Medium</vt:lpstr>
      <vt:lpstr>Times New Roman</vt:lpstr>
      <vt:lpstr>Jura Medium</vt:lpstr>
      <vt:lpstr>HK Grotesk Light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Творческий Градиент Краткая Слайдовая Презентация Блиц-Резюме</dc:title>
  <dc:creator>данил мальцев</dc:creator>
  <cp:lastModifiedBy>Людмила Галкина</cp:lastModifiedBy>
  <cp:revision>5</cp:revision>
  <dcterms:created xsi:type="dcterms:W3CDTF">2006-08-16T00:00:00Z</dcterms:created>
  <dcterms:modified xsi:type="dcterms:W3CDTF">2023-10-20T03:52:35Z</dcterms:modified>
  <dc:identifier>DAFxuMdu4iY</dc:identifier>
</cp:coreProperties>
</file>