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66" r:id="rId3"/>
    <p:sldId id="273" r:id="rId4"/>
    <p:sldId id="258" r:id="rId5"/>
    <p:sldId id="272" r:id="rId6"/>
    <p:sldId id="262" r:id="rId7"/>
    <p:sldId id="265" r:id="rId8"/>
    <p:sldId id="271" r:id="rId9"/>
    <p:sldId id="269" r:id="rId10"/>
    <p:sldId id="260" r:id="rId11"/>
    <p:sldId id="277" r:id="rId12"/>
    <p:sldId id="268" r:id="rId13"/>
    <p:sldId id="279" r:id="rId14"/>
    <p:sldId id="267" r:id="rId15"/>
    <p:sldId id="285" r:id="rId16"/>
    <p:sldId id="278" r:id="rId17"/>
    <p:sldId id="270" r:id="rId18"/>
    <p:sldId id="259" r:id="rId19"/>
    <p:sldId id="282" r:id="rId20"/>
    <p:sldId id="281" r:id="rId21"/>
    <p:sldId id="280" r:id="rId22"/>
    <p:sldId id="284" r:id="rId23"/>
    <p:sldId id="286" r:id="rId24"/>
    <p:sldId id="283" r:id="rId25"/>
    <p:sldId id="288" r:id="rId26"/>
    <p:sldId id="287" r:id="rId27"/>
    <p:sldId id="289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1867" autoAdjust="0"/>
  </p:normalViewPr>
  <p:slideViewPr>
    <p:cSldViewPr snapToGrid="0">
      <p:cViewPr varScale="1">
        <p:scale>
          <a:sx n="105" d="100"/>
          <a:sy n="105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802263779527556"/>
          <c:y val="1.6953342835460562E-2"/>
          <c:w val="0.66833677821522308"/>
          <c:h val="0.7690859521161649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31750" cap="rnd">
                <a:solidFill>
                  <a:schemeClr val="accent2">
                    <a:alpha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897D-4DFD-A9D7-9DDFE7F8830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31750" cap="rnd">
                <a:solidFill>
                  <a:schemeClr val="accent2">
                    <a:alpha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897D-4DFD-A9D7-9DDFE7F8830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31750" cap="rnd">
                <a:solidFill>
                  <a:schemeClr val="accent2">
                    <a:alpha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897D-4DFD-A9D7-9DDFE7F8830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31750" cap="rnd">
                <a:solidFill>
                  <a:schemeClr val="accent2">
                    <a:alpha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897D-4DFD-A9D7-9DDFE7F8830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31750" cap="rnd">
                <a:solidFill>
                  <a:schemeClr val="accent2">
                    <a:alpha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897D-4DFD-A9D7-9DDFE7F8830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31750" cap="rnd">
                <a:solidFill>
                  <a:schemeClr val="accent2">
                    <a:alpha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897D-4DFD-A9D7-9DDFE7F8830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 w="31750" cap="rnd">
                <a:solidFill>
                  <a:schemeClr val="accent2">
                    <a:alpha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897D-4DFD-A9D7-9DDFE7F8830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 w="31750" cap="rnd">
                <a:solidFill>
                  <a:schemeClr val="accent2">
                    <a:alpha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897D-4DFD-A9D7-9DDFE7F8830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 w="31750" cap="rnd">
                <a:solidFill>
                  <a:schemeClr val="accent2">
                    <a:alpha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897D-4DFD-A9D7-9DDFE7F88301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 w="31750" cap="rnd">
                <a:solidFill>
                  <a:schemeClr val="accent2">
                    <a:alpha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897D-4DFD-A9D7-9DDFE7F8830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 w="31750" cap="rnd">
                <a:solidFill>
                  <a:schemeClr val="accent2">
                    <a:alpha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897D-4DFD-A9D7-9DDFE7F88301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 w="31750" cap="rnd">
                <a:solidFill>
                  <a:schemeClr val="accent2">
                    <a:alpha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897D-4DFD-A9D7-9DDFE7F8830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 w="31750" cap="rnd">
                <a:solidFill>
                  <a:schemeClr val="accent2">
                    <a:alpha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897D-4DFD-A9D7-9DDFE7F8830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Лист1!$A$1:$A$13</c:f>
              <c:strCache>
                <c:ptCount val="13"/>
                <c:pt idx="0">
                  <c:v>Спорт, правильное питание, здоровье</c:v>
                </c:pt>
                <c:pt idx="1">
                  <c:v>Красота, личная гигиена</c:v>
                </c:pt>
                <c:pt idx="2">
                  <c:v>Психология и взаимоотношения</c:v>
                </c:pt>
                <c:pt idx="3">
                  <c:v>Творчество (искусство, живопись)</c:v>
                </c:pt>
                <c:pt idx="4">
                  <c:v>Специализация узкого и сложного профиля</c:v>
                </c:pt>
                <c:pt idx="5">
                  <c:v>Бизнес-образование</c:v>
                </c:pt>
                <c:pt idx="6">
                  <c:v>Обучение без отрыва от произвордства</c:v>
                </c:pt>
                <c:pt idx="7">
                  <c:v>Финансы, бухгалтерский учет, налоги</c:v>
                </c:pt>
                <c:pt idx="8">
                  <c:v>Управление и администрирование</c:v>
                </c:pt>
                <c:pt idx="9">
                  <c:v>Дизайн (интерьер, продукция)</c:v>
                </c:pt>
                <c:pt idx="10">
                  <c:v>IT, анализ данных, информационные технологии</c:v>
                </c:pt>
                <c:pt idx="11">
                  <c:v>Маркетинг, коммуникации, продажи</c:v>
                </c:pt>
                <c:pt idx="12">
                  <c:v>Иностранные языки</c:v>
                </c:pt>
              </c:strCache>
            </c:strRef>
          </c:cat>
          <c:val>
            <c:numRef>
              <c:f>Лист1!$B$1:$B$13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  <c:pt idx="5">
                  <c:v>4.3</c:v>
                </c:pt>
                <c:pt idx="6">
                  <c:v>5</c:v>
                </c:pt>
                <c:pt idx="7">
                  <c:v>5.4</c:v>
                </c:pt>
                <c:pt idx="8">
                  <c:v>6.4</c:v>
                </c:pt>
                <c:pt idx="9">
                  <c:v>11</c:v>
                </c:pt>
                <c:pt idx="10">
                  <c:v>12</c:v>
                </c:pt>
                <c:pt idx="11">
                  <c:v>14</c:v>
                </c:pt>
                <c:pt idx="1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897D-4DFD-A9D7-9DDFE7F883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72448"/>
        <c:axId val="12972832"/>
      </c:barChart>
      <c:catAx>
        <c:axId val="1297244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  <c:crossAx val="12972832"/>
        <c:crosses val="autoZero"/>
        <c:auto val="1"/>
        <c:lblAlgn val="ctr"/>
        <c:lblOffset val="100"/>
        <c:noMultiLvlLbl val="0"/>
      </c:catAx>
      <c:valAx>
        <c:axId val="1297283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72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D826FF-3AFA-4DD9-882D-1529130CB56B}" type="doc">
      <dgm:prSet loTypeId="urn:microsoft.com/office/officeart/2005/8/layout/hProcess11" loCatId="process" qsTypeId="urn:microsoft.com/office/officeart/2005/8/quickstyle/simple1" qsCatId="simple" csTypeId="urn:microsoft.com/office/officeart/2005/8/colors/accent2_3" csCatId="accent2"/>
      <dgm:spPr/>
      <dgm:t>
        <a:bodyPr/>
        <a:lstStyle/>
        <a:p>
          <a:endParaRPr lang="ru-RU"/>
        </a:p>
      </dgm:t>
    </dgm:pt>
    <dgm:pt modelId="{3EB2A969-4B3E-47D0-9523-F064C36A3E87}">
      <dgm:prSet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</a:rPr>
            <a:t>Предметом исследования</a:t>
          </a:r>
          <a:r>
            <a:rPr lang="ru-RU" dirty="0">
              <a:solidFill>
                <a:schemeClr val="accent5">
                  <a:lumMod val="50000"/>
                </a:schemeClr>
              </a:solidFill>
            </a:rPr>
            <a:t> данной работы является процесс разработки стартап-проекта аккредитованной онлайн-школы. </a:t>
          </a:r>
        </a:p>
      </dgm:t>
    </dgm:pt>
    <dgm:pt modelId="{316B1FDA-39F5-4613-8E4D-F5D12144BA52}" type="parTrans" cxnId="{CE76D282-ACAE-42BC-BF69-B2CEE2FE3532}">
      <dgm:prSet/>
      <dgm:spPr/>
      <dgm:t>
        <a:bodyPr/>
        <a:lstStyle/>
        <a:p>
          <a:endParaRPr lang="ru-RU">
            <a:solidFill>
              <a:schemeClr val="accent5">
                <a:lumMod val="50000"/>
              </a:schemeClr>
            </a:solidFill>
          </a:endParaRPr>
        </a:p>
      </dgm:t>
    </dgm:pt>
    <dgm:pt modelId="{D401481A-646D-467A-AF98-1669275629C3}" type="sibTrans" cxnId="{CE76D282-ACAE-42BC-BF69-B2CEE2FE3532}">
      <dgm:prSet/>
      <dgm:spPr/>
      <dgm:t>
        <a:bodyPr/>
        <a:lstStyle/>
        <a:p>
          <a:endParaRPr lang="ru-RU">
            <a:solidFill>
              <a:schemeClr val="accent5">
                <a:lumMod val="50000"/>
              </a:schemeClr>
            </a:solidFill>
          </a:endParaRPr>
        </a:p>
      </dgm:t>
    </dgm:pt>
    <dgm:pt modelId="{D4CFAE7A-57C4-41A8-BAA8-C2E7E03C9024}">
      <dgm:prSet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</a:rPr>
            <a:t>Объектом исследования</a:t>
          </a:r>
          <a:r>
            <a:rPr lang="ru-RU" dirty="0">
              <a:solidFill>
                <a:schemeClr val="accent5">
                  <a:lumMod val="50000"/>
                </a:schemeClr>
              </a:solidFill>
            </a:rPr>
            <a:t> является стартап-проект создания и разработки лицензированной онлайн-платформы.</a:t>
          </a:r>
        </a:p>
      </dgm:t>
    </dgm:pt>
    <dgm:pt modelId="{A48067CF-3EBE-4F0B-BF73-DBA9890500CC}" type="parTrans" cxnId="{DA116D43-638C-4F4F-AF65-C509577BAC09}">
      <dgm:prSet/>
      <dgm:spPr/>
      <dgm:t>
        <a:bodyPr/>
        <a:lstStyle/>
        <a:p>
          <a:endParaRPr lang="ru-RU">
            <a:solidFill>
              <a:schemeClr val="accent5">
                <a:lumMod val="50000"/>
              </a:schemeClr>
            </a:solidFill>
          </a:endParaRPr>
        </a:p>
      </dgm:t>
    </dgm:pt>
    <dgm:pt modelId="{7C7FF963-15A7-4386-9D3E-9EC58D3B4315}" type="sibTrans" cxnId="{DA116D43-638C-4F4F-AF65-C509577BAC09}">
      <dgm:prSet/>
      <dgm:spPr/>
      <dgm:t>
        <a:bodyPr/>
        <a:lstStyle/>
        <a:p>
          <a:endParaRPr lang="ru-RU">
            <a:solidFill>
              <a:schemeClr val="accent5">
                <a:lumMod val="50000"/>
              </a:schemeClr>
            </a:solidFill>
          </a:endParaRPr>
        </a:p>
      </dgm:t>
    </dgm:pt>
    <dgm:pt modelId="{97F42D67-CF9E-4ABD-A48C-5EF2BE5A9733}" type="pres">
      <dgm:prSet presAssocID="{9DD826FF-3AFA-4DD9-882D-1529130CB56B}" presName="Name0" presStyleCnt="0">
        <dgm:presLayoutVars>
          <dgm:dir/>
          <dgm:resizeHandles val="exact"/>
        </dgm:presLayoutVars>
      </dgm:prSet>
      <dgm:spPr/>
    </dgm:pt>
    <dgm:pt modelId="{49CDBD28-307D-4C28-AB4C-3B08F9598F81}" type="pres">
      <dgm:prSet presAssocID="{9DD826FF-3AFA-4DD9-882D-1529130CB56B}" presName="arrow" presStyleLbl="bgShp" presStyleIdx="0" presStyleCnt="1"/>
      <dgm:spPr/>
    </dgm:pt>
    <dgm:pt modelId="{00619ED0-8346-455B-A310-177755D3688D}" type="pres">
      <dgm:prSet presAssocID="{9DD826FF-3AFA-4DD9-882D-1529130CB56B}" presName="points" presStyleCnt="0"/>
      <dgm:spPr/>
    </dgm:pt>
    <dgm:pt modelId="{8E368EAB-8C18-44F9-B353-710722A7E56F}" type="pres">
      <dgm:prSet presAssocID="{3EB2A969-4B3E-47D0-9523-F064C36A3E87}" presName="compositeA" presStyleCnt="0"/>
      <dgm:spPr/>
    </dgm:pt>
    <dgm:pt modelId="{9C2857DA-3757-47FA-ACD4-F81EC77EA5F9}" type="pres">
      <dgm:prSet presAssocID="{3EB2A969-4B3E-47D0-9523-F064C36A3E87}" presName="textA" presStyleLbl="revTx" presStyleIdx="0" presStyleCnt="2">
        <dgm:presLayoutVars>
          <dgm:bulletEnabled val="1"/>
        </dgm:presLayoutVars>
      </dgm:prSet>
      <dgm:spPr/>
    </dgm:pt>
    <dgm:pt modelId="{45F29595-2A1C-49E0-870D-9BA1E6FCD68C}" type="pres">
      <dgm:prSet presAssocID="{3EB2A969-4B3E-47D0-9523-F064C36A3E87}" presName="circleA" presStyleLbl="node1" presStyleIdx="0" presStyleCnt="2"/>
      <dgm:spPr/>
    </dgm:pt>
    <dgm:pt modelId="{922F986E-AE5D-4EDB-AAFD-A7604E6F35E0}" type="pres">
      <dgm:prSet presAssocID="{3EB2A969-4B3E-47D0-9523-F064C36A3E87}" presName="spaceA" presStyleCnt="0"/>
      <dgm:spPr/>
    </dgm:pt>
    <dgm:pt modelId="{3C2D9E82-3C96-4BF9-A575-8BEA5150F50E}" type="pres">
      <dgm:prSet presAssocID="{D401481A-646D-467A-AF98-1669275629C3}" presName="space" presStyleCnt="0"/>
      <dgm:spPr/>
    </dgm:pt>
    <dgm:pt modelId="{B6D9FB3B-EEF0-4DE7-A574-20799E525B6D}" type="pres">
      <dgm:prSet presAssocID="{D4CFAE7A-57C4-41A8-BAA8-C2E7E03C9024}" presName="compositeB" presStyleCnt="0"/>
      <dgm:spPr/>
    </dgm:pt>
    <dgm:pt modelId="{80F5C146-C3C5-4814-8131-201AB53EE8B1}" type="pres">
      <dgm:prSet presAssocID="{D4CFAE7A-57C4-41A8-BAA8-C2E7E03C9024}" presName="textB" presStyleLbl="revTx" presStyleIdx="1" presStyleCnt="2">
        <dgm:presLayoutVars>
          <dgm:bulletEnabled val="1"/>
        </dgm:presLayoutVars>
      </dgm:prSet>
      <dgm:spPr/>
    </dgm:pt>
    <dgm:pt modelId="{D8B357C5-1CFC-415A-A56F-F5DBD0DBEB9F}" type="pres">
      <dgm:prSet presAssocID="{D4CFAE7A-57C4-41A8-BAA8-C2E7E03C9024}" presName="circleB" presStyleLbl="node1" presStyleIdx="1" presStyleCnt="2"/>
      <dgm:spPr/>
    </dgm:pt>
    <dgm:pt modelId="{40A3A2AF-2B6B-4BFD-93C0-2D661045306E}" type="pres">
      <dgm:prSet presAssocID="{D4CFAE7A-57C4-41A8-BAA8-C2E7E03C9024}" presName="spaceB" presStyleCnt="0"/>
      <dgm:spPr/>
    </dgm:pt>
  </dgm:ptLst>
  <dgm:cxnLst>
    <dgm:cxn modelId="{672B6D28-917F-49E2-93E6-9844E700971D}" type="presOf" srcId="{9DD826FF-3AFA-4DD9-882D-1529130CB56B}" destId="{97F42D67-CF9E-4ABD-A48C-5EF2BE5A9733}" srcOrd="0" destOrd="0" presId="urn:microsoft.com/office/officeart/2005/8/layout/hProcess11"/>
    <dgm:cxn modelId="{DA116D43-638C-4F4F-AF65-C509577BAC09}" srcId="{9DD826FF-3AFA-4DD9-882D-1529130CB56B}" destId="{D4CFAE7A-57C4-41A8-BAA8-C2E7E03C9024}" srcOrd="1" destOrd="0" parTransId="{A48067CF-3EBE-4F0B-BF73-DBA9890500CC}" sibTransId="{7C7FF963-15A7-4386-9D3E-9EC58D3B4315}"/>
    <dgm:cxn modelId="{F431F25D-0C4F-4037-BC17-C861858A927A}" type="presOf" srcId="{D4CFAE7A-57C4-41A8-BAA8-C2E7E03C9024}" destId="{80F5C146-C3C5-4814-8131-201AB53EE8B1}" srcOrd="0" destOrd="0" presId="urn:microsoft.com/office/officeart/2005/8/layout/hProcess11"/>
    <dgm:cxn modelId="{CE76D282-ACAE-42BC-BF69-B2CEE2FE3532}" srcId="{9DD826FF-3AFA-4DD9-882D-1529130CB56B}" destId="{3EB2A969-4B3E-47D0-9523-F064C36A3E87}" srcOrd="0" destOrd="0" parTransId="{316B1FDA-39F5-4613-8E4D-F5D12144BA52}" sibTransId="{D401481A-646D-467A-AF98-1669275629C3}"/>
    <dgm:cxn modelId="{EBA04ECB-C464-47A6-986D-7B68AD2CEA99}" type="presOf" srcId="{3EB2A969-4B3E-47D0-9523-F064C36A3E87}" destId="{9C2857DA-3757-47FA-ACD4-F81EC77EA5F9}" srcOrd="0" destOrd="0" presId="urn:microsoft.com/office/officeart/2005/8/layout/hProcess11"/>
    <dgm:cxn modelId="{48140FF0-ABD5-4332-95A5-A522A48BB047}" type="presParOf" srcId="{97F42D67-CF9E-4ABD-A48C-5EF2BE5A9733}" destId="{49CDBD28-307D-4C28-AB4C-3B08F9598F81}" srcOrd="0" destOrd="0" presId="urn:microsoft.com/office/officeart/2005/8/layout/hProcess11"/>
    <dgm:cxn modelId="{24155B9E-2E9B-4DC9-98E9-6A2F60100672}" type="presParOf" srcId="{97F42D67-CF9E-4ABD-A48C-5EF2BE5A9733}" destId="{00619ED0-8346-455B-A310-177755D3688D}" srcOrd="1" destOrd="0" presId="urn:microsoft.com/office/officeart/2005/8/layout/hProcess11"/>
    <dgm:cxn modelId="{DA3431C2-A61B-4DCE-8D4A-135C168C067C}" type="presParOf" srcId="{00619ED0-8346-455B-A310-177755D3688D}" destId="{8E368EAB-8C18-44F9-B353-710722A7E56F}" srcOrd="0" destOrd="0" presId="urn:microsoft.com/office/officeart/2005/8/layout/hProcess11"/>
    <dgm:cxn modelId="{7F94D98D-DFDD-4D31-90C8-790C11A54E17}" type="presParOf" srcId="{8E368EAB-8C18-44F9-B353-710722A7E56F}" destId="{9C2857DA-3757-47FA-ACD4-F81EC77EA5F9}" srcOrd="0" destOrd="0" presId="urn:microsoft.com/office/officeart/2005/8/layout/hProcess11"/>
    <dgm:cxn modelId="{A049C6BF-44D0-46C0-94BE-9D2AD5988E9D}" type="presParOf" srcId="{8E368EAB-8C18-44F9-B353-710722A7E56F}" destId="{45F29595-2A1C-49E0-870D-9BA1E6FCD68C}" srcOrd="1" destOrd="0" presId="urn:microsoft.com/office/officeart/2005/8/layout/hProcess11"/>
    <dgm:cxn modelId="{7FEDD581-9E9F-4841-B4C6-793BD0802BB5}" type="presParOf" srcId="{8E368EAB-8C18-44F9-B353-710722A7E56F}" destId="{922F986E-AE5D-4EDB-AAFD-A7604E6F35E0}" srcOrd="2" destOrd="0" presId="urn:microsoft.com/office/officeart/2005/8/layout/hProcess11"/>
    <dgm:cxn modelId="{5996FADA-EC84-4332-A6B4-360365C9C907}" type="presParOf" srcId="{00619ED0-8346-455B-A310-177755D3688D}" destId="{3C2D9E82-3C96-4BF9-A575-8BEA5150F50E}" srcOrd="1" destOrd="0" presId="urn:microsoft.com/office/officeart/2005/8/layout/hProcess11"/>
    <dgm:cxn modelId="{14BB9DF9-C6F4-4E63-9834-F5F1E3433FF3}" type="presParOf" srcId="{00619ED0-8346-455B-A310-177755D3688D}" destId="{B6D9FB3B-EEF0-4DE7-A574-20799E525B6D}" srcOrd="2" destOrd="0" presId="urn:microsoft.com/office/officeart/2005/8/layout/hProcess11"/>
    <dgm:cxn modelId="{066BFFA9-094F-4906-A6F5-E5AC485ADB5E}" type="presParOf" srcId="{B6D9FB3B-EEF0-4DE7-A574-20799E525B6D}" destId="{80F5C146-C3C5-4814-8131-201AB53EE8B1}" srcOrd="0" destOrd="0" presId="urn:microsoft.com/office/officeart/2005/8/layout/hProcess11"/>
    <dgm:cxn modelId="{80377C53-8752-461E-9917-95B94E342175}" type="presParOf" srcId="{B6D9FB3B-EEF0-4DE7-A574-20799E525B6D}" destId="{D8B357C5-1CFC-415A-A56F-F5DBD0DBEB9F}" srcOrd="1" destOrd="0" presId="urn:microsoft.com/office/officeart/2005/8/layout/hProcess11"/>
    <dgm:cxn modelId="{0E48E3A3-D803-4134-A5EE-972D279A402A}" type="presParOf" srcId="{B6D9FB3B-EEF0-4DE7-A574-20799E525B6D}" destId="{40A3A2AF-2B6B-4BFD-93C0-2D661045306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DBD28-307D-4C28-AB4C-3B08F9598F81}">
      <dsp:nvSpPr>
        <dsp:cNvPr id="0" name=""/>
        <dsp:cNvSpPr/>
      </dsp:nvSpPr>
      <dsp:spPr>
        <a:xfrm>
          <a:off x="0" y="1958178"/>
          <a:ext cx="12191999" cy="2610904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2857DA-3757-47FA-ACD4-F81EC77EA5F9}">
      <dsp:nvSpPr>
        <dsp:cNvPr id="0" name=""/>
        <dsp:cNvSpPr/>
      </dsp:nvSpPr>
      <dsp:spPr>
        <a:xfrm>
          <a:off x="133" y="0"/>
          <a:ext cx="5352454" cy="261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b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1" kern="1200" dirty="0">
              <a:solidFill>
                <a:schemeClr val="accent5">
                  <a:lumMod val="50000"/>
                </a:schemeClr>
              </a:solidFill>
            </a:rPr>
            <a:t>Предметом исследования</a:t>
          </a:r>
          <a:r>
            <a:rPr lang="ru-RU" sz="3100" kern="1200" dirty="0">
              <a:solidFill>
                <a:schemeClr val="accent5">
                  <a:lumMod val="50000"/>
                </a:schemeClr>
              </a:solidFill>
            </a:rPr>
            <a:t> данной работы является процесс разработки стартап-проекта аккредитованной онлайн-школы. </a:t>
          </a:r>
        </a:p>
      </dsp:txBody>
      <dsp:txXfrm>
        <a:off x="133" y="0"/>
        <a:ext cx="5352454" cy="2610904"/>
      </dsp:txXfrm>
    </dsp:sp>
    <dsp:sp modelId="{45F29595-2A1C-49E0-870D-9BA1E6FCD68C}">
      <dsp:nvSpPr>
        <dsp:cNvPr id="0" name=""/>
        <dsp:cNvSpPr/>
      </dsp:nvSpPr>
      <dsp:spPr>
        <a:xfrm>
          <a:off x="2349998" y="2937267"/>
          <a:ext cx="652726" cy="652726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5C146-C3C5-4814-8131-201AB53EE8B1}">
      <dsp:nvSpPr>
        <dsp:cNvPr id="0" name=""/>
        <dsp:cNvSpPr/>
      </dsp:nvSpPr>
      <dsp:spPr>
        <a:xfrm>
          <a:off x="5620210" y="3916356"/>
          <a:ext cx="5352454" cy="261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1" kern="1200" dirty="0">
              <a:solidFill>
                <a:schemeClr val="accent5">
                  <a:lumMod val="50000"/>
                </a:schemeClr>
              </a:solidFill>
            </a:rPr>
            <a:t>Объектом исследования</a:t>
          </a:r>
          <a:r>
            <a:rPr lang="ru-RU" sz="3100" kern="1200" dirty="0">
              <a:solidFill>
                <a:schemeClr val="accent5">
                  <a:lumMod val="50000"/>
                </a:schemeClr>
              </a:solidFill>
            </a:rPr>
            <a:t> является стартап-проект создания и разработки лицензированной онлайн-платформы.</a:t>
          </a:r>
        </a:p>
      </dsp:txBody>
      <dsp:txXfrm>
        <a:off x="5620210" y="3916356"/>
        <a:ext cx="5352454" cy="2610904"/>
      </dsp:txXfrm>
    </dsp:sp>
    <dsp:sp modelId="{D8B357C5-1CFC-415A-A56F-F5DBD0DBEB9F}">
      <dsp:nvSpPr>
        <dsp:cNvPr id="0" name=""/>
        <dsp:cNvSpPr/>
      </dsp:nvSpPr>
      <dsp:spPr>
        <a:xfrm>
          <a:off x="7970074" y="2937267"/>
          <a:ext cx="652726" cy="652726"/>
        </a:xfrm>
        <a:prstGeom prst="ellipse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A2541-60E8-487C-9E81-C719B2F8A21B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B6D87-3C55-4016-9991-F150D1F86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090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85C00D-5C55-4FDC-86A9-376A86D5714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08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6D87-3C55-4016-9991-F150D1F86AC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371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6D87-3C55-4016-9991-F150D1F86AC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509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6D87-3C55-4016-9991-F150D1F86AC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392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6D87-3C55-4016-9991-F150D1F86AC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749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6D87-3C55-4016-9991-F150D1F86AC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986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6D87-3C55-4016-9991-F150D1F86AC4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082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2B5D1-91CA-2F02-41FD-27A7CB6D5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0799B8-A6FD-6FBB-2B96-C2FD78D20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F271D2-1076-52B0-8AE6-02B1E6468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252D-0980-4CD7-B5BC-59BBF008EB9D}" type="datetime1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BE6DAA-BCA4-6F61-E568-4A38FEC2F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FCB89-BF40-7B88-737C-BEF7982B2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2E21-52A8-496F-8AA0-DF3B1A356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11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D5E239-651A-6F59-9738-F103FA878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52E4AF-95CF-92A2-A72E-D4B24CC45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937042-0AD4-A1FA-5CF2-1F127A263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64E9-E541-423D-8005-CD9A6A35B8D2}" type="datetime1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195886-3EE8-B541-1E14-09D684A1F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7FD446-2DC8-185D-4648-DD30DDBB4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2E21-52A8-496F-8AA0-DF3B1A356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797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D5F52D-BDAF-304E-4191-4FE0A81959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867D4F-2F69-AF25-8497-0E0B9838B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9EB661-CE18-FFD0-6B54-36E614BE0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A208-432F-402A-8350-2E3C61E91D39}" type="datetime1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692ACD-D092-35D6-28D6-D208ECC6B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4237DD-B6B8-21D1-EE03-B9C4C823A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2E21-52A8-496F-8AA0-DF3B1A356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737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CAB1-EACB-4022-9754-1BB313B3F595}" type="datetime1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9CD9-7F89-49B3-97DA-1FC6F8D04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32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A289-F001-4E29-84AB-55F521E7AEB1}" type="datetime1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9CD9-7F89-49B3-97DA-1FC6F8D04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001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E43A-EB0C-499E-96F8-550DDCBAFCEE}" type="datetime1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9CD9-7F89-49B3-97DA-1FC6F8D04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408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59D4-BA20-46FF-B2E2-48A0CCD493A8}" type="datetime1">
              <a:rPr lang="ru-RU" smtClean="0"/>
              <a:t>08.07.2024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9CD9-7F89-49B3-97DA-1FC6F8D04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462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EE64-2076-47A7-9B9E-9D63503B35C8}" type="datetime1">
              <a:rPr lang="ru-RU" smtClean="0"/>
              <a:t>08.07.2024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9CD9-7F89-49B3-97DA-1FC6F8D04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722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ECD6-9CEB-4CC3-93F5-DF007842A018}" type="datetime1">
              <a:rPr lang="ru-RU" smtClean="0"/>
              <a:t>08.07.2024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9CD9-7F89-49B3-97DA-1FC6F8D04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753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C9D6A-097F-4E04-A746-A5CC60A5B246}" type="datetime1">
              <a:rPr lang="ru-RU" smtClean="0"/>
              <a:t>08.07.2024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9CD9-7F89-49B3-97DA-1FC6F8D04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946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52A5-3E38-45EA-AFF7-8AE46FA365C1}" type="datetime1">
              <a:rPr lang="ru-RU" smtClean="0"/>
              <a:t>08.07.2024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9CD9-7F89-49B3-97DA-1FC6F8D04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32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4AC337-D69C-1B44-D7CA-71E982CFE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1D6E78-C359-7C93-1B81-1E2C2C1F3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045CFA-5A65-C97B-20F2-FCFF8D329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76829-70F2-4A2A-99A2-7E39D9E74488}" type="datetime1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74C447-B4D5-02C4-26CF-667F850C3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6B8366-9E28-51DB-222D-27111E2E7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2E21-52A8-496F-8AA0-DF3B1A356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854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1064-5442-4727-8474-4DC52A815B39}" type="datetime1">
              <a:rPr lang="ru-RU" smtClean="0"/>
              <a:t>08.07.2024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9CD9-7F89-49B3-97DA-1FC6F8D04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949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A5BC-9F1E-497D-BED3-4060F5C3E963}" type="datetime1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9CD9-7F89-49B3-97DA-1FC6F8D04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806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3C12-00AE-4EB7-94EE-836D53B459BC}" type="datetime1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9CD9-7F89-49B3-97DA-1FC6F8D04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07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6E10A-A052-9CC0-5E0F-14D778CCE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534243-23F1-0EA6-EE3F-ECE196D90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52CA3E-6B54-0004-52E2-F306B4FAE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1292-D06E-4BAF-B5E6-911C370F8819}" type="datetime1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B47D9F-C6E9-B09D-5D19-ADAA91598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86404B-46EC-6803-E309-AF364F39F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2E21-52A8-496F-8AA0-DF3B1A356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570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D6547F-6FB5-5AB5-E568-88D4B79AD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F9E638-8B09-2EF5-2E12-56A18D71CD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87E944-6E77-4D15-6A36-0492C5542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374700-51B4-44E5-A1C7-054DB5684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06D7-E682-46FA-9D27-B1E776562220}" type="datetime1">
              <a:rPr lang="ru-RU" smtClean="0"/>
              <a:t>08.07.2024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C32692-B158-4EEB-86B3-98FF9B009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B1F1C2-2312-D344-9B60-18C3CEFB6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2E21-52A8-496F-8AA0-DF3B1A356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986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3CBA97-1BA8-87B6-4F32-8DB4A0A71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D4BE1E-D4D1-8CBB-BC4A-B964B7FE5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660634-9C2A-E910-0A78-3B08CFB5E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2D6CA12-92CF-058B-291F-836872C5B7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EAE98DB-6044-3376-7ECC-B7B0F6E169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6E07256-8ADE-815D-D43C-F65877333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7909-8DF3-41A9-A9B4-0091FC75AA87}" type="datetime1">
              <a:rPr lang="ru-RU" smtClean="0"/>
              <a:t>08.07.2024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FC26E02-FD12-13E4-B2BF-A266DFC71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A89452-BA33-7379-80C6-A4FCD6D39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2E21-52A8-496F-8AA0-DF3B1A356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659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442A1-BEBC-83A2-FDA9-133628A99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126B133-6985-F1E9-AEEC-E3B47DC7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D7213-8FB5-4EAC-B211-B201F89003F0}" type="datetime1">
              <a:rPr lang="ru-RU" smtClean="0"/>
              <a:t>08.07.2024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2571B2-5B24-8A15-0BD0-8DDA8FDD5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0C8FD9-10EB-35D5-3B43-DCED1CBA9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2E21-52A8-496F-8AA0-DF3B1A356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37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257EB83-0963-57A2-698F-819644A1B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9194-C091-4321-81D5-B0DC050EF6A3}" type="datetime1">
              <a:rPr lang="ru-RU" smtClean="0"/>
              <a:t>08.07.2024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97A3A1E-C52F-EF84-4D79-ADE9380A4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86403B-E84E-91BB-B882-330987165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2E21-52A8-496F-8AA0-DF3B1A356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5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A2F576-8ABF-65E4-1DFE-F89C63A05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69BB98-8FB7-EF4D-3C14-97D95D762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4AB46D-0C4C-32F7-062F-3BA3534D1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7896EB-D43E-30B6-501E-C73260F32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BFC6-7E35-498B-8956-DA1BFF8CEC20}" type="datetime1">
              <a:rPr lang="ru-RU" smtClean="0"/>
              <a:t>08.07.2024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D52854-9D7C-76D0-CB8E-5467E8D51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82267C-E662-5691-14B0-5899F7A84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2E21-52A8-496F-8AA0-DF3B1A356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692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3EC2C-7410-213A-A1BB-34D1EAB4A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812EB8C-13C6-8D3E-4DFB-97C2CDDF82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D4A77F-FB75-DEDE-04FE-86D41335A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EC0FED-A2D3-0346-F687-0663C2454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A9AC7-4D26-46BF-8EE0-CC17524F97C1}" type="datetime1">
              <a:rPr lang="ru-RU" smtClean="0"/>
              <a:t>08.07.2024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265AAA-30D1-63AA-8A6F-26F58E967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B14232-DFAA-7F9E-EDD1-F54A567A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2E21-52A8-496F-8AA0-DF3B1A356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498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DE494-3644-5FC5-5962-5E5C816B4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5D8389-EB4C-1F8E-B09F-216E73058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2B764C-A868-85BD-9D28-1A804E82EE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F3CE0-0423-477D-AC5C-8401C61ECF50}" type="datetime1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1C7C15-FCAC-9CF2-75AC-D40BB1A2C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B4C907-8652-B706-197F-3C66B9EB9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82E21-52A8-496F-8AA0-DF3B1A356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30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A6B33-5FC5-4696-832B-8E1B1B95D1DA}" type="datetime1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C9CD9-7F89-49B3-97DA-1FC6F8D04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48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6574" y="1634731"/>
            <a:ext cx="9638852" cy="1991642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Тема выпускной квалификационной работы:</a:t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b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Разработка профильной онлайн-платформы </a:t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для изучения иностранных языков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95600" y="4149080"/>
            <a:ext cx="8767656" cy="1584176"/>
          </a:xfrm>
        </p:spPr>
        <p:txBody>
          <a:bodyPr>
            <a:normAutofit/>
          </a:bodyPr>
          <a:lstStyle/>
          <a:p>
            <a:pPr algn="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Студент магистратуры: 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Николенко Всеволод Алексеевич</a:t>
            </a:r>
          </a:p>
          <a:p>
            <a:pPr algn="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 выпускной квалификационной работы:</a:t>
            </a:r>
          </a:p>
          <a:p>
            <a:pPr algn="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Лаптева Елена Владимировна, к.э.н., доцент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rectangles">
            <a:extLst>
              <a:ext uri="{FF2B5EF4-FFF2-40B4-BE49-F238E27FC236}">
                <a16:creationId xmlns:a16="http://schemas.microsoft.com/office/drawing/2014/main" id="{4C53F278-4D14-6138-B10B-31B2133FA365}"/>
              </a:ext>
            </a:extLst>
          </p:cNvPr>
          <p:cNvGrpSpPr/>
          <p:nvPr/>
        </p:nvGrpSpPr>
        <p:grpSpPr>
          <a:xfrm>
            <a:off x="0" y="0"/>
            <a:ext cx="12192000" cy="189470"/>
            <a:chOff x="0" y="2512541"/>
            <a:chExt cx="12192000" cy="189470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891EB97E-D5BB-B083-A827-86F67095738C}"/>
                </a:ext>
              </a:extLst>
            </p:cNvPr>
            <p:cNvSpPr/>
            <p:nvPr/>
          </p:nvSpPr>
          <p:spPr>
            <a:xfrm>
              <a:off x="0" y="2512541"/>
              <a:ext cx="3048000" cy="189470"/>
            </a:xfrm>
            <a:prstGeom prst="rect">
              <a:avLst/>
            </a:prstGeom>
            <a:solidFill>
              <a:srgbClr val="ABCEF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D4532842-D83A-0F73-A262-875FB3E57EAD}"/>
                </a:ext>
              </a:extLst>
            </p:cNvPr>
            <p:cNvSpPr/>
            <p:nvPr/>
          </p:nvSpPr>
          <p:spPr>
            <a:xfrm>
              <a:off x="3048000" y="2512541"/>
              <a:ext cx="3048000" cy="189470"/>
            </a:xfrm>
            <a:prstGeom prst="rect">
              <a:avLst/>
            </a:prstGeom>
            <a:solidFill>
              <a:srgbClr val="4F9BE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EB1C4D71-E7CA-30E6-6DCD-81624E931B9E}"/>
                </a:ext>
              </a:extLst>
            </p:cNvPr>
            <p:cNvSpPr/>
            <p:nvPr/>
          </p:nvSpPr>
          <p:spPr>
            <a:xfrm>
              <a:off x="6096000" y="2512541"/>
              <a:ext cx="3048000" cy="189470"/>
            </a:xfrm>
            <a:prstGeom prst="rect">
              <a:avLst/>
            </a:prstGeom>
            <a:solidFill>
              <a:srgbClr val="124D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FD43F850-009E-4509-98ED-07245630AD63}"/>
                </a:ext>
              </a:extLst>
            </p:cNvPr>
            <p:cNvSpPr/>
            <p:nvPr/>
          </p:nvSpPr>
          <p:spPr>
            <a:xfrm>
              <a:off x="9144000" y="2512541"/>
              <a:ext cx="3048000" cy="189470"/>
            </a:xfrm>
            <a:prstGeom prst="rect">
              <a:avLst/>
            </a:prstGeom>
            <a:solidFill>
              <a:srgbClr val="0B2D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0" name="Рисунок 9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7E6B1ACF-DAF0-A85E-A8AA-E28AE33357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106" y="160743"/>
            <a:ext cx="3254212" cy="18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7137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A6C38A-0695-040A-652E-E61EE4D97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125" y="6120623"/>
            <a:ext cx="10505872" cy="47145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800" b="1" u="sng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3 –конкуренты моей онлайн-платформы «</a:t>
            </a:r>
            <a:r>
              <a:rPr lang="en-US" sz="2800" b="1" u="sng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NLE</a:t>
            </a:r>
            <a:r>
              <a:rPr lang="ru-RU" sz="2800" b="1" u="sng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43D39DD-A997-BFF5-8D32-A6EBA85F7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2E21-52A8-496F-8AA0-DF3B1A356196}" type="slidenum">
              <a:rPr lang="ru-RU" smtClean="0"/>
              <a:t>10</a:t>
            </a:fld>
            <a:endParaRPr lang="ru-RU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E2E5A63C-5737-DF7E-5182-BE2AB0A4C3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960" y="92223"/>
            <a:ext cx="5464040" cy="234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C5FB2FA-A42C-A4B6-9712-B303E52E0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1" y="-529295"/>
            <a:ext cx="4494179" cy="4494179"/>
          </a:xfrm>
          <a:prstGeom prst="rect">
            <a:avLst/>
          </a:prstGeom>
        </p:spPr>
      </p:pic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4F7E4F53-81AF-B8C4-B887-A04BF3A55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1" y="3582919"/>
            <a:ext cx="4764932" cy="268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>
            <a:extLst>
              <a:ext uri="{FF2B5EF4-FFF2-40B4-BE49-F238E27FC236}">
                <a16:creationId xmlns:a16="http://schemas.microsoft.com/office/drawing/2014/main" id="{429CC1E0-77E5-A733-3A16-3F41BA0CA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450" y="3220862"/>
            <a:ext cx="3873060" cy="289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27F1CBA-9112-7DD8-0E7B-5D8536CBBE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1495" y="1883001"/>
            <a:ext cx="2412460" cy="2412460"/>
          </a:xfrm>
          <a:prstGeom prst="rect">
            <a:avLst/>
          </a:prstGeom>
        </p:spPr>
      </p:pic>
      <p:grpSp>
        <p:nvGrpSpPr>
          <p:cNvPr id="13" name="rectangles">
            <a:extLst>
              <a:ext uri="{FF2B5EF4-FFF2-40B4-BE49-F238E27FC236}">
                <a16:creationId xmlns:a16="http://schemas.microsoft.com/office/drawing/2014/main" id="{332208D9-8C47-4ADA-568F-5F02C7337B33}"/>
              </a:ext>
            </a:extLst>
          </p:cNvPr>
          <p:cNvGrpSpPr/>
          <p:nvPr/>
        </p:nvGrpSpPr>
        <p:grpSpPr>
          <a:xfrm>
            <a:off x="0" y="0"/>
            <a:ext cx="12192000" cy="189470"/>
            <a:chOff x="0" y="2512541"/>
            <a:chExt cx="12192000" cy="189470"/>
          </a:xfrm>
        </p:grpSpPr>
        <p:sp>
          <p:nvSpPr>
            <p:cNvPr id="14" name="Rectangle 1">
              <a:extLst>
                <a:ext uri="{FF2B5EF4-FFF2-40B4-BE49-F238E27FC236}">
                  <a16:creationId xmlns:a16="http://schemas.microsoft.com/office/drawing/2014/main" id="{8C15448C-03A9-97DA-8434-C397C09FA509}"/>
                </a:ext>
              </a:extLst>
            </p:cNvPr>
            <p:cNvSpPr/>
            <p:nvPr/>
          </p:nvSpPr>
          <p:spPr>
            <a:xfrm>
              <a:off x="0" y="2512541"/>
              <a:ext cx="3048000" cy="189470"/>
            </a:xfrm>
            <a:prstGeom prst="rect">
              <a:avLst/>
            </a:prstGeom>
            <a:solidFill>
              <a:srgbClr val="ABCEF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5" name="Rectangle 2">
              <a:extLst>
                <a:ext uri="{FF2B5EF4-FFF2-40B4-BE49-F238E27FC236}">
                  <a16:creationId xmlns:a16="http://schemas.microsoft.com/office/drawing/2014/main" id="{4AD8112E-26F5-CED5-C797-741BC8268DB5}"/>
                </a:ext>
              </a:extLst>
            </p:cNvPr>
            <p:cNvSpPr/>
            <p:nvPr/>
          </p:nvSpPr>
          <p:spPr>
            <a:xfrm>
              <a:off x="3048000" y="2512541"/>
              <a:ext cx="3048000" cy="189470"/>
            </a:xfrm>
            <a:prstGeom prst="rect">
              <a:avLst/>
            </a:prstGeom>
            <a:solidFill>
              <a:srgbClr val="4F9BE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6" name="Rectangle 3">
              <a:extLst>
                <a:ext uri="{FF2B5EF4-FFF2-40B4-BE49-F238E27FC236}">
                  <a16:creationId xmlns:a16="http://schemas.microsoft.com/office/drawing/2014/main" id="{1185BE55-839D-99FB-4EE4-E1AE9E898B70}"/>
                </a:ext>
              </a:extLst>
            </p:cNvPr>
            <p:cNvSpPr/>
            <p:nvPr/>
          </p:nvSpPr>
          <p:spPr>
            <a:xfrm>
              <a:off x="6096000" y="2512541"/>
              <a:ext cx="3048000" cy="189470"/>
            </a:xfrm>
            <a:prstGeom prst="rect">
              <a:avLst/>
            </a:prstGeom>
            <a:solidFill>
              <a:srgbClr val="124D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7" name="Rectangle 4">
              <a:extLst>
                <a:ext uri="{FF2B5EF4-FFF2-40B4-BE49-F238E27FC236}">
                  <a16:creationId xmlns:a16="http://schemas.microsoft.com/office/drawing/2014/main" id="{45DF7EB7-E05E-6630-E8D8-E29DCD8A5C8D}"/>
                </a:ext>
              </a:extLst>
            </p:cNvPr>
            <p:cNvSpPr/>
            <p:nvPr/>
          </p:nvSpPr>
          <p:spPr>
            <a:xfrm>
              <a:off x="9144000" y="2512541"/>
              <a:ext cx="3048000" cy="189470"/>
            </a:xfrm>
            <a:prstGeom prst="rect">
              <a:avLst/>
            </a:prstGeom>
            <a:solidFill>
              <a:srgbClr val="0B2D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prstClr val="white"/>
                </a:solidFill>
                <a:latin typeface="Arial"/>
              </a:endParaRP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C0062A9-4141-CC52-FBAB-772BF95DB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57" y="5921098"/>
            <a:ext cx="1642885" cy="92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93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2916C5-C046-9E22-D14E-DFEF0AFE2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678" y="133508"/>
            <a:ext cx="11204643" cy="330741"/>
          </a:xfrm>
        </p:spPr>
        <p:txBody>
          <a:bodyPr>
            <a:noAutofit/>
          </a:bodyPr>
          <a:lstStyle/>
          <a:p>
            <a:r>
              <a:rPr lang="ru-RU" sz="2400" b="1" kern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</a:t>
            </a:r>
            <a:r>
              <a:rPr lang="ru-RU" sz="2800" b="1" kern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–SWOT- анализа конкурентов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B779F7A-882A-1938-DF72-9F2CA314E0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377956"/>
              </p:ext>
            </p:extLst>
          </p:nvPr>
        </p:nvGraphicFramePr>
        <p:xfrm>
          <a:off x="69714" y="461232"/>
          <a:ext cx="12122284" cy="6121781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5192931">
                  <a:extLst>
                    <a:ext uri="{9D8B030D-6E8A-4147-A177-3AD203B41FA5}">
                      <a16:colId xmlns:a16="http://schemas.microsoft.com/office/drawing/2014/main" val="2751625791"/>
                    </a:ext>
                  </a:extLst>
                </a:gridCol>
                <a:gridCol w="1275527">
                  <a:extLst>
                    <a:ext uri="{9D8B030D-6E8A-4147-A177-3AD203B41FA5}">
                      <a16:colId xmlns:a16="http://schemas.microsoft.com/office/drawing/2014/main" val="2716355660"/>
                    </a:ext>
                  </a:extLst>
                </a:gridCol>
                <a:gridCol w="1452725">
                  <a:extLst>
                    <a:ext uri="{9D8B030D-6E8A-4147-A177-3AD203B41FA5}">
                      <a16:colId xmlns:a16="http://schemas.microsoft.com/office/drawing/2014/main" val="3578657276"/>
                    </a:ext>
                  </a:extLst>
                </a:gridCol>
                <a:gridCol w="1400367">
                  <a:extLst>
                    <a:ext uri="{9D8B030D-6E8A-4147-A177-3AD203B41FA5}">
                      <a16:colId xmlns:a16="http://schemas.microsoft.com/office/drawing/2014/main" val="44741024"/>
                    </a:ext>
                  </a:extLst>
                </a:gridCol>
                <a:gridCol w="1400367">
                  <a:extLst>
                    <a:ext uri="{9D8B030D-6E8A-4147-A177-3AD203B41FA5}">
                      <a16:colId xmlns:a16="http://schemas.microsoft.com/office/drawing/2014/main" val="442952861"/>
                    </a:ext>
                  </a:extLst>
                </a:gridCol>
                <a:gridCol w="1400367">
                  <a:extLst>
                    <a:ext uri="{9D8B030D-6E8A-4147-A177-3AD203B41FA5}">
                      <a16:colId xmlns:a16="http://schemas.microsoft.com/office/drawing/2014/main" val="2326170069"/>
                    </a:ext>
                  </a:extLst>
                </a:gridCol>
              </a:tblGrid>
              <a:tr h="16246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u="sng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Показатели оценки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 Оценка структуры активов</a:t>
                      </a:r>
                      <a:endParaRPr lang="ru-RU" sz="14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 Инвестиционная привлекательность</a:t>
                      </a:r>
                      <a:endParaRPr lang="ru-RU" sz="14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 Доход на активы</a:t>
                      </a:r>
                      <a:endParaRPr lang="ru-RU" sz="14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4. Норма прибыли</a:t>
                      </a:r>
                      <a:endParaRPr lang="ru-RU" sz="14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5. Доход на вложенный капитал</a:t>
                      </a:r>
                      <a:endParaRPr lang="ru-RU" sz="14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7" marR="40157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Конкуренты</a:t>
                      </a:r>
                      <a:endParaRPr lang="ru-RU" sz="14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7" marR="401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103057"/>
                  </a:ext>
                </a:extLst>
              </a:tr>
              <a:tr h="1912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Инглекс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 1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</a:t>
                      </a:r>
                      <a:endParaRPr lang="ru-RU" sz="16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7" marR="40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Busuu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 3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</a:t>
                      </a:r>
                      <a:endParaRPr lang="ru-RU" sz="16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7" marR="40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326390" algn="l"/>
                        </a:tabLst>
                      </a:pPr>
                      <a:r>
                        <a:rPr lang="en-US" sz="18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SkyEng</a:t>
                      </a:r>
                      <a:endParaRPr lang="ru-RU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326390" algn="l"/>
                        </a:tabLs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 1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</a:t>
                      </a:r>
                      <a:endParaRPr lang="ru-RU" sz="16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7" marR="40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326390" algn="l"/>
                        </a:tabLst>
                      </a:pPr>
                      <a:r>
                        <a:rPr lang="ru-RU" sz="18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Interpals</a:t>
                      </a:r>
                      <a:endParaRPr lang="ru-RU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 3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</a:t>
                      </a:r>
                      <a:endParaRPr lang="ru-RU" sz="16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7" marR="40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Duolingo</a:t>
                      </a:r>
                      <a:endParaRPr lang="ru-RU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 </a:t>
                      </a: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</a:t>
                      </a:r>
                      <a:endParaRPr lang="ru-RU" sz="16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7" marR="40157" marT="0" marB="0"/>
                </a:tc>
                <a:extLst>
                  <a:ext uri="{0D108BD9-81ED-4DB2-BD59-A6C34878D82A}">
                    <a16:rowId xmlns:a16="http://schemas.microsoft.com/office/drawing/2014/main" val="3809280847"/>
                  </a:ext>
                </a:extLst>
              </a:tr>
              <a:tr h="21798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 Доля рынка</a:t>
                      </a:r>
                      <a:endParaRPr lang="ru-RU" sz="14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 Репутация фирмы</a:t>
                      </a:r>
                      <a:endParaRPr lang="ru-RU" sz="14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 Престиж бренда</a:t>
                      </a:r>
                      <a:endParaRPr lang="ru-RU" sz="14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4. Эффективность рекламы</a:t>
                      </a:r>
                      <a:endParaRPr lang="ru-RU" sz="14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5. Стратегии</a:t>
                      </a:r>
                      <a:endParaRPr lang="ru-RU" sz="14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6. Ценовая политика / уровень цен</a:t>
                      </a:r>
                      <a:endParaRPr lang="ru-RU" sz="14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7. Количество клиентов</a:t>
                      </a:r>
                      <a:endParaRPr lang="ru-RU" sz="14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7" marR="40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 2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371475" algn="l"/>
                        </a:tabLs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</a:t>
                      </a:r>
                      <a:endParaRPr lang="ru-RU" sz="16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7" marR="40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 3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</a:t>
                      </a:r>
                      <a:endParaRPr lang="ru-RU" sz="16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7" marR="40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 1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</a:t>
                      </a:r>
                      <a:endParaRPr lang="ru-RU" sz="16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7" marR="40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 4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</a:t>
                      </a:r>
                      <a:endParaRPr lang="ru-RU" sz="16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7" marR="40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 3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</a:t>
                      </a:r>
                      <a:endParaRPr lang="ru-RU" sz="16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7" marR="40157" marT="0" marB="0"/>
                </a:tc>
                <a:extLst>
                  <a:ext uri="{0D108BD9-81ED-4DB2-BD59-A6C34878D82A}">
                    <a16:rowId xmlns:a16="http://schemas.microsoft.com/office/drawing/2014/main" val="2606464845"/>
                  </a:ext>
                </a:extLst>
              </a:tr>
              <a:tr h="5664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 Уровень квалификации персонала </a:t>
                      </a:r>
                      <a:endParaRPr lang="ru-RU" sz="14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 Уровень подготовки персонала в технической области</a:t>
                      </a:r>
                      <a:endParaRPr lang="ru-RU" sz="14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7" marR="40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 1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 2</a:t>
                      </a:r>
                      <a:endParaRPr lang="ru-RU" sz="16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7" marR="40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 1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 2</a:t>
                      </a:r>
                      <a:endParaRPr lang="ru-RU" sz="16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7" marR="40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 2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 1</a:t>
                      </a:r>
                      <a:endParaRPr lang="ru-RU" sz="16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7" marR="40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 2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 2</a:t>
                      </a:r>
                      <a:endParaRPr lang="ru-RU" sz="16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7" marR="40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 1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 1</a:t>
                      </a:r>
                      <a:endParaRPr lang="ru-RU" sz="16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7" marR="40157" marT="0" marB="0"/>
                </a:tc>
                <a:extLst>
                  <a:ext uri="{0D108BD9-81ED-4DB2-BD59-A6C34878D82A}">
                    <a16:rowId xmlns:a16="http://schemas.microsoft.com/office/drawing/2014/main" val="2607172315"/>
                  </a:ext>
                </a:extLst>
              </a:tr>
              <a:tr h="879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 Применяемые стандарты и степень их совместимости</a:t>
                      </a:r>
                      <a:endParaRPr lang="ru-RU" sz="14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 Новые продукты</a:t>
                      </a:r>
                      <a:endParaRPr lang="ru-RU" sz="14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 </a:t>
                      </a:r>
                      <a:endParaRPr lang="ru-RU" sz="14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7" marR="40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 1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 1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 </a:t>
                      </a:r>
                      <a:endParaRPr lang="ru-RU" sz="16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7" marR="40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 1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 1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 </a:t>
                      </a:r>
                      <a:endParaRPr lang="ru-RU" sz="16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7" marR="40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 1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 1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 </a:t>
                      </a:r>
                      <a:endParaRPr lang="ru-RU" sz="16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7" marR="40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 1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 1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 </a:t>
                      </a:r>
                      <a:endParaRPr lang="ru-RU" sz="16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7" marR="40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 1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 1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 </a:t>
                      </a:r>
                      <a:endParaRPr lang="ru-RU" sz="16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7" marR="40157" marT="0" marB="0"/>
                </a:tc>
                <a:extLst>
                  <a:ext uri="{0D108BD9-81ED-4DB2-BD59-A6C34878D82A}">
                    <a16:rowId xmlns:a16="http://schemas.microsoft.com/office/drawing/2014/main" val="4125654832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36D24DD-7E6D-2A69-A181-374EFEA0F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2E21-52A8-496F-8AA0-DF3B1A356196}" type="slidenum">
              <a:rPr lang="ru-RU" smtClean="0"/>
              <a:t>11</a:t>
            </a:fld>
            <a:endParaRPr lang="ru-RU"/>
          </a:p>
        </p:txBody>
      </p:sp>
      <p:grpSp>
        <p:nvGrpSpPr>
          <p:cNvPr id="6" name="rectangles">
            <a:extLst>
              <a:ext uri="{FF2B5EF4-FFF2-40B4-BE49-F238E27FC236}">
                <a16:creationId xmlns:a16="http://schemas.microsoft.com/office/drawing/2014/main" id="{0E5DF054-5EE8-BE2D-8633-1F0F18E3D717}"/>
              </a:ext>
            </a:extLst>
          </p:cNvPr>
          <p:cNvGrpSpPr/>
          <p:nvPr/>
        </p:nvGrpSpPr>
        <p:grpSpPr>
          <a:xfrm>
            <a:off x="0" y="-4279"/>
            <a:ext cx="12192000" cy="140804"/>
            <a:chOff x="0" y="2512541"/>
            <a:chExt cx="12192000" cy="189470"/>
          </a:xfrm>
        </p:grpSpPr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id="{DC5E987D-BFF2-8B6D-2616-0E5DA1533E60}"/>
                </a:ext>
              </a:extLst>
            </p:cNvPr>
            <p:cNvSpPr/>
            <p:nvPr/>
          </p:nvSpPr>
          <p:spPr>
            <a:xfrm>
              <a:off x="0" y="2512541"/>
              <a:ext cx="3048000" cy="189470"/>
            </a:xfrm>
            <a:prstGeom prst="rect">
              <a:avLst/>
            </a:prstGeom>
            <a:solidFill>
              <a:srgbClr val="ABCEF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23EC5C64-17F6-D64D-D4E7-487A033084BC}"/>
                </a:ext>
              </a:extLst>
            </p:cNvPr>
            <p:cNvSpPr/>
            <p:nvPr/>
          </p:nvSpPr>
          <p:spPr>
            <a:xfrm>
              <a:off x="3048000" y="2512541"/>
              <a:ext cx="3048000" cy="189470"/>
            </a:xfrm>
            <a:prstGeom prst="rect">
              <a:avLst/>
            </a:prstGeom>
            <a:solidFill>
              <a:srgbClr val="4F9BE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557DDBB9-05E6-652F-4331-0F04EBD8D6D1}"/>
                </a:ext>
              </a:extLst>
            </p:cNvPr>
            <p:cNvSpPr/>
            <p:nvPr/>
          </p:nvSpPr>
          <p:spPr>
            <a:xfrm>
              <a:off x="6096000" y="2512541"/>
              <a:ext cx="3048000" cy="189470"/>
            </a:xfrm>
            <a:prstGeom prst="rect">
              <a:avLst/>
            </a:prstGeom>
            <a:solidFill>
              <a:srgbClr val="124D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BB845997-CF42-FD24-9A72-3ABDD9D0C34F}"/>
                </a:ext>
              </a:extLst>
            </p:cNvPr>
            <p:cNvSpPr/>
            <p:nvPr/>
          </p:nvSpPr>
          <p:spPr>
            <a:xfrm>
              <a:off x="9144000" y="2512541"/>
              <a:ext cx="3048000" cy="189470"/>
            </a:xfrm>
            <a:prstGeom prst="rect">
              <a:avLst/>
            </a:prstGeom>
            <a:solidFill>
              <a:srgbClr val="0B2D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3523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B01635-ECD3-C4F7-9A6A-5CC3920C5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263" y="0"/>
            <a:ext cx="10917825" cy="268030"/>
          </a:xfrm>
        </p:spPr>
        <p:txBody>
          <a:bodyPr>
            <a:normAutofit fontScale="90000"/>
          </a:bodyPr>
          <a:lstStyle/>
          <a:p>
            <a:r>
              <a:rPr lang="ru-RU" sz="2400" b="1" kern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3 – Лист оценки конкурентоспособности на базе метода 4</a:t>
            </a:r>
            <a:r>
              <a:rPr lang="en-US" sz="2400" b="1" kern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7BEFD85B-84A7-1018-C523-7F0141021B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240500"/>
              </p:ext>
            </p:extLst>
          </p:nvPr>
        </p:nvGraphicFramePr>
        <p:xfrm>
          <a:off x="0" y="268030"/>
          <a:ext cx="12192000" cy="678288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4449475">
                  <a:extLst>
                    <a:ext uri="{9D8B030D-6E8A-4147-A177-3AD203B41FA5}">
                      <a16:colId xmlns:a16="http://schemas.microsoft.com/office/drawing/2014/main" val="1311122800"/>
                    </a:ext>
                  </a:extLst>
                </a:gridCol>
                <a:gridCol w="1637350">
                  <a:extLst>
                    <a:ext uri="{9D8B030D-6E8A-4147-A177-3AD203B41FA5}">
                      <a16:colId xmlns:a16="http://schemas.microsoft.com/office/drawing/2014/main" val="1794388672"/>
                    </a:ext>
                  </a:extLst>
                </a:gridCol>
                <a:gridCol w="1628049">
                  <a:extLst>
                    <a:ext uri="{9D8B030D-6E8A-4147-A177-3AD203B41FA5}">
                      <a16:colId xmlns:a16="http://schemas.microsoft.com/office/drawing/2014/main" val="1604958874"/>
                    </a:ext>
                  </a:extLst>
                </a:gridCol>
                <a:gridCol w="1542558">
                  <a:extLst>
                    <a:ext uri="{9D8B030D-6E8A-4147-A177-3AD203B41FA5}">
                      <a16:colId xmlns:a16="http://schemas.microsoft.com/office/drawing/2014/main" val="1096262765"/>
                    </a:ext>
                  </a:extLst>
                </a:gridCol>
                <a:gridCol w="1467284">
                  <a:extLst>
                    <a:ext uri="{9D8B030D-6E8A-4147-A177-3AD203B41FA5}">
                      <a16:colId xmlns:a16="http://schemas.microsoft.com/office/drawing/2014/main" val="1511410411"/>
                    </a:ext>
                  </a:extLst>
                </a:gridCol>
                <a:gridCol w="1467284">
                  <a:extLst>
                    <a:ext uri="{9D8B030D-6E8A-4147-A177-3AD203B41FA5}">
                      <a16:colId xmlns:a16="http://schemas.microsoft.com/office/drawing/2014/main" val="931178188"/>
                    </a:ext>
                  </a:extLst>
                </a:gridCol>
              </a:tblGrid>
              <a:tr h="27566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u-RU" sz="1200" b="1" kern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 Надежность</a:t>
                      </a:r>
                      <a:endParaRPr lang="ru-RU" sz="12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 Технический уровень</a:t>
                      </a:r>
                      <a:endParaRPr lang="ru-RU" sz="12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 Престиж торговой марки</a:t>
                      </a:r>
                      <a:endParaRPr lang="ru-RU" sz="12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4. Стиль</a:t>
                      </a:r>
                      <a:endParaRPr lang="ru-RU" sz="12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5. Уникальность дополнительных услуг</a:t>
                      </a:r>
                      <a:endParaRPr lang="ru-RU" sz="12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6. Широта ассортимента</a:t>
                      </a:r>
                      <a:endParaRPr lang="ru-RU" sz="12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99" marR="34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Инглекс</a:t>
                      </a:r>
                      <a:endParaRPr lang="ru-RU" sz="18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99" marR="3499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Busuu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99" marR="3499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SkyEng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99" marR="3499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Interpals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99" marR="3499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Duaingo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99" marR="34999" marT="0" marB="0"/>
                </a:tc>
                <a:extLst>
                  <a:ext uri="{0D108BD9-81ED-4DB2-BD59-A6C34878D82A}">
                    <a16:rowId xmlns:a16="http://schemas.microsoft.com/office/drawing/2014/main" val="2595634638"/>
                  </a:ext>
                </a:extLst>
              </a:tr>
              <a:tr h="1949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99" marR="34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99" marR="34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99" marR="34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99" marR="34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99" marR="34999" marT="0" marB="0"/>
                </a:tc>
                <a:extLst>
                  <a:ext uri="{0D108BD9-81ED-4DB2-BD59-A6C34878D82A}">
                    <a16:rowId xmlns:a16="http://schemas.microsoft.com/office/drawing/2014/main" val="3969351812"/>
                  </a:ext>
                </a:extLst>
              </a:tr>
              <a:tr h="9247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 Отпускная</a:t>
                      </a:r>
                      <a:endParaRPr lang="ru-RU" sz="12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 Скидки с цены</a:t>
                      </a:r>
                      <a:endParaRPr lang="ru-RU" sz="12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 Условия и порядок расчетов </a:t>
                      </a:r>
                      <a:endParaRPr lang="ru-RU" sz="12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99" marR="34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99" marR="34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-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-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-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99" marR="34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99" marR="34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99" marR="34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-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-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-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99" marR="34999" marT="0" marB="0"/>
                </a:tc>
                <a:extLst>
                  <a:ext uri="{0D108BD9-81ED-4DB2-BD59-A6C34878D82A}">
                    <a16:rowId xmlns:a16="http://schemas.microsoft.com/office/drawing/2014/main" val="1769556795"/>
                  </a:ext>
                </a:extLst>
              </a:tr>
              <a:tr h="1266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 Стратегия сбыта</a:t>
                      </a:r>
                      <a:endParaRPr lang="ru-RU" sz="12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 Вид распределения продукта</a:t>
                      </a:r>
                      <a:endParaRPr lang="ru-RU" sz="12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 Степень охвата рынка</a:t>
                      </a:r>
                      <a:endParaRPr lang="ru-RU" sz="12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4. Регион сбыта</a:t>
                      </a:r>
                      <a:endParaRPr lang="ru-RU" sz="12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99" marR="34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371475" algn="l"/>
                        </a:tabLs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371475" algn="l"/>
                        </a:tabLs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371475" algn="l"/>
                        </a:tabLs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371475" algn="l"/>
                        </a:tabLs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99" marR="34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99" marR="34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99" marR="34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99" marR="34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99" marR="34999" marT="0" marB="0"/>
                </a:tc>
                <a:extLst>
                  <a:ext uri="{0D108BD9-81ED-4DB2-BD59-A6C34878D82A}">
                    <a16:rowId xmlns:a16="http://schemas.microsoft.com/office/drawing/2014/main" val="3412476856"/>
                  </a:ext>
                </a:extLst>
              </a:tr>
              <a:tr h="22917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 Формы рекламы</a:t>
                      </a:r>
                      <a:endParaRPr lang="ru-RU" sz="12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 Где размещается реклама</a:t>
                      </a:r>
                      <a:endParaRPr lang="ru-RU" sz="12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 Бюджет рекламы</a:t>
                      </a:r>
                      <a:endParaRPr lang="ru-RU" sz="12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4. Частота появление рекламы</a:t>
                      </a:r>
                      <a:endParaRPr lang="ru-RU" sz="12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5. Участие в выставках</a:t>
                      </a:r>
                      <a:endParaRPr lang="ru-RU" sz="12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6. Упоминания в СМИ</a:t>
                      </a:r>
                      <a:endParaRPr lang="ru-RU" sz="12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99" marR="34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 4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 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99" marR="34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 5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 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99" marR="34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 5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 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99" marR="34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 5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 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99" marR="34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 4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 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99" marR="34999" marT="0" marB="0"/>
                </a:tc>
                <a:extLst>
                  <a:ext uri="{0D108BD9-81ED-4DB2-BD59-A6C34878D82A}">
                    <a16:rowId xmlns:a16="http://schemas.microsoft.com/office/drawing/2014/main" val="3470423211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3DA9C11-130F-93EA-600A-9E1AA411D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2E21-52A8-496F-8AA0-DF3B1A356196}" type="slidenum">
              <a:rPr lang="ru-RU" smtClean="0"/>
              <a:t>12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D3C1A2-C610-A834-008E-837CC6E37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50" y="6221343"/>
            <a:ext cx="1304745" cy="73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45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0827E4-F8FB-D1DF-1556-F8E5BC091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70" y="5395912"/>
            <a:ext cx="11609260" cy="1325563"/>
          </a:xfrm>
        </p:spPr>
        <p:txBody>
          <a:bodyPr>
            <a:noAutofit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2800" b="1" u="sng" kern="0" dirty="0">
                <a:solidFill>
                  <a:schemeClr val="accent5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3 – процент увлеченности изучения иностранных языков на онлайн-платформах в РФ</a:t>
            </a:r>
            <a:br>
              <a:rPr lang="ru-RU" sz="2000" b="1" u="sng" kern="100" dirty="0">
                <a:solidFill>
                  <a:schemeClr val="accent5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u="sng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45B447C-653B-A61D-1583-7843649F7E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976" y="729574"/>
            <a:ext cx="12041024" cy="4221806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7E1C30F-4F5E-3A23-A4D5-B388FCC8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2E21-52A8-496F-8AA0-DF3B1A356196}" type="slidenum">
              <a:rPr lang="ru-RU" smtClean="0"/>
              <a:t>13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86ACE8-0214-451D-1181-010FDDC1C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62" y="436473"/>
            <a:ext cx="1639966" cy="926672"/>
          </a:xfrm>
          <a:prstGeom prst="rect">
            <a:avLst/>
          </a:prstGeom>
        </p:spPr>
      </p:pic>
      <p:grpSp>
        <p:nvGrpSpPr>
          <p:cNvPr id="8" name="rectangles">
            <a:extLst>
              <a:ext uri="{FF2B5EF4-FFF2-40B4-BE49-F238E27FC236}">
                <a16:creationId xmlns:a16="http://schemas.microsoft.com/office/drawing/2014/main" id="{1D9EDB7E-D50E-9EFB-689A-21B6AE5B9564}"/>
              </a:ext>
            </a:extLst>
          </p:cNvPr>
          <p:cNvGrpSpPr/>
          <p:nvPr/>
        </p:nvGrpSpPr>
        <p:grpSpPr>
          <a:xfrm>
            <a:off x="0" y="-4279"/>
            <a:ext cx="12192000" cy="140804"/>
            <a:chOff x="0" y="2512541"/>
            <a:chExt cx="12192000" cy="189470"/>
          </a:xfrm>
        </p:grpSpPr>
        <p:sp>
          <p:nvSpPr>
            <p:cNvPr id="9" name="Rectangle 1">
              <a:extLst>
                <a:ext uri="{FF2B5EF4-FFF2-40B4-BE49-F238E27FC236}">
                  <a16:creationId xmlns:a16="http://schemas.microsoft.com/office/drawing/2014/main" id="{0C2A8F27-01DF-0318-4482-27A187933F7F}"/>
                </a:ext>
              </a:extLst>
            </p:cNvPr>
            <p:cNvSpPr/>
            <p:nvPr/>
          </p:nvSpPr>
          <p:spPr>
            <a:xfrm>
              <a:off x="0" y="2512541"/>
              <a:ext cx="3048000" cy="189470"/>
            </a:xfrm>
            <a:prstGeom prst="rect">
              <a:avLst/>
            </a:prstGeom>
            <a:solidFill>
              <a:srgbClr val="ABCEF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0" name="Rectangle 2">
              <a:extLst>
                <a:ext uri="{FF2B5EF4-FFF2-40B4-BE49-F238E27FC236}">
                  <a16:creationId xmlns:a16="http://schemas.microsoft.com/office/drawing/2014/main" id="{6664C5E1-927F-AFAA-AFAE-A04D62A21C5F}"/>
                </a:ext>
              </a:extLst>
            </p:cNvPr>
            <p:cNvSpPr/>
            <p:nvPr/>
          </p:nvSpPr>
          <p:spPr>
            <a:xfrm>
              <a:off x="3048000" y="2512541"/>
              <a:ext cx="3048000" cy="189470"/>
            </a:xfrm>
            <a:prstGeom prst="rect">
              <a:avLst/>
            </a:prstGeom>
            <a:solidFill>
              <a:srgbClr val="4F9BE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9FFF12D9-AFBE-D51B-FC4F-48B9E4CDA167}"/>
                </a:ext>
              </a:extLst>
            </p:cNvPr>
            <p:cNvSpPr/>
            <p:nvPr/>
          </p:nvSpPr>
          <p:spPr>
            <a:xfrm>
              <a:off x="6096000" y="2512541"/>
              <a:ext cx="3048000" cy="189470"/>
            </a:xfrm>
            <a:prstGeom prst="rect">
              <a:avLst/>
            </a:prstGeom>
            <a:solidFill>
              <a:srgbClr val="124D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BF8A2B55-D023-CD15-6992-E989797290C7}"/>
                </a:ext>
              </a:extLst>
            </p:cNvPr>
            <p:cNvSpPr/>
            <p:nvPr/>
          </p:nvSpPr>
          <p:spPr>
            <a:xfrm>
              <a:off x="9144000" y="2512541"/>
              <a:ext cx="3048000" cy="189470"/>
            </a:xfrm>
            <a:prstGeom prst="rect">
              <a:avLst/>
            </a:prstGeom>
            <a:solidFill>
              <a:srgbClr val="0B2D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0832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B6FDDF-02AB-8490-9517-C2850ABCDF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F2F5"/>
              </a:clrFrom>
              <a:clrTo>
                <a:srgbClr val="EEF2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82200" y="-3839"/>
            <a:ext cx="2209797" cy="183279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1981F-6566-34DE-9E6E-41B205D19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077" y="1065516"/>
            <a:ext cx="7089843" cy="330220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800"/>
              </a:spcAft>
            </a:pPr>
            <a:r>
              <a:rPr lang="ru-RU" sz="5400" b="1" u="sng" kern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5400" b="1" u="sng" kern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u="sng" kern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Организационный и производственный план</a:t>
            </a:r>
            <a:br>
              <a:rPr lang="ru-RU" u="sng" kern="1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5400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CF34BC5-A8E5-8AB7-BAB8-7E1B6E23B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2E21-52A8-496F-8AA0-DF3B1A356196}" type="slidenum">
              <a:rPr lang="ru-RU" smtClean="0"/>
              <a:t>14</a:t>
            </a:fld>
            <a:endParaRPr lang="ru-RU"/>
          </a:p>
        </p:txBody>
      </p:sp>
      <p:grpSp>
        <p:nvGrpSpPr>
          <p:cNvPr id="8" name="rectangles">
            <a:extLst>
              <a:ext uri="{FF2B5EF4-FFF2-40B4-BE49-F238E27FC236}">
                <a16:creationId xmlns:a16="http://schemas.microsoft.com/office/drawing/2014/main" id="{2D01F9F3-55DD-9F92-48F8-070AD29A67A1}"/>
              </a:ext>
            </a:extLst>
          </p:cNvPr>
          <p:cNvGrpSpPr/>
          <p:nvPr/>
        </p:nvGrpSpPr>
        <p:grpSpPr>
          <a:xfrm>
            <a:off x="-1" y="6731286"/>
            <a:ext cx="12192000" cy="140804"/>
            <a:chOff x="0" y="2512541"/>
            <a:chExt cx="12192000" cy="189470"/>
          </a:xfrm>
        </p:grpSpPr>
        <p:sp>
          <p:nvSpPr>
            <p:cNvPr id="9" name="Rectangle 1">
              <a:extLst>
                <a:ext uri="{FF2B5EF4-FFF2-40B4-BE49-F238E27FC236}">
                  <a16:creationId xmlns:a16="http://schemas.microsoft.com/office/drawing/2014/main" id="{B8656C54-9495-D659-4B6A-616FF465DCDE}"/>
                </a:ext>
              </a:extLst>
            </p:cNvPr>
            <p:cNvSpPr/>
            <p:nvPr/>
          </p:nvSpPr>
          <p:spPr>
            <a:xfrm>
              <a:off x="0" y="2512541"/>
              <a:ext cx="3048000" cy="189470"/>
            </a:xfrm>
            <a:prstGeom prst="rect">
              <a:avLst/>
            </a:prstGeom>
            <a:solidFill>
              <a:srgbClr val="ABCEF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0" name="Rectangle 2">
              <a:extLst>
                <a:ext uri="{FF2B5EF4-FFF2-40B4-BE49-F238E27FC236}">
                  <a16:creationId xmlns:a16="http://schemas.microsoft.com/office/drawing/2014/main" id="{2FE3CC35-3367-8537-8319-9D41D8021763}"/>
                </a:ext>
              </a:extLst>
            </p:cNvPr>
            <p:cNvSpPr/>
            <p:nvPr/>
          </p:nvSpPr>
          <p:spPr>
            <a:xfrm>
              <a:off x="3048000" y="2512541"/>
              <a:ext cx="3048000" cy="189470"/>
            </a:xfrm>
            <a:prstGeom prst="rect">
              <a:avLst/>
            </a:prstGeom>
            <a:solidFill>
              <a:srgbClr val="4F9BE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E650C816-986D-C791-DF32-6ADE8055D69F}"/>
                </a:ext>
              </a:extLst>
            </p:cNvPr>
            <p:cNvSpPr/>
            <p:nvPr/>
          </p:nvSpPr>
          <p:spPr>
            <a:xfrm>
              <a:off x="6096000" y="2512541"/>
              <a:ext cx="3048000" cy="189470"/>
            </a:xfrm>
            <a:prstGeom prst="rect">
              <a:avLst/>
            </a:prstGeom>
            <a:solidFill>
              <a:srgbClr val="124D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5F757764-FF72-A40D-9552-AF5197355C88}"/>
                </a:ext>
              </a:extLst>
            </p:cNvPr>
            <p:cNvSpPr/>
            <p:nvPr/>
          </p:nvSpPr>
          <p:spPr>
            <a:xfrm>
              <a:off x="9144000" y="2512541"/>
              <a:ext cx="3048000" cy="189470"/>
            </a:xfrm>
            <a:prstGeom prst="rect">
              <a:avLst/>
            </a:prstGeom>
            <a:solidFill>
              <a:srgbClr val="0B2D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prstClr val="white"/>
                </a:solidFill>
                <a:latin typeface="Arial"/>
              </a:endParaRP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D20D8F-7604-9605-17C2-5447C05CB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55546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08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5651C4-7827-FD23-C1E3-949772F62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5170" y="1382273"/>
            <a:ext cx="652303" cy="54101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37852-D4C3-AF45-2801-9D5232E3E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759" y="129744"/>
            <a:ext cx="10515601" cy="384227"/>
          </a:xfrm>
        </p:spPr>
        <p:txBody>
          <a:bodyPr>
            <a:noAutofit/>
          </a:bodyPr>
          <a:lstStyle/>
          <a:p>
            <a:r>
              <a:rPr lang="ru-RU" sz="2400" b="1" u="sng" kern="0" dirty="0">
                <a:solidFill>
                  <a:schemeClr val="accent5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	</a:t>
            </a:r>
            <a:r>
              <a:rPr lang="ru-RU" sz="2400" b="1" u="sng" dirty="0">
                <a:solidFill>
                  <a:schemeClr val="accent5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Таблица 4 – Штатное расписание «</a:t>
            </a:r>
            <a:r>
              <a:rPr lang="en-US" sz="2400" b="1" u="sng" dirty="0">
                <a:solidFill>
                  <a:schemeClr val="accent5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NLE</a:t>
            </a:r>
            <a:r>
              <a:rPr lang="ru-RU" sz="2400" b="1" u="sng" dirty="0">
                <a:solidFill>
                  <a:schemeClr val="accent5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»</a:t>
            </a:r>
            <a:endParaRPr lang="ru-RU" sz="2400" b="1" u="sng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Объект 5">
            <a:extLst>
              <a:ext uri="{FF2B5EF4-FFF2-40B4-BE49-F238E27FC236}">
                <a16:creationId xmlns:a16="http://schemas.microsoft.com/office/drawing/2014/main" id="{DBAC1FE9-89CA-9850-B598-145444B081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8773880"/>
              </p:ext>
            </p:extLst>
          </p:nvPr>
        </p:nvGraphicFramePr>
        <p:xfrm>
          <a:off x="2" y="145072"/>
          <a:ext cx="12191998" cy="661372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91830">
                  <a:extLst>
                    <a:ext uri="{9D8B030D-6E8A-4147-A177-3AD203B41FA5}">
                      <a16:colId xmlns:a16="http://schemas.microsoft.com/office/drawing/2014/main" val="3880467431"/>
                    </a:ext>
                  </a:extLst>
                </a:gridCol>
                <a:gridCol w="3294369">
                  <a:extLst>
                    <a:ext uri="{9D8B030D-6E8A-4147-A177-3AD203B41FA5}">
                      <a16:colId xmlns:a16="http://schemas.microsoft.com/office/drawing/2014/main" val="2850672068"/>
                    </a:ext>
                  </a:extLst>
                </a:gridCol>
                <a:gridCol w="1624345">
                  <a:extLst>
                    <a:ext uri="{9D8B030D-6E8A-4147-A177-3AD203B41FA5}">
                      <a16:colId xmlns:a16="http://schemas.microsoft.com/office/drawing/2014/main" val="1319700005"/>
                    </a:ext>
                  </a:extLst>
                </a:gridCol>
                <a:gridCol w="2064484">
                  <a:extLst>
                    <a:ext uri="{9D8B030D-6E8A-4147-A177-3AD203B41FA5}">
                      <a16:colId xmlns:a16="http://schemas.microsoft.com/office/drawing/2014/main" val="3180998706"/>
                    </a:ext>
                  </a:extLst>
                </a:gridCol>
                <a:gridCol w="4916970">
                  <a:extLst>
                    <a:ext uri="{9D8B030D-6E8A-4147-A177-3AD203B41FA5}">
                      <a16:colId xmlns:a16="http://schemas.microsoft.com/office/drawing/2014/main" val="4232409294"/>
                    </a:ext>
                  </a:extLst>
                </a:gridCol>
              </a:tblGrid>
              <a:tr h="294867">
                <a:tc gridSpan="5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2" marR="62202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32288"/>
                  </a:ext>
                </a:extLst>
              </a:tr>
              <a:tr h="317273">
                <a:tc rowSpan="4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2" marR="62202" marT="0" marB="0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ПФ</a:t>
                      </a:r>
                      <a:endParaRPr lang="ru-RU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2" marR="62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22%</a:t>
                      </a:r>
                      <a:endParaRPr lang="ru-RU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2" marR="62202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2" marR="62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2" marR="62202" marT="0" marB="0"/>
                </a:tc>
                <a:extLst>
                  <a:ext uri="{0D108BD9-81ED-4DB2-BD59-A6C34878D82A}">
                    <a16:rowId xmlns:a16="http://schemas.microsoft.com/office/drawing/2014/main" val="874054762"/>
                  </a:ext>
                </a:extLst>
              </a:tr>
              <a:tr h="31727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2202" marR="62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ФСС</a:t>
                      </a:r>
                      <a:endParaRPr lang="ru-RU" sz="18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2" marR="62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2,9%</a:t>
                      </a:r>
                      <a:endParaRPr lang="ru-RU" sz="18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2" marR="6220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2" marR="62202" marT="0" marB="0"/>
                </a:tc>
                <a:extLst>
                  <a:ext uri="{0D108BD9-81ED-4DB2-BD59-A6C34878D82A}">
                    <a16:rowId xmlns:a16="http://schemas.microsoft.com/office/drawing/2014/main" val="602628132"/>
                  </a:ext>
                </a:extLst>
              </a:tr>
              <a:tr h="31727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2202" marR="62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ФМС</a:t>
                      </a:r>
                      <a:endParaRPr lang="ru-RU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2" marR="62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5,1%</a:t>
                      </a:r>
                      <a:endParaRPr lang="ru-RU" sz="18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2" marR="6220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2" marR="62202" marT="0" marB="0"/>
                </a:tc>
                <a:extLst>
                  <a:ext uri="{0D108BD9-81ED-4DB2-BD59-A6C34878D82A}">
                    <a16:rowId xmlns:a16="http://schemas.microsoft.com/office/drawing/2014/main" val="372222666"/>
                  </a:ext>
                </a:extLst>
              </a:tr>
              <a:tr h="511224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2202" marR="62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ФСС НС и ПЗ</a:t>
                      </a:r>
                      <a:endParaRPr lang="ru-RU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2" marR="62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8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2" marR="6220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2" marR="62202" marT="0" marB="0"/>
                </a:tc>
                <a:extLst>
                  <a:ext uri="{0D108BD9-81ED-4DB2-BD59-A6C34878D82A}">
                    <a16:rowId xmlns:a16="http://schemas.microsoft.com/office/drawing/2014/main" val="2041169070"/>
                  </a:ext>
                </a:extLst>
              </a:tr>
              <a:tr h="64899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2" marR="62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Итого взносы и фонды</a:t>
                      </a:r>
                    </a:p>
                  </a:txBody>
                  <a:tcPr marL="62202" marR="62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  1 594 тыс.руб.</a:t>
                      </a:r>
                      <a:endParaRPr lang="ru-RU" sz="18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2" marR="62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18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2" marR="62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5570698"/>
                  </a:ext>
                </a:extLst>
              </a:tr>
              <a:tr h="64899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202" marR="62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Должность </a:t>
                      </a:r>
                    </a:p>
                  </a:txBody>
                  <a:tcPr marL="62202" marR="62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Количество ставок</a:t>
                      </a:r>
                    </a:p>
                  </a:txBody>
                  <a:tcPr marL="62202" marR="62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Ставка, тыс. руб. в месяц</a:t>
                      </a:r>
                    </a:p>
                  </a:txBody>
                  <a:tcPr marL="62202" marR="62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ФОТ, тыс. руб. в год</a:t>
                      </a:r>
                    </a:p>
                  </a:txBody>
                  <a:tcPr marL="62202" marR="62202" marT="0" marB="0"/>
                </a:tc>
                <a:extLst>
                  <a:ext uri="{0D108BD9-81ED-4DB2-BD59-A6C34878D82A}">
                    <a16:rowId xmlns:a16="http://schemas.microsoft.com/office/drawing/2014/main" val="2321186307"/>
                  </a:ext>
                </a:extLst>
              </a:tr>
              <a:tr h="43877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2" marR="62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 Бухгалтер</a:t>
                      </a:r>
                      <a:endParaRPr lang="ru-RU" sz="18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2" marR="62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2202" marR="62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75 </a:t>
                      </a:r>
                    </a:p>
                  </a:txBody>
                  <a:tcPr marL="62202" marR="62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ru-RU" sz="1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2202" marR="62202" marT="0" marB="0"/>
                </a:tc>
                <a:extLst>
                  <a:ext uri="{0D108BD9-81ED-4DB2-BD59-A6C34878D82A}">
                    <a16:rowId xmlns:a16="http://schemas.microsoft.com/office/drawing/2014/main" val="2545908906"/>
                  </a:ext>
                </a:extLst>
              </a:tr>
              <a:tr h="38631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2" marR="62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Репетитор</a:t>
                      </a:r>
                      <a:endParaRPr lang="ru-RU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2" marR="62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2202" marR="62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50 </a:t>
                      </a:r>
                    </a:p>
                  </a:txBody>
                  <a:tcPr marL="62202" marR="62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3 000</a:t>
                      </a:r>
                    </a:p>
                  </a:txBody>
                  <a:tcPr marL="62202" marR="62202" marT="0" marB="0"/>
                </a:tc>
                <a:extLst>
                  <a:ext uri="{0D108BD9-81ED-4DB2-BD59-A6C34878D82A}">
                    <a16:rowId xmlns:a16="http://schemas.microsoft.com/office/drawing/2014/main" val="425945765"/>
                  </a:ext>
                </a:extLst>
              </a:tr>
              <a:tr h="38631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2202" marR="62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Маркетолог</a:t>
                      </a:r>
                    </a:p>
                  </a:txBody>
                  <a:tcPr marL="62202" marR="62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2" marR="62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62202" marR="62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2" marR="62202" marT="0" marB="0"/>
                </a:tc>
                <a:extLst>
                  <a:ext uri="{0D108BD9-81ED-4DB2-BD59-A6C34878D82A}">
                    <a16:rowId xmlns:a16="http://schemas.microsoft.com/office/drawing/2014/main" val="3233269012"/>
                  </a:ext>
                </a:extLst>
              </a:tr>
              <a:tr h="64899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2" marR="62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 Менеджер по продажам</a:t>
                      </a:r>
                      <a:endParaRPr lang="ru-RU" sz="18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2" marR="62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2202" marR="62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35 </a:t>
                      </a:r>
                    </a:p>
                  </a:txBody>
                  <a:tcPr marL="62202" marR="62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840</a:t>
                      </a:r>
                      <a:endParaRPr lang="ru-RU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2" marR="62202" marT="0" marB="0"/>
                </a:tc>
                <a:extLst>
                  <a:ext uri="{0D108BD9-81ED-4DB2-BD59-A6C34878D82A}">
                    <a16:rowId xmlns:a16="http://schemas.microsoft.com/office/drawing/2014/main" val="2885858390"/>
                  </a:ext>
                </a:extLst>
              </a:tr>
              <a:tr h="128584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2" marR="62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Разработчик</a:t>
                      </a:r>
                      <a:endParaRPr lang="en-US" sz="18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Директор (</a:t>
                      </a:r>
                      <a:r>
                        <a:rPr kumimoji="0" 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CEO)</a:t>
                      </a:r>
                    </a:p>
                  </a:txBody>
                  <a:tcPr marL="62202" marR="62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2" marR="62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2" marR="62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900</a:t>
                      </a:r>
                      <a:endParaRPr lang="en-US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1 080</a:t>
                      </a:r>
                      <a:endParaRPr lang="ru-RU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2" marR="62202" marT="0" marB="0"/>
                </a:tc>
                <a:extLst>
                  <a:ext uri="{0D108BD9-81ED-4DB2-BD59-A6C34878D82A}">
                    <a16:rowId xmlns:a16="http://schemas.microsoft.com/office/drawing/2014/main" val="2912674054"/>
                  </a:ext>
                </a:extLst>
              </a:tr>
              <a:tr h="41156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202" marR="62202" marT="0" marB="0">
                    <a:gradFill>
                      <a:gsLst>
                        <a:gs pos="0">
                          <a:schemeClr val="accent2"/>
                        </a:gs>
                        <a:gs pos="74000">
                          <a:srgbClr val="BAFAF7"/>
                        </a:gs>
                        <a:gs pos="83000">
                          <a:srgbClr val="BAFAF7"/>
                        </a:gs>
                        <a:gs pos="100000">
                          <a:srgbClr val="BAFAF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Итого ФОТ</a:t>
                      </a:r>
                    </a:p>
                  </a:txBody>
                  <a:tcPr marL="62202" marR="62202" marT="0" marB="0">
                    <a:gradFill>
                      <a:gsLst>
                        <a:gs pos="0">
                          <a:schemeClr val="accent2"/>
                        </a:gs>
                        <a:gs pos="74000">
                          <a:srgbClr val="BAFAF7"/>
                        </a:gs>
                        <a:gs pos="83000">
                          <a:srgbClr val="BAFAF7"/>
                        </a:gs>
                        <a:gs pos="100000">
                          <a:srgbClr val="BAFAF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2202" marR="62202" marT="0" marB="0">
                    <a:gradFill>
                      <a:gsLst>
                        <a:gs pos="0">
                          <a:schemeClr val="accent2"/>
                        </a:gs>
                        <a:gs pos="74000">
                          <a:srgbClr val="BAFAF7"/>
                        </a:gs>
                        <a:gs pos="83000">
                          <a:srgbClr val="BAFAF7"/>
                        </a:gs>
                        <a:gs pos="100000">
                          <a:srgbClr val="BAFAF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2" marR="62202" marT="0" marB="0">
                    <a:gradFill>
                      <a:gsLst>
                        <a:gs pos="0">
                          <a:schemeClr val="accent2"/>
                        </a:gs>
                        <a:gs pos="74000">
                          <a:srgbClr val="BAFAF7"/>
                        </a:gs>
                        <a:gs pos="83000">
                          <a:srgbClr val="BAFAF7"/>
                        </a:gs>
                        <a:gs pos="100000">
                          <a:srgbClr val="BAFAF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6 720</a:t>
                      </a:r>
                      <a:endParaRPr lang="ru-RU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2" marR="62202" marT="0" marB="0">
                    <a:gradFill>
                      <a:gsLst>
                        <a:gs pos="0">
                          <a:schemeClr val="accent2"/>
                        </a:gs>
                        <a:gs pos="74000">
                          <a:srgbClr val="BAFAF7"/>
                        </a:gs>
                        <a:gs pos="83000">
                          <a:srgbClr val="BAFAF7"/>
                        </a:gs>
                        <a:gs pos="100000">
                          <a:srgbClr val="BAFAF7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33891763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BE722E5-61B1-4799-EBBF-6C067D6A7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2E21-52A8-496F-8AA0-DF3B1A356196}" type="slidenum">
              <a:rPr lang="ru-RU" smtClean="0"/>
              <a:t>15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BF95EC-0A59-1AE5-193C-BF7ABB083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64"/>
            <a:ext cx="12192000" cy="14020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0FCC4C-D6E9-26B6-C3D8-5F41C95CEDF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EF2F5"/>
              </a:clrFrom>
              <a:clrTo>
                <a:srgbClr val="EEF2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6120" y="1382273"/>
            <a:ext cx="652303" cy="54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31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57A010-E8B0-72D6-3945-8B39D45A4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768" y="-71562"/>
            <a:ext cx="8242190" cy="3180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br>
              <a:rPr lang="ru-RU" sz="2000" b="1" u="sng" kern="0" dirty="0">
                <a:solidFill>
                  <a:schemeClr val="accent5">
                    <a:lumMod val="5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r>
              <a:rPr lang="ru-RU" sz="2000" b="1" u="sng" kern="0" dirty="0">
                <a:solidFill>
                  <a:schemeClr val="accent5">
                    <a:lumMod val="5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Таблица 5 — Калькуляция основных затрат, руб.</a:t>
            </a:r>
            <a:br>
              <a:rPr lang="ru-RU" sz="2000" b="1" u="sng" kern="100" dirty="0">
                <a:solidFill>
                  <a:schemeClr val="accent5">
                    <a:lumMod val="5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endParaRPr lang="ru-RU" sz="2000" b="1" u="sng" dirty="0">
              <a:solidFill>
                <a:schemeClr val="accent5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A505534F-8857-8D4F-817F-4AF95D7DD3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058546"/>
              </p:ext>
            </p:extLst>
          </p:nvPr>
        </p:nvGraphicFramePr>
        <p:xfrm>
          <a:off x="0" y="318051"/>
          <a:ext cx="12191998" cy="1466168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5737555">
                  <a:extLst>
                    <a:ext uri="{9D8B030D-6E8A-4147-A177-3AD203B41FA5}">
                      <a16:colId xmlns:a16="http://schemas.microsoft.com/office/drawing/2014/main" val="1654766928"/>
                    </a:ext>
                  </a:extLst>
                </a:gridCol>
                <a:gridCol w="2184806">
                  <a:extLst>
                    <a:ext uri="{9D8B030D-6E8A-4147-A177-3AD203B41FA5}">
                      <a16:colId xmlns:a16="http://schemas.microsoft.com/office/drawing/2014/main" val="3111318010"/>
                    </a:ext>
                  </a:extLst>
                </a:gridCol>
                <a:gridCol w="1604467">
                  <a:extLst>
                    <a:ext uri="{9D8B030D-6E8A-4147-A177-3AD203B41FA5}">
                      <a16:colId xmlns:a16="http://schemas.microsoft.com/office/drawing/2014/main" val="3038695108"/>
                    </a:ext>
                  </a:extLst>
                </a:gridCol>
                <a:gridCol w="2665170">
                  <a:extLst>
                    <a:ext uri="{9D8B030D-6E8A-4147-A177-3AD203B41FA5}">
                      <a16:colId xmlns:a16="http://schemas.microsoft.com/office/drawing/2014/main" val="619167659"/>
                    </a:ext>
                  </a:extLst>
                </a:gridCol>
              </a:tblGrid>
              <a:tr h="298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Наименование работ/материалов</a:t>
                      </a:r>
                      <a:endParaRPr lang="ru-RU" sz="11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Цена</a:t>
                      </a:r>
                      <a:endParaRPr lang="ru-RU" sz="11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Кол-во</a:t>
                      </a:r>
                      <a:endParaRPr lang="ru-RU" sz="11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Сумма</a:t>
                      </a:r>
                      <a:endParaRPr lang="ru-RU" sz="11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7189153"/>
                  </a:ext>
                </a:extLst>
              </a:tr>
              <a:tr h="287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1. Оформление </a:t>
                      </a:r>
                      <a:r>
                        <a:rPr lang="ru-RU" sz="1200" kern="1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юр.лица</a:t>
                      </a:r>
                      <a:r>
                        <a:rPr lang="ru-RU" sz="12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 и документы</a:t>
                      </a:r>
                      <a:endParaRPr lang="ru-RU" sz="11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90</a:t>
                      </a: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 000,00</a:t>
                      </a:r>
                      <a:endParaRPr lang="ru-RU" sz="11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3617494"/>
                  </a:ext>
                </a:extLst>
              </a:tr>
              <a:tr h="287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- лицензия на образовательную деятельность (учитывая гос. пошлину);</a:t>
                      </a:r>
                      <a:endParaRPr lang="ru-RU" sz="11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 50 000,00</a:t>
                      </a:r>
                      <a:endParaRPr lang="ru-RU" sz="11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ru-RU" sz="11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50 000,00</a:t>
                      </a:r>
                      <a:endParaRPr lang="ru-RU" sz="11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8968274"/>
                  </a:ext>
                </a:extLst>
              </a:tr>
              <a:tr h="287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- аккредитация по охране труда;</a:t>
                      </a:r>
                      <a:endParaRPr lang="ru-RU" sz="11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r>
                        <a:rPr lang="ru-RU" sz="12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5 000,00</a:t>
                      </a:r>
                      <a:endParaRPr lang="ru-RU" sz="11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ru-RU" sz="11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5 000,00</a:t>
                      </a:r>
                      <a:endParaRPr lang="ru-RU" sz="11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0670341"/>
                  </a:ext>
                </a:extLst>
              </a:tr>
              <a:tr h="210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- аккредитации для порталов </a:t>
                      </a:r>
                      <a:r>
                        <a:rPr lang="ru-RU" sz="1200" kern="1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гос.закупок</a:t>
                      </a:r>
                      <a:r>
                        <a:rPr lang="ru-RU" sz="12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;</a:t>
                      </a:r>
                      <a:endParaRPr lang="ru-RU" sz="11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5 000,00</a:t>
                      </a:r>
                      <a:endParaRPr lang="ru-RU" sz="11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ru-RU" sz="11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5 000,00</a:t>
                      </a:r>
                      <a:endParaRPr lang="ru-RU" sz="11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3706895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FF8114D1-1B56-5FFA-8B05-93A852B7E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435754"/>
              </p:ext>
            </p:extLst>
          </p:nvPr>
        </p:nvGraphicFramePr>
        <p:xfrm>
          <a:off x="0" y="1766638"/>
          <a:ext cx="12191999" cy="495483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5737555">
                  <a:extLst>
                    <a:ext uri="{9D8B030D-6E8A-4147-A177-3AD203B41FA5}">
                      <a16:colId xmlns:a16="http://schemas.microsoft.com/office/drawing/2014/main" val="461436178"/>
                    </a:ext>
                  </a:extLst>
                </a:gridCol>
                <a:gridCol w="2184807">
                  <a:extLst>
                    <a:ext uri="{9D8B030D-6E8A-4147-A177-3AD203B41FA5}">
                      <a16:colId xmlns:a16="http://schemas.microsoft.com/office/drawing/2014/main" val="2361581269"/>
                    </a:ext>
                  </a:extLst>
                </a:gridCol>
                <a:gridCol w="1604467">
                  <a:extLst>
                    <a:ext uri="{9D8B030D-6E8A-4147-A177-3AD203B41FA5}">
                      <a16:colId xmlns:a16="http://schemas.microsoft.com/office/drawing/2014/main" val="2781439544"/>
                    </a:ext>
                  </a:extLst>
                </a:gridCol>
                <a:gridCol w="2665170">
                  <a:extLst>
                    <a:ext uri="{9D8B030D-6E8A-4147-A177-3AD203B41FA5}">
                      <a16:colId xmlns:a16="http://schemas.microsoft.com/office/drawing/2014/main" val="2996747302"/>
                    </a:ext>
                  </a:extLst>
                </a:gridCol>
              </a:tblGrid>
              <a:tr h="190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- доступ в реестр ФИС ФРДО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 10 000,00</a:t>
                      </a:r>
                      <a:endParaRPr lang="ru-RU" sz="12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10 000,00</a:t>
                      </a:r>
                      <a:endParaRPr lang="ru-RU" sz="12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extLst>
                  <a:ext uri="{0D108BD9-81ED-4DB2-BD59-A6C34878D82A}">
                    <a16:rowId xmlns:a16="http://schemas.microsoft.com/office/drawing/2014/main" val="152982788"/>
                  </a:ext>
                </a:extLst>
              </a:tr>
              <a:tr h="281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2. Учебные методические программы и разработка курсов</a:t>
                      </a:r>
                      <a:endParaRPr lang="ru-RU" sz="12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200 000,00</a:t>
                      </a:r>
                      <a:endParaRPr lang="ru-RU" sz="12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200 000,00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extLst>
                  <a:ext uri="{0D108BD9-81ED-4DB2-BD59-A6C34878D82A}">
                    <a16:rowId xmlns:a16="http://schemas.microsoft.com/office/drawing/2014/main" val="3470430488"/>
                  </a:ext>
                </a:extLst>
              </a:tr>
              <a:tr h="281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3. Маркетинговые 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2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29 000</a:t>
                      </a: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,00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extLst>
                  <a:ext uri="{0D108BD9-81ED-4DB2-BD59-A6C34878D82A}">
                    <a16:rowId xmlns:a16="http://schemas.microsoft.com/office/drawing/2014/main" val="2563501998"/>
                  </a:ext>
                </a:extLst>
              </a:tr>
              <a:tr h="281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4. Техническое оборудование (в том числе):</a:t>
                      </a:r>
                      <a:endParaRPr lang="ru-RU" sz="12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8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344 050</a:t>
                      </a:r>
                      <a:r>
                        <a:rPr lang="en-US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,</a:t>
                      </a: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00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extLst>
                  <a:ext uri="{0D108BD9-81ED-4DB2-BD59-A6C34878D82A}">
                    <a16:rowId xmlns:a16="http://schemas.microsoft.com/office/drawing/2014/main" val="1548686605"/>
                  </a:ext>
                </a:extLst>
              </a:tr>
              <a:tr h="281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- </a:t>
                      </a: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Ноутбук</a:t>
                      </a:r>
                      <a:r>
                        <a:rPr lang="en-US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  Apple macbook air m1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80 000, 00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240 000,00</a:t>
                      </a:r>
                      <a:endParaRPr lang="ru-RU" sz="12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extLst>
                  <a:ext uri="{0D108BD9-81ED-4DB2-BD59-A6C34878D82A}">
                    <a16:rowId xmlns:a16="http://schemas.microsoft.com/office/drawing/2014/main" val="3797462264"/>
                  </a:ext>
                </a:extLst>
              </a:tr>
              <a:tr h="281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- </a:t>
                      </a: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Ноутбук</a:t>
                      </a:r>
                      <a:r>
                        <a:rPr lang="en-US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 HP HP15s-fg2002ny Black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48 000</a:t>
                      </a:r>
                      <a:r>
                        <a:rPr lang="ru-RU" sz="12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,00</a:t>
                      </a:r>
                      <a:endParaRPr lang="ru-RU" sz="12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48 000</a:t>
                      </a: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,00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extLst>
                  <a:ext uri="{0D108BD9-81ED-4DB2-BD59-A6C34878D82A}">
                    <a16:rowId xmlns:a16="http://schemas.microsoft.com/office/drawing/2014/main" val="2727368348"/>
                  </a:ext>
                </a:extLst>
              </a:tr>
              <a:tr h="281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- </a:t>
                      </a: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Принтер</a:t>
                      </a:r>
                      <a:r>
                        <a:rPr lang="en-US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-</a:t>
                      </a: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сканер</a:t>
                      </a:r>
                      <a:r>
                        <a:rPr lang="en-US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 HP Laser Jet Pro 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5</a:t>
                      </a:r>
                      <a:r>
                        <a:rPr lang="en-US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5 000</a:t>
                      </a: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,00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5</a:t>
                      </a:r>
                      <a:r>
                        <a:rPr lang="en-US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5 000</a:t>
                      </a: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,00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extLst>
                  <a:ext uri="{0D108BD9-81ED-4DB2-BD59-A6C34878D82A}">
                    <a16:rowId xmlns:a16="http://schemas.microsoft.com/office/drawing/2014/main" val="3404758959"/>
                  </a:ext>
                </a:extLst>
              </a:tr>
              <a:tr h="281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- Сетевой фильтр </a:t>
                      </a:r>
                      <a:r>
                        <a:rPr lang="en-US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Degender 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350,00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1 050,00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extLst>
                  <a:ext uri="{0D108BD9-81ED-4DB2-BD59-A6C34878D82A}">
                    <a16:rowId xmlns:a16="http://schemas.microsoft.com/office/drawing/2014/main" val="141028018"/>
                  </a:ext>
                </a:extLst>
              </a:tr>
              <a:tr h="281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5.Программное обеспечение (в том числе):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12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212 900,00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extLst>
                  <a:ext uri="{0D108BD9-81ED-4DB2-BD59-A6C34878D82A}">
                    <a16:rowId xmlns:a16="http://schemas.microsoft.com/office/drawing/2014/main" val="2336291814"/>
                  </a:ext>
                </a:extLst>
              </a:tr>
              <a:tr h="281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- Шаблонный сайт </a:t>
                      </a:r>
                      <a:endParaRPr lang="ru-RU" sz="12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40 000,00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40 000,00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extLst>
                  <a:ext uri="{0D108BD9-81ED-4DB2-BD59-A6C34878D82A}">
                    <a16:rowId xmlns:a16="http://schemas.microsoft.com/office/drawing/2014/main" val="1830782127"/>
                  </a:ext>
                </a:extLst>
              </a:tr>
              <a:tr h="281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- Система СДО (баланс)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10 000,00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ru-RU" sz="12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10 000,00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extLst>
                  <a:ext uri="{0D108BD9-81ED-4DB2-BD59-A6C34878D82A}">
                    <a16:rowId xmlns:a16="http://schemas.microsoft.com/office/drawing/2014/main" val="1659363104"/>
                  </a:ext>
                </a:extLst>
              </a:tr>
              <a:tr h="281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- Хостинг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3 500,00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ru-RU" sz="12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3 500,00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extLst>
                  <a:ext uri="{0D108BD9-81ED-4DB2-BD59-A6C34878D82A}">
                    <a16:rowId xmlns:a16="http://schemas.microsoft.com/office/drawing/2014/main" val="3517382238"/>
                  </a:ext>
                </a:extLst>
              </a:tr>
              <a:tr h="281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- Домен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2 000,00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ru-RU" sz="12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2 000,00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extLst>
                  <a:ext uri="{0D108BD9-81ED-4DB2-BD59-A6C34878D82A}">
                    <a16:rowId xmlns:a16="http://schemas.microsoft.com/office/drawing/2014/main" val="3882897649"/>
                  </a:ext>
                </a:extLst>
              </a:tr>
              <a:tr h="281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- Приложение для заполнения бланков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2 500,00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ru-RU" sz="12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2 500,00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extLst>
                  <a:ext uri="{0D108BD9-81ED-4DB2-BD59-A6C34878D82A}">
                    <a16:rowId xmlns:a16="http://schemas.microsoft.com/office/drawing/2014/main" val="1010427758"/>
                  </a:ext>
                </a:extLst>
              </a:tr>
              <a:tr h="281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- Электронно-цифровая подпись СБИС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1 900,00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  <a:endParaRPr lang="ru-RU" sz="12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5 700,00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extLst>
                  <a:ext uri="{0D108BD9-81ED-4DB2-BD59-A6C34878D82A}">
                    <a16:rowId xmlns:a16="http://schemas.microsoft.com/office/drawing/2014/main" val="1070036657"/>
                  </a:ext>
                </a:extLst>
              </a:tr>
              <a:tr h="281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- Создание движка 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150 000,00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ru-RU" sz="12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150 000,00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extLst>
                  <a:ext uri="{0D108BD9-81ED-4DB2-BD59-A6C34878D82A}">
                    <a16:rowId xmlns:a16="http://schemas.microsoft.com/office/drawing/2014/main" val="2066342828"/>
                  </a:ext>
                </a:extLst>
              </a:tr>
              <a:tr h="281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- Верстка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10 000,00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ru-RU" sz="12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10 000,00</a:t>
                      </a:r>
                      <a:endParaRPr lang="ru-RU" sz="12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extLst>
                  <a:ext uri="{0D108BD9-81ED-4DB2-BD59-A6C34878D82A}">
                    <a16:rowId xmlns:a16="http://schemas.microsoft.com/office/drawing/2014/main" val="3563205612"/>
                  </a:ext>
                </a:extLst>
              </a:tr>
              <a:tr h="256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ИТОГО</a:t>
                      </a:r>
                      <a:endParaRPr lang="ru-RU" sz="12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endParaRPr lang="ru-RU" sz="12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endParaRPr lang="ru-RU" sz="12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875 650,00</a:t>
                      </a:r>
                      <a:endParaRPr lang="ru-RU" sz="12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0" marR="57790" marT="0" marB="0" anchor="ctr"/>
                </a:tc>
                <a:extLst>
                  <a:ext uri="{0D108BD9-81ED-4DB2-BD59-A6C34878D82A}">
                    <a16:rowId xmlns:a16="http://schemas.microsoft.com/office/drawing/2014/main" val="2662442831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1EDE55A8-B1E2-CA2F-F651-CD29FB0C8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3EE123F-5EE8-087F-D8A4-D8E41B72B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2E21-52A8-496F-8AA0-DF3B1A356196}" type="slidenum">
              <a:rPr lang="ru-RU" smtClean="0"/>
              <a:t>16</a:t>
            </a:fld>
            <a:endParaRPr lang="ru-RU"/>
          </a:p>
        </p:txBody>
      </p:sp>
      <p:grpSp>
        <p:nvGrpSpPr>
          <p:cNvPr id="5" name="rectangles">
            <a:extLst>
              <a:ext uri="{FF2B5EF4-FFF2-40B4-BE49-F238E27FC236}">
                <a16:creationId xmlns:a16="http://schemas.microsoft.com/office/drawing/2014/main" id="{C3DDA63E-AFF9-9D3D-3CC1-327351421E17}"/>
              </a:ext>
            </a:extLst>
          </p:cNvPr>
          <p:cNvGrpSpPr/>
          <p:nvPr/>
        </p:nvGrpSpPr>
        <p:grpSpPr>
          <a:xfrm>
            <a:off x="0" y="6721468"/>
            <a:ext cx="12192000" cy="140804"/>
            <a:chOff x="0" y="2512541"/>
            <a:chExt cx="12192000" cy="189470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20A56170-29C4-981C-2986-1300CD308787}"/>
                </a:ext>
              </a:extLst>
            </p:cNvPr>
            <p:cNvSpPr/>
            <p:nvPr/>
          </p:nvSpPr>
          <p:spPr>
            <a:xfrm>
              <a:off x="0" y="2512541"/>
              <a:ext cx="3048000" cy="189470"/>
            </a:xfrm>
            <a:prstGeom prst="rect">
              <a:avLst/>
            </a:prstGeom>
            <a:solidFill>
              <a:srgbClr val="ABCEF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A2D0571D-B46A-AC31-BAE7-3F3279FEECA1}"/>
                </a:ext>
              </a:extLst>
            </p:cNvPr>
            <p:cNvSpPr/>
            <p:nvPr/>
          </p:nvSpPr>
          <p:spPr>
            <a:xfrm>
              <a:off x="3048000" y="2512541"/>
              <a:ext cx="3048000" cy="189470"/>
            </a:xfrm>
            <a:prstGeom prst="rect">
              <a:avLst/>
            </a:prstGeom>
            <a:solidFill>
              <a:srgbClr val="4F9BE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CC1F9E21-9E20-1D27-7E2B-673014ACCE63}"/>
                </a:ext>
              </a:extLst>
            </p:cNvPr>
            <p:cNvSpPr/>
            <p:nvPr/>
          </p:nvSpPr>
          <p:spPr>
            <a:xfrm>
              <a:off x="6096000" y="2512541"/>
              <a:ext cx="3048000" cy="189470"/>
            </a:xfrm>
            <a:prstGeom prst="rect">
              <a:avLst/>
            </a:prstGeom>
            <a:solidFill>
              <a:srgbClr val="124D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C9B26652-8B9A-570F-B67F-CEE3A59658A1}"/>
                </a:ext>
              </a:extLst>
            </p:cNvPr>
            <p:cNvSpPr/>
            <p:nvPr/>
          </p:nvSpPr>
          <p:spPr>
            <a:xfrm>
              <a:off x="9144000" y="2512541"/>
              <a:ext cx="3048000" cy="189470"/>
            </a:xfrm>
            <a:prstGeom prst="rect">
              <a:avLst/>
            </a:prstGeom>
            <a:solidFill>
              <a:srgbClr val="0B2D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7632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1CDB11-8AFA-1EC9-CD8E-7597AAACD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844" y="233464"/>
            <a:ext cx="11225718" cy="509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br>
              <a:rPr lang="ru-RU" sz="2800" b="1" u="sng" kern="0" dirty="0">
                <a:solidFill>
                  <a:schemeClr val="accent5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kern="0" dirty="0">
                <a:solidFill>
                  <a:schemeClr val="accent5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6 — Сумма ежемесячных затрат, руб.</a:t>
            </a:r>
            <a:br>
              <a:rPr lang="ru-RU" sz="2800" b="1" u="sng" kern="100" dirty="0">
                <a:solidFill>
                  <a:schemeClr val="accent5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u="sng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2F0CA45E-D530-46EE-7B13-DD3C239573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025865"/>
              </p:ext>
            </p:extLst>
          </p:nvPr>
        </p:nvGraphicFramePr>
        <p:xfrm>
          <a:off x="107004" y="845108"/>
          <a:ext cx="12084996" cy="5779364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8727783">
                  <a:extLst>
                    <a:ext uri="{9D8B030D-6E8A-4147-A177-3AD203B41FA5}">
                      <a16:colId xmlns:a16="http://schemas.microsoft.com/office/drawing/2014/main" val="1402047267"/>
                    </a:ext>
                  </a:extLst>
                </a:gridCol>
                <a:gridCol w="3357213">
                  <a:extLst>
                    <a:ext uri="{9D8B030D-6E8A-4147-A177-3AD203B41FA5}">
                      <a16:colId xmlns:a16="http://schemas.microsoft.com/office/drawing/2014/main" val="2794744607"/>
                    </a:ext>
                  </a:extLst>
                </a:gridCol>
              </a:tblGrid>
              <a:tr h="855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Ежемесячные затраты:</a:t>
                      </a:r>
                      <a:endParaRPr lang="ru-RU" sz="2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Сумма рубли:</a:t>
                      </a:r>
                      <a:endParaRPr lang="ru-RU" sz="2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050462"/>
                  </a:ext>
                </a:extLst>
              </a:tr>
              <a:tr h="575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ФОТ </a:t>
                      </a:r>
                      <a:endParaRPr lang="ru-RU" sz="2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600</a:t>
                      </a:r>
                      <a:r>
                        <a:rPr lang="ru-RU" sz="2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 000,00</a:t>
                      </a:r>
                      <a:endParaRPr lang="ru-RU" sz="2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8830336"/>
                  </a:ext>
                </a:extLst>
              </a:tr>
              <a:tr h="859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Содержание учебной платформы (включая аренду хостинга и домена)</a:t>
                      </a:r>
                      <a:endParaRPr lang="ru-RU" sz="2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250 000,00</a:t>
                      </a:r>
                      <a:endParaRPr lang="ru-RU" sz="2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5437874"/>
                  </a:ext>
                </a:extLst>
              </a:tr>
              <a:tr h="575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Реклама</a:t>
                      </a:r>
                      <a:endParaRPr lang="ru-RU" sz="2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200 000,00</a:t>
                      </a:r>
                      <a:endParaRPr lang="ru-RU" sz="2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2877655"/>
                  </a:ext>
                </a:extLst>
              </a:tr>
              <a:tr h="575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 обновлений на ПО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70 000,00</a:t>
                      </a:r>
                      <a:endParaRPr kumimoji="0" lang="ru-RU" sz="2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0890635"/>
                  </a:ext>
                </a:extLst>
              </a:tr>
              <a:tr h="1151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Компенсация интернет расходов сотрудников</a:t>
                      </a:r>
                      <a:endParaRPr lang="ru-RU" sz="2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20 000,00</a:t>
                      </a:r>
                      <a:endParaRPr lang="ru-RU" sz="2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6597381"/>
                  </a:ext>
                </a:extLst>
              </a:tr>
              <a:tr h="575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Непредвиденные расходы</a:t>
                      </a:r>
                      <a:endParaRPr lang="ru-RU" sz="2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130 000,00</a:t>
                      </a:r>
                      <a:endParaRPr lang="ru-RU" sz="2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9676487"/>
                  </a:ext>
                </a:extLst>
              </a:tr>
              <a:tr h="575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Итого</a:t>
                      </a:r>
                      <a:endParaRPr lang="ru-RU" sz="2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1 270 000,00</a:t>
                      </a:r>
                      <a:endParaRPr lang="ru-RU" sz="2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4700411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E34A059-D18B-F8DE-9842-AE370C8C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2E21-52A8-496F-8AA0-DF3B1A356196}" type="slidenum">
              <a:rPr lang="ru-RU" smtClean="0"/>
              <a:t>17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F5EB79-0762-668A-8862-1B1C9792F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911"/>
            <a:ext cx="12192000" cy="14020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D4A6F4-09B8-CAD5-C720-A88ADBF3D37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EF2F5"/>
              </a:clrFrom>
              <a:clrTo>
                <a:srgbClr val="EEF2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53800" y="182796"/>
            <a:ext cx="713545" cy="5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99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A02945-DD9E-BAAC-D85A-A0DCA7555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946" y="223903"/>
            <a:ext cx="10408596" cy="46181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br>
              <a:rPr lang="ru-RU" sz="3100" b="1" u="sng" kern="0" dirty="0">
                <a:solidFill>
                  <a:schemeClr val="accent5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u="sng" kern="0" dirty="0">
                <a:solidFill>
                  <a:schemeClr val="accent5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7 — Расчет </a:t>
            </a:r>
            <a:r>
              <a:rPr lang="ru-RU" sz="3100" b="1" u="sng" kern="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точки</a:t>
            </a:r>
            <a:r>
              <a:rPr lang="ru-RU" sz="3100" b="1" u="sng" kern="0" dirty="0">
                <a:solidFill>
                  <a:schemeClr val="accent5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безубыточности</a:t>
            </a:r>
            <a:br>
              <a:rPr lang="ru-RU" sz="3600" u="sng" kern="100" dirty="0">
                <a:solidFill>
                  <a:schemeClr val="accent5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u="sng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61D86D8-A0AB-2506-850F-DCA9F69B65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456716"/>
              </p:ext>
            </p:extLst>
          </p:nvPr>
        </p:nvGraphicFramePr>
        <p:xfrm>
          <a:off x="690664" y="739333"/>
          <a:ext cx="11070077" cy="5809104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785191">
                  <a:extLst>
                    <a:ext uri="{9D8B030D-6E8A-4147-A177-3AD203B41FA5}">
                      <a16:colId xmlns:a16="http://schemas.microsoft.com/office/drawing/2014/main" val="700993044"/>
                    </a:ext>
                  </a:extLst>
                </a:gridCol>
                <a:gridCol w="1812436">
                  <a:extLst>
                    <a:ext uri="{9D8B030D-6E8A-4147-A177-3AD203B41FA5}">
                      <a16:colId xmlns:a16="http://schemas.microsoft.com/office/drawing/2014/main" val="284365103"/>
                    </a:ext>
                  </a:extLst>
                </a:gridCol>
                <a:gridCol w="2050541">
                  <a:extLst>
                    <a:ext uri="{9D8B030D-6E8A-4147-A177-3AD203B41FA5}">
                      <a16:colId xmlns:a16="http://schemas.microsoft.com/office/drawing/2014/main" val="2462648308"/>
                    </a:ext>
                  </a:extLst>
                </a:gridCol>
                <a:gridCol w="1813622">
                  <a:extLst>
                    <a:ext uri="{9D8B030D-6E8A-4147-A177-3AD203B41FA5}">
                      <a16:colId xmlns:a16="http://schemas.microsoft.com/office/drawing/2014/main" val="2707540613"/>
                    </a:ext>
                  </a:extLst>
                </a:gridCol>
                <a:gridCol w="1795851">
                  <a:extLst>
                    <a:ext uri="{9D8B030D-6E8A-4147-A177-3AD203B41FA5}">
                      <a16:colId xmlns:a16="http://schemas.microsoft.com/office/drawing/2014/main" val="2423645526"/>
                    </a:ext>
                  </a:extLst>
                </a:gridCol>
                <a:gridCol w="1812436">
                  <a:extLst>
                    <a:ext uri="{9D8B030D-6E8A-4147-A177-3AD203B41FA5}">
                      <a16:colId xmlns:a16="http://schemas.microsoft.com/office/drawing/2014/main" val="3630785155"/>
                    </a:ext>
                  </a:extLst>
                </a:gridCol>
              </a:tblGrid>
              <a:tr h="7884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 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Выручка (доход)</a:t>
                      </a:r>
                      <a:endParaRPr lang="ru-RU" sz="20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Ежемесячные затраты</a:t>
                      </a:r>
                      <a:endParaRPr lang="ru-RU" sz="20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Чистая прибыль</a:t>
                      </a:r>
                      <a:endParaRPr lang="ru-RU" sz="20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Налог </a:t>
                      </a:r>
                      <a:endParaRPr lang="ru-RU" sz="20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Валовый доход</a:t>
                      </a:r>
                      <a:endParaRPr lang="ru-RU" sz="20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2432095"/>
                  </a:ext>
                </a:extLst>
              </a:tr>
              <a:tr h="44926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 месяц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419 720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1 270 000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-850 280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4 197</a:t>
                      </a:r>
                      <a:r>
                        <a:rPr lang="ru-RU" sz="20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,</a:t>
                      </a:r>
                      <a:r>
                        <a:rPr lang="en-US" sz="20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415 522,8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8979842"/>
                  </a:ext>
                </a:extLst>
              </a:tr>
              <a:tr h="44926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 месяц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509 660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1 270 000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- 760 340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5 096,6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524 563,4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8890261"/>
                  </a:ext>
                </a:extLst>
              </a:tr>
              <a:tr h="44926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 месяц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599 600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1 270 000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- 670 400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5 996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593 604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1342248"/>
                  </a:ext>
                </a:extLst>
              </a:tr>
              <a:tr h="44926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 месяц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689 600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1 270 000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-580 400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6 896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682 704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3336640"/>
                  </a:ext>
                </a:extLst>
              </a:tr>
              <a:tr h="44926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 месяц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779 600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1 270 000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- 490 400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7 796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771 804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7811457"/>
                  </a:ext>
                </a:extLst>
              </a:tr>
              <a:tr h="44926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6 месяц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869 600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1 270 000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-400 400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8 696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860 904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6616085"/>
                  </a:ext>
                </a:extLst>
              </a:tr>
              <a:tr h="44926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7 месяц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959 600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1 270 000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-310 400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9 596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950 004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9014422"/>
                  </a:ext>
                </a:extLst>
              </a:tr>
              <a:tr h="44926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8 месяц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1 049 600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1 270 000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-220 440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10 496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1 039 104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4906307"/>
                  </a:ext>
                </a:extLst>
              </a:tr>
              <a:tr h="44926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9 месяц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1 139 600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1 270 000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-130 400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11 396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1 128 204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2447160"/>
                  </a:ext>
                </a:extLst>
              </a:tr>
              <a:tr h="44926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10 месяц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1 229 600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1 270 000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-40 400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12 296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1 217 304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9909871"/>
                  </a:ext>
                </a:extLst>
              </a:tr>
              <a:tr h="44926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11 месяц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1 319 600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1 270 000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49 600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13 196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1 306 404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3084673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5549A36-8C73-B7F2-EAFB-0D37F7A68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2E21-52A8-496F-8AA0-DF3B1A356196}" type="slidenum">
              <a:rPr lang="ru-RU" smtClean="0"/>
              <a:t>18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BF6FE7-CAE8-D6DF-82EA-B761AA990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28"/>
            <a:ext cx="12192000" cy="1402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BEFF1D-E673-6682-69C4-1EC5A1389F5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EF2F5"/>
              </a:clrFrom>
              <a:clrTo>
                <a:srgbClr val="EEF2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1664" y="831020"/>
            <a:ext cx="805331" cy="66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79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9D6B73-13C6-C451-495C-DD8A4B7108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F2F5"/>
              </a:clrFrom>
              <a:clrTo>
                <a:srgbClr val="EEF2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32864" y="37954"/>
            <a:ext cx="1259136" cy="104432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7C588-6555-2209-3745-B9CEA489E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14281"/>
            <a:ext cx="12192000" cy="1325563"/>
          </a:xfrm>
        </p:spPr>
        <p:txBody>
          <a:bodyPr>
            <a:noAutofit/>
          </a:bodyPr>
          <a:lstStyle/>
          <a:p>
            <a:r>
              <a:rPr lang="ru-RU" sz="2800" b="1" u="sng" kern="0" dirty="0">
                <a:solidFill>
                  <a:schemeClr val="accent5">
                    <a:lumMod val="5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Рисунок 4 - Использование функционала пользовательского интерфейса для обращения к онлайн-сервису </a:t>
            </a:r>
            <a:endParaRPr lang="ru-RU" sz="2800" b="1" u="sng" dirty="0">
              <a:solidFill>
                <a:schemeClr val="accent5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475E321-77E2-1D5B-2143-B5E21F7402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95533" y="1032556"/>
            <a:ext cx="5224037" cy="36568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E1961F-7C74-9C61-52FC-9001977971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9570" y="1041741"/>
            <a:ext cx="5265277" cy="3656826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7E51405-6D31-B4A3-5351-83F25255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2E21-52A8-496F-8AA0-DF3B1A356196}" type="slidenum">
              <a:rPr lang="ru-RU" smtClean="0"/>
              <a:t>19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0FA238-E163-C182-4517-762EFB2259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15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D9E3B33-C547-2065-2253-3D87BD8E2E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564373"/>
              </p:ext>
            </p:extLst>
          </p:nvPr>
        </p:nvGraphicFramePr>
        <p:xfrm>
          <a:off x="0" y="330740"/>
          <a:ext cx="12191999" cy="6527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430B2C-E855-8579-298E-45BCC9EAE0E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EF2F5"/>
              </a:clrFrom>
              <a:clrTo>
                <a:srgbClr val="EEF2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69222" y="189470"/>
            <a:ext cx="2322777" cy="1926503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CE257CB-DB0C-E2A5-3C02-FB22C6296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2E21-52A8-496F-8AA0-DF3B1A356196}" type="slidenum">
              <a:rPr lang="ru-RU" smtClean="0"/>
              <a:pPr/>
              <a:t>2</a:t>
            </a:fld>
            <a:endParaRPr lang="ru-RU" dirty="0"/>
          </a:p>
        </p:txBody>
      </p:sp>
      <p:grpSp>
        <p:nvGrpSpPr>
          <p:cNvPr id="7" name="rectangles">
            <a:extLst>
              <a:ext uri="{FF2B5EF4-FFF2-40B4-BE49-F238E27FC236}">
                <a16:creationId xmlns:a16="http://schemas.microsoft.com/office/drawing/2014/main" id="{7D140237-6AE7-6765-51C3-34F87E9F429C}"/>
              </a:ext>
            </a:extLst>
          </p:cNvPr>
          <p:cNvGrpSpPr/>
          <p:nvPr/>
        </p:nvGrpSpPr>
        <p:grpSpPr>
          <a:xfrm>
            <a:off x="0" y="0"/>
            <a:ext cx="12192000" cy="189470"/>
            <a:chOff x="0" y="2512541"/>
            <a:chExt cx="12192000" cy="189470"/>
          </a:xfrm>
        </p:grpSpPr>
        <p:sp>
          <p:nvSpPr>
            <p:cNvPr id="8" name="Rectangle 1">
              <a:extLst>
                <a:ext uri="{FF2B5EF4-FFF2-40B4-BE49-F238E27FC236}">
                  <a16:creationId xmlns:a16="http://schemas.microsoft.com/office/drawing/2014/main" id="{17361ADA-E866-CC1E-6CD5-1F0D44CDBC60}"/>
                </a:ext>
              </a:extLst>
            </p:cNvPr>
            <p:cNvSpPr/>
            <p:nvPr/>
          </p:nvSpPr>
          <p:spPr>
            <a:xfrm>
              <a:off x="0" y="2512541"/>
              <a:ext cx="3048000" cy="189470"/>
            </a:xfrm>
            <a:prstGeom prst="rect">
              <a:avLst/>
            </a:prstGeom>
            <a:solidFill>
              <a:srgbClr val="ABCEF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1DA0C0D1-BE05-F06E-C697-18B6CCC28DF9}"/>
                </a:ext>
              </a:extLst>
            </p:cNvPr>
            <p:cNvSpPr/>
            <p:nvPr/>
          </p:nvSpPr>
          <p:spPr>
            <a:xfrm>
              <a:off x="3048000" y="2512541"/>
              <a:ext cx="3048000" cy="189470"/>
            </a:xfrm>
            <a:prstGeom prst="rect">
              <a:avLst/>
            </a:prstGeom>
            <a:solidFill>
              <a:srgbClr val="4F9BE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8DAD792A-08E0-89C3-908E-EEA270F8A771}"/>
                </a:ext>
              </a:extLst>
            </p:cNvPr>
            <p:cNvSpPr/>
            <p:nvPr/>
          </p:nvSpPr>
          <p:spPr>
            <a:xfrm>
              <a:off x="6096000" y="2512541"/>
              <a:ext cx="3048000" cy="189470"/>
            </a:xfrm>
            <a:prstGeom prst="rect">
              <a:avLst/>
            </a:prstGeom>
            <a:solidFill>
              <a:srgbClr val="124D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B363DCED-7757-3AB6-EB0A-300F88077610}"/>
                </a:ext>
              </a:extLst>
            </p:cNvPr>
            <p:cNvSpPr/>
            <p:nvPr/>
          </p:nvSpPr>
          <p:spPr>
            <a:xfrm>
              <a:off x="9144000" y="2512541"/>
              <a:ext cx="3048000" cy="189470"/>
            </a:xfrm>
            <a:prstGeom prst="rect">
              <a:avLst/>
            </a:prstGeom>
            <a:solidFill>
              <a:srgbClr val="0B2D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prstClr val="white"/>
                </a:solidFill>
                <a:latin typeface="Arial"/>
              </a:endParaRPr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FB75F89-018B-AE72-C7BA-5171D8471C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240" y="4892516"/>
            <a:ext cx="3255546" cy="182895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331396-6CC9-5FB5-A88F-2F6CE559A69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EF2F5"/>
              </a:clrFrom>
              <a:clrTo>
                <a:srgbClr val="EEF2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50160" y="257733"/>
            <a:ext cx="2322777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93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0B1B4-397A-40F3-9649-B11ED92A7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70957"/>
            <a:ext cx="12192000" cy="1667955"/>
          </a:xfrm>
        </p:spPr>
        <p:txBody>
          <a:bodyPr>
            <a:noAutofit/>
          </a:bodyPr>
          <a:lstStyle/>
          <a:p>
            <a:pPr indent="457200">
              <a:lnSpc>
                <a:spcPct val="100000"/>
              </a:lnSpc>
              <a:spcAft>
                <a:spcPts val="800"/>
              </a:spcAft>
              <a:tabLst>
                <a:tab pos="326390" algn="l"/>
              </a:tabLst>
            </a:pPr>
            <a:br>
              <a:rPr lang="ru-RU" sz="2800" b="1" u="sng" kern="0" dirty="0">
                <a:solidFill>
                  <a:schemeClr val="accent5">
                    <a:lumMod val="5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r>
              <a:rPr lang="ru-RU" sz="2800" b="1" u="sng" kern="0" dirty="0">
                <a:solidFill>
                  <a:schemeClr val="accent5">
                    <a:lumMod val="5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Рисунок 5 - Окно чата с пользователем и его сообщение, сопровождаемое двумя комментариями.</a:t>
            </a:r>
            <a:br>
              <a:rPr lang="ru-RU" sz="2800" b="1" u="sng" kern="100" dirty="0">
                <a:solidFill>
                  <a:schemeClr val="accent5">
                    <a:lumMod val="5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endParaRPr lang="ru-RU" sz="2800" b="1" u="sng" dirty="0">
              <a:solidFill>
                <a:schemeClr val="accent5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BA60273-B6C8-1A4F-D000-DEF0001E2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819" y="750166"/>
            <a:ext cx="4627523" cy="37719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D746BF-0D5B-BA1E-FA33-BC620C1D7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342" y="730572"/>
            <a:ext cx="4627522" cy="3781761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1AB7BD8-80DA-36B6-E08E-16B47F53A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2E21-52A8-496F-8AA0-DF3B1A356196}" type="slidenum">
              <a:rPr lang="ru-RU" smtClean="0"/>
              <a:t>20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2109A1-3B95-D1F3-DC4C-477D06559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21475"/>
            <a:ext cx="12192000" cy="1402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3ADEB1E-C938-9541-DE81-E18474AF85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62807"/>
            <a:ext cx="1615660" cy="91293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77F4F9-D0A8-EE16-4155-F483F2E3852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EF2F5"/>
              </a:clrFrom>
              <a:clrTo>
                <a:srgbClr val="EEF2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32864" y="37954"/>
            <a:ext cx="1259136" cy="104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89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D12DFE-4864-19FD-6361-220F44CC9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89" y="5202627"/>
            <a:ext cx="12054011" cy="1325563"/>
          </a:xfrm>
        </p:spPr>
        <p:txBody>
          <a:bodyPr>
            <a:noAutofit/>
          </a:bodyPr>
          <a:lstStyle/>
          <a:p>
            <a:pPr indent="457200">
              <a:lnSpc>
                <a:spcPct val="100000"/>
              </a:lnSpc>
              <a:spcAft>
                <a:spcPts val="800"/>
              </a:spcAft>
              <a:tabLst>
                <a:tab pos="326390" algn="l"/>
              </a:tabLst>
            </a:pPr>
            <a:br>
              <a:rPr lang="ru-RU" sz="2800" b="1" u="sng" kern="0" dirty="0">
                <a:solidFill>
                  <a:schemeClr val="accent5">
                    <a:lumMod val="5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r>
              <a:rPr lang="ru-RU" sz="2800" b="1" u="sng" kern="0" dirty="0">
                <a:solidFill>
                  <a:schemeClr val="accent5">
                    <a:lumMod val="5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Рисунок 6 - Отображается окно выбранной записи в персональном словаре.</a:t>
            </a:r>
            <a:br>
              <a:rPr lang="ru-RU" sz="2800" u="sng" kern="100" dirty="0">
                <a:solidFill>
                  <a:schemeClr val="accent5">
                    <a:lumMod val="5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endParaRPr lang="ru-RU" sz="2800" u="sng" dirty="0">
              <a:solidFill>
                <a:schemeClr val="accent5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9D22462-5A67-D724-738B-DA6EB9244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0995" y="963251"/>
            <a:ext cx="5309605" cy="3873305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BC2DA5-8899-425F-AB14-E7D7593A6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2E21-52A8-496F-8AA0-DF3B1A356196}" type="slidenum">
              <a:rPr lang="ru-RU" smtClean="0"/>
              <a:t>21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26D538-E3D0-7C24-D842-42D7E02BA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21475"/>
            <a:ext cx="12192000" cy="1402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009EEE-40BE-B35C-B4E5-032501F93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2807"/>
            <a:ext cx="1615660" cy="91293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7E1E6B-D7A2-4B9F-2D19-1361174867C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EF2F5"/>
              </a:clrFrom>
              <a:clrTo>
                <a:srgbClr val="EEF2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32864" y="37954"/>
            <a:ext cx="1259136" cy="104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28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C0BEED-B9C9-F65E-3EC4-E5A5A29C3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860" y="5797685"/>
            <a:ext cx="10515600" cy="92379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Рисунок 7 – элементы интерфейса.</a:t>
            </a:r>
          </a:p>
        </p:txBody>
      </p:sp>
      <p:pic>
        <p:nvPicPr>
          <p:cNvPr id="4" name="Объект 3" descr="image">
            <a:extLst>
              <a:ext uri="{FF2B5EF4-FFF2-40B4-BE49-F238E27FC236}">
                <a16:creationId xmlns:a16="http://schemas.microsoft.com/office/drawing/2014/main" id="{3F6A97A1-4BE7-24A2-DF4F-579F6C472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3" t="12709" r="983" b="18218"/>
          <a:stretch/>
        </p:blipFill>
        <p:spPr bwMode="auto">
          <a:xfrm>
            <a:off x="-85747" y="437745"/>
            <a:ext cx="12174346" cy="52197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A4CBDE2-4050-BD91-C160-32366E7F7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2E21-52A8-496F-8AA0-DF3B1A356196}" type="slidenum">
              <a:rPr lang="ru-RU" smtClean="0"/>
              <a:t>22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66162D-1F34-C3EC-E18B-96FA13A47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21475"/>
            <a:ext cx="12192000" cy="1402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236FD2A-695C-5CFE-2EAA-81A1A8D58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367"/>
            <a:ext cx="1615660" cy="9129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AEE738-C9BD-5B69-8D64-70EFD896DD9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EF2F5"/>
              </a:clrFrom>
              <a:clrTo>
                <a:srgbClr val="EEF2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32864" y="37954"/>
            <a:ext cx="1259136" cy="104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62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7199FF-64CE-4670-4E04-9CF0A51E4A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F2F5"/>
              </a:clrFrom>
              <a:clrTo>
                <a:srgbClr val="EEF2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32864" y="37954"/>
            <a:ext cx="1259136" cy="104432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1EECB6-F144-829C-6C1F-011D3EE23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0488"/>
            <a:ext cx="1615660" cy="91293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27BBD-F167-FCC9-BB48-E593014F0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169" y="310696"/>
            <a:ext cx="9858983" cy="146359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Таблица 11 – Оценка эффективности методов продвижения стартап-проекта онлайн-школы «NLE»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1832AFF-299F-EFE9-1593-81F246EE72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2462346"/>
              </p:ext>
            </p:extLst>
          </p:nvPr>
        </p:nvGraphicFramePr>
        <p:xfrm>
          <a:off x="0" y="1637881"/>
          <a:ext cx="12192000" cy="4755859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601773">
                  <a:extLst>
                    <a:ext uri="{9D8B030D-6E8A-4147-A177-3AD203B41FA5}">
                      <a16:colId xmlns:a16="http://schemas.microsoft.com/office/drawing/2014/main" val="3457393100"/>
                    </a:ext>
                  </a:extLst>
                </a:gridCol>
                <a:gridCol w="6598673">
                  <a:extLst>
                    <a:ext uri="{9D8B030D-6E8A-4147-A177-3AD203B41FA5}">
                      <a16:colId xmlns:a16="http://schemas.microsoft.com/office/drawing/2014/main" val="1926631183"/>
                    </a:ext>
                  </a:extLst>
                </a:gridCol>
                <a:gridCol w="2991554">
                  <a:extLst>
                    <a:ext uri="{9D8B030D-6E8A-4147-A177-3AD203B41FA5}">
                      <a16:colId xmlns:a16="http://schemas.microsoft.com/office/drawing/2014/main" val="3869024438"/>
                    </a:ext>
                  </a:extLst>
                </a:gridCol>
              </a:tblGrid>
              <a:tr h="10379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Канал продвижения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Описание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Эффективность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526206593"/>
                  </a:ext>
                </a:extLst>
              </a:tr>
              <a:tr h="8712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Социальные сети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Реклама в социальных сетях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9</a:t>
                      </a:r>
                      <a:r>
                        <a:rPr lang="ru-RU" sz="20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из 10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03289883"/>
                  </a:ext>
                </a:extLst>
              </a:tr>
              <a:tr h="9445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Email</a:t>
                      </a:r>
                      <a:r>
                        <a:rPr lang="ru-RU" sz="20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-маркетинг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Рассылка </a:t>
                      </a:r>
                      <a:r>
                        <a:rPr lang="ru-RU" sz="2000" kern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email</a:t>
                      </a:r>
                      <a:r>
                        <a:rPr lang="ru-RU" sz="20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-писем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 из 10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2286799"/>
                  </a:ext>
                </a:extLst>
              </a:tr>
              <a:tr h="8641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Блог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Публикация блогов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r>
                        <a:rPr lang="ru-RU" sz="20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из 10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184999010"/>
                  </a:ext>
                </a:extLst>
              </a:tr>
              <a:tr h="10379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Партнерство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Сотрудничество с сайтами и блогерами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8 из 10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00837966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F479A36-8426-7EE3-B911-CB96F9B3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2E21-52A8-496F-8AA0-DF3B1A356196}" type="slidenum">
              <a:rPr lang="ru-RU" smtClean="0"/>
              <a:t>23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BFFEBD-5F72-8045-CD39-5282F5C60D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39824"/>
            <a:ext cx="1219200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01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1981F-6566-34DE-9E6E-41B205D19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078" y="851506"/>
            <a:ext cx="7089843" cy="330220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800"/>
              </a:spcAft>
            </a:pPr>
            <a:r>
              <a:rPr lang="ru-RU" sz="5400" b="1" u="sng" kern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5400" b="1" u="sng" kern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u="sng" kern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факторы риска</a:t>
            </a:r>
            <a:br>
              <a:rPr lang="ru-RU" u="sng" kern="1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5400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39E4946-DCFD-7D74-1135-BBCBF91B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2E21-52A8-496F-8AA0-DF3B1A356196}" type="slidenum">
              <a:rPr lang="ru-RU" smtClean="0"/>
              <a:t>24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C3C5C6-9F74-7EC9-D6BB-2CF719EE0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1475"/>
            <a:ext cx="12192000" cy="14020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F32609-D823-44F5-3FF8-76C12D59AF7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EF2F5"/>
              </a:clrFrom>
              <a:clrTo>
                <a:srgbClr val="EEF2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82200" y="-3839"/>
            <a:ext cx="2209797" cy="183279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8FF24D-DF02-6533-9D15-F90A37E77D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255546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83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E237C-71F8-7A50-9414-57E80B2D1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515" y="166492"/>
            <a:ext cx="10175631" cy="2985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br>
              <a:rPr lang="ru-RU" sz="2200" b="1" u="sng" kern="0" dirty="0">
                <a:solidFill>
                  <a:schemeClr val="accent5">
                    <a:lumMod val="5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r>
              <a:rPr lang="ru-RU" sz="2200" b="1" u="sng" kern="0" dirty="0">
                <a:solidFill>
                  <a:schemeClr val="accent5">
                    <a:lumMod val="5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Таблица 12 – Предполагаемые риски и их оценка по удельному весу</a:t>
            </a:r>
            <a:br>
              <a:rPr lang="ru-RU" sz="2200" u="sng" kern="100" dirty="0">
                <a:solidFill>
                  <a:schemeClr val="accent5">
                    <a:lumMod val="5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endParaRPr lang="ru-RU" sz="2200" u="sng" dirty="0">
              <a:solidFill>
                <a:schemeClr val="accent5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3AB189B-BB5A-9D81-0D2E-CD1EEDAEB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2E21-52A8-496F-8AA0-DF3B1A356196}" type="slidenum">
              <a:rPr lang="ru-RU" smtClean="0"/>
              <a:t>25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0B99D5-747D-231D-9420-51FE7DDE3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411"/>
            <a:ext cx="12192000" cy="1402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EF8C57-34C8-6389-A625-84BD6E776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170" y="487603"/>
            <a:ext cx="9671848" cy="63018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409A2C-E251-1117-774E-FD474E2F8B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27" y="136314"/>
            <a:ext cx="1164027" cy="65774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09317C-5FB1-B8E0-851E-D23013C52F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EF2F5"/>
              </a:clrFrom>
              <a:clrTo>
                <a:srgbClr val="EEF2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34" y="633698"/>
            <a:ext cx="1259136" cy="104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5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ectangles">
            <a:extLst>
              <a:ext uri="{FF2B5EF4-FFF2-40B4-BE49-F238E27FC236}">
                <a16:creationId xmlns:a16="http://schemas.microsoft.com/office/drawing/2014/main" id="{1D3C2D23-841F-4EF9-9B7C-3DBFE0203329}"/>
              </a:ext>
            </a:extLst>
          </p:cNvPr>
          <p:cNvGrpSpPr/>
          <p:nvPr/>
        </p:nvGrpSpPr>
        <p:grpSpPr>
          <a:xfrm>
            <a:off x="0" y="5374434"/>
            <a:ext cx="12192000" cy="189470"/>
            <a:chOff x="0" y="2512541"/>
            <a:chExt cx="12192000" cy="189470"/>
          </a:xfrm>
        </p:grpSpPr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id="{7608F51B-46F0-4C77-93AF-513543D4814D}"/>
                </a:ext>
              </a:extLst>
            </p:cNvPr>
            <p:cNvSpPr/>
            <p:nvPr/>
          </p:nvSpPr>
          <p:spPr>
            <a:xfrm>
              <a:off x="0" y="2512541"/>
              <a:ext cx="3048000" cy="189470"/>
            </a:xfrm>
            <a:prstGeom prst="rect">
              <a:avLst/>
            </a:prstGeom>
            <a:solidFill>
              <a:srgbClr val="ABCE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35A7F428-4552-495D-A7C8-4BA941ACBA26}"/>
                </a:ext>
              </a:extLst>
            </p:cNvPr>
            <p:cNvSpPr/>
            <p:nvPr/>
          </p:nvSpPr>
          <p:spPr>
            <a:xfrm>
              <a:off x="3048000" y="2512541"/>
              <a:ext cx="3048000" cy="189470"/>
            </a:xfrm>
            <a:prstGeom prst="rect">
              <a:avLst/>
            </a:prstGeom>
            <a:solidFill>
              <a:srgbClr val="4F9B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7FB906F2-1BD0-4E7C-867B-D7BD45BE9038}"/>
                </a:ext>
              </a:extLst>
            </p:cNvPr>
            <p:cNvSpPr/>
            <p:nvPr/>
          </p:nvSpPr>
          <p:spPr>
            <a:xfrm>
              <a:off x="6096000" y="2512541"/>
              <a:ext cx="3048000" cy="189470"/>
            </a:xfrm>
            <a:prstGeom prst="rect">
              <a:avLst/>
            </a:prstGeom>
            <a:solidFill>
              <a:srgbClr val="124D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7884C471-BC70-4F0A-97DE-139CC61B5FF7}"/>
                </a:ext>
              </a:extLst>
            </p:cNvPr>
            <p:cNvSpPr/>
            <p:nvPr/>
          </p:nvSpPr>
          <p:spPr>
            <a:xfrm>
              <a:off x="9144000" y="2512541"/>
              <a:ext cx="3048000" cy="189470"/>
            </a:xfrm>
            <a:prstGeom prst="rect">
              <a:avLst/>
            </a:prstGeom>
            <a:solidFill>
              <a:srgbClr val="0B2D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main title">
            <a:extLst>
              <a:ext uri="{FF2B5EF4-FFF2-40B4-BE49-F238E27FC236}">
                <a16:creationId xmlns:a16="http://schemas.microsoft.com/office/drawing/2014/main" id="{8A1E8062-5803-4264-83E2-CBFD1FAFAD4D}"/>
              </a:ext>
            </a:extLst>
          </p:cNvPr>
          <p:cNvSpPr txBox="1"/>
          <p:nvPr/>
        </p:nvSpPr>
        <p:spPr>
          <a:xfrm>
            <a:off x="4129757" y="5809285"/>
            <a:ext cx="3932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B2D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grpSp>
        <p:nvGrpSpPr>
          <p:cNvPr id="13" name="page number">
            <a:extLst>
              <a:ext uri="{FF2B5EF4-FFF2-40B4-BE49-F238E27FC236}">
                <a16:creationId xmlns:a16="http://schemas.microsoft.com/office/drawing/2014/main" id="{1EDF4B45-6154-4F2B-8437-69BB7CFA105A}"/>
              </a:ext>
            </a:extLst>
          </p:cNvPr>
          <p:cNvGrpSpPr/>
          <p:nvPr/>
        </p:nvGrpSpPr>
        <p:grpSpPr>
          <a:xfrm>
            <a:off x="11348815" y="6242955"/>
            <a:ext cx="531196" cy="365125"/>
            <a:chOff x="11422855" y="6242955"/>
            <a:chExt cx="457156" cy="365125"/>
          </a:xfrm>
        </p:grpSpPr>
        <p:sp>
          <p:nvSpPr>
            <p:cNvPr id="14" name="page number">
              <a:extLst>
                <a:ext uri="{FF2B5EF4-FFF2-40B4-BE49-F238E27FC236}">
                  <a16:creationId xmlns:a16="http://schemas.microsoft.com/office/drawing/2014/main" id="{30B463D4-820E-41EF-BF3C-976EFADAF976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26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rectangles">
              <a:extLst>
                <a:ext uri="{FF2B5EF4-FFF2-40B4-BE49-F238E27FC236}">
                  <a16:creationId xmlns:a16="http://schemas.microsoft.com/office/drawing/2014/main" id="{CAC44492-119C-41B4-AA7C-EC0D23746605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id="{DA7939C7-5B3A-4DCD-927C-44A3B4AF1D76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rectangle">
                <a:extLst>
                  <a:ext uri="{FF2B5EF4-FFF2-40B4-BE49-F238E27FC236}">
                    <a16:creationId xmlns:a16="http://schemas.microsoft.com/office/drawing/2014/main" id="{CDBCABD0-266F-4415-856E-4EC9AD5E93B8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rectangle">
                <a:extLst>
                  <a:ext uri="{FF2B5EF4-FFF2-40B4-BE49-F238E27FC236}">
                    <a16:creationId xmlns:a16="http://schemas.microsoft.com/office/drawing/2014/main" id="{7FC3A1E2-F2DB-45DE-8010-8D1B818102C3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rectangle">
                <a:extLst>
                  <a:ext uri="{FF2B5EF4-FFF2-40B4-BE49-F238E27FC236}">
                    <a16:creationId xmlns:a16="http://schemas.microsoft.com/office/drawing/2014/main" id="{B7D6BF6D-EDA6-4E0D-BC64-8F42699E4DCC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3" name="Рисунок 2" descr="Изображение выглядит как на открытом воздухе, небо, дерево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DACC04C5-144B-47C9-D097-0E04A102D7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7"/>
          <a:stretch/>
        </p:blipFill>
        <p:spPr>
          <a:xfrm>
            <a:off x="0" y="0"/>
            <a:ext cx="12192000" cy="535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51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31978-6A5B-03E9-CF0F-DD0208918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8689" y="194554"/>
            <a:ext cx="6282535" cy="809676"/>
          </a:xfrm>
        </p:spPr>
        <p:txBody>
          <a:bodyPr>
            <a:noAutofit/>
          </a:bodyPr>
          <a:lstStyle/>
          <a:p>
            <a:r>
              <a:rPr lang="ru-RU" sz="6000" b="1" u="sng" dirty="0">
                <a:solidFill>
                  <a:schemeClr val="accent5">
                    <a:lumMod val="50000"/>
                  </a:schemeClr>
                </a:solidFill>
                <a:cs typeface="PHOSPHATE INLINE" panose="02000506050000020004" pitchFamily="2" charset="0"/>
              </a:rPr>
              <a:t>Идея проекта: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879B087-E213-2809-ABD3-FCC41FF5F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2E21-52A8-496F-8AA0-DF3B1A356196}" type="slidenum">
              <a:rPr lang="ru-RU" smtClean="0"/>
              <a:t>3</a:t>
            </a:fld>
            <a:endParaRPr lang="ru-RU"/>
          </a:p>
        </p:txBody>
      </p:sp>
      <p:grpSp>
        <p:nvGrpSpPr>
          <p:cNvPr id="7" name="rectangles">
            <a:extLst>
              <a:ext uri="{FF2B5EF4-FFF2-40B4-BE49-F238E27FC236}">
                <a16:creationId xmlns:a16="http://schemas.microsoft.com/office/drawing/2014/main" id="{C7F55E7E-EC64-4D2C-D68E-A9F2017F11F3}"/>
              </a:ext>
            </a:extLst>
          </p:cNvPr>
          <p:cNvGrpSpPr/>
          <p:nvPr/>
        </p:nvGrpSpPr>
        <p:grpSpPr>
          <a:xfrm>
            <a:off x="-1" y="-38911"/>
            <a:ext cx="12192000" cy="189470"/>
            <a:chOff x="0" y="2512541"/>
            <a:chExt cx="12192000" cy="189470"/>
          </a:xfrm>
        </p:grpSpPr>
        <p:sp>
          <p:nvSpPr>
            <p:cNvPr id="8" name="Rectangle 1">
              <a:extLst>
                <a:ext uri="{FF2B5EF4-FFF2-40B4-BE49-F238E27FC236}">
                  <a16:creationId xmlns:a16="http://schemas.microsoft.com/office/drawing/2014/main" id="{C7EAF254-7FF4-87D5-E3D8-59C12AF8F55D}"/>
                </a:ext>
              </a:extLst>
            </p:cNvPr>
            <p:cNvSpPr/>
            <p:nvPr/>
          </p:nvSpPr>
          <p:spPr>
            <a:xfrm>
              <a:off x="0" y="2512541"/>
              <a:ext cx="3048000" cy="189470"/>
            </a:xfrm>
            <a:prstGeom prst="rect">
              <a:avLst/>
            </a:prstGeom>
            <a:solidFill>
              <a:srgbClr val="ABCEF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1E258314-493D-57CD-BF07-4B36F7FF4217}"/>
                </a:ext>
              </a:extLst>
            </p:cNvPr>
            <p:cNvSpPr/>
            <p:nvPr/>
          </p:nvSpPr>
          <p:spPr>
            <a:xfrm>
              <a:off x="3048000" y="2512541"/>
              <a:ext cx="3048000" cy="189470"/>
            </a:xfrm>
            <a:prstGeom prst="rect">
              <a:avLst/>
            </a:prstGeom>
            <a:solidFill>
              <a:srgbClr val="4F9BE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115FE2B3-3286-6278-2C52-3E87169E2FA6}"/>
                </a:ext>
              </a:extLst>
            </p:cNvPr>
            <p:cNvSpPr/>
            <p:nvPr/>
          </p:nvSpPr>
          <p:spPr>
            <a:xfrm>
              <a:off x="6096000" y="2512541"/>
              <a:ext cx="3048000" cy="189470"/>
            </a:xfrm>
            <a:prstGeom prst="rect">
              <a:avLst/>
            </a:prstGeom>
            <a:solidFill>
              <a:srgbClr val="124D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6EFA8432-EC78-B713-3CD8-1EE9DAE2E166}"/>
                </a:ext>
              </a:extLst>
            </p:cNvPr>
            <p:cNvSpPr/>
            <p:nvPr/>
          </p:nvSpPr>
          <p:spPr>
            <a:xfrm>
              <a:off x="9144000" y="2512541"/>
              <a:ext cx="3048000" cy="189470"/>
            </a:xfrm>
            <a:prstGeom prst="rect">
              <a:avLst/>
            </a:prstGeom>
            <a:solidFill>
              <a:srgbClr val="0B2D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prstClr val="white"/>
                </a:solidFill>
                <a:latin typeface="Arial"/>
              </a:endParaRPr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5D019B-6B9D-951E-1440-2D719AECEAD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EF2F5"/>
              </a:clrFrom>
              <a:clrTo>
                <a:srgbClr val="EEF2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4975" y="980469"/>
            <a:ext cx="6282535" cy="521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37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76D4588-CC11-693E-6666-E222EF389A96}"/>
              </a:ext>
            </a:extLst>
          </p:cNvPr>
          <p:cNvGrpSpPr/>
          <p:nvPr/>
        </p:nvGrpSpPr>
        <p:grpSpPr>
          <a:xfrm>
            <a:off x="2555098" y="0"/>
            <a:ext cx="9419651" cy="6721475"/>
            <a:chOff x="2555098" y="-1"/>
            <a:chExt cx="8449998" cy="6721476"/>
          </a:xfrm>
        </p:grpSpPr>
        <p:sp>
          <p:nvSpPr>
            <p:cNvPr id="9" name="Равнобедренный треугольник 8">
              <a:extLst>
                <a:ext uri="{FF2B5EF4-FFF2-40B4-BE49-F238E27FC236}">
                  <a16:creationId xmlns:a16="http://schemas.microsoft.com/office/drawing/2014/main" id="{E017142B-E053-99EB-B9E1-5AF881A011EE}"/>
                </a:ext>
              </a:extLst>
            </p:cNvPr>
            <p:cNvSpPr/>
            <p:nvPr/>
          </p:nvSpPr>
          <p:spPr>
            <a:xfrm>
              <a:off x="2555098" y="-1"/>
              <a:ext cx="6818181" cy="6721476"/>
            </a:xfrm>
            <a:prstGeom prst="triangl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9C362CCF-37AE-DD25-D685-AC3EFE65EF94}"/>
                </a:ext>
              </a:extLst>
            </p:cNvPr>
            <p:cNvSpPr/>
            <p:nvPr/>
          </p:nvSpPr>
          <p:spPr>
            <a:xfrm>
              <a:off x="5467919" y="686853"/>
              <a:ext cx="5490059" cy="879719"/>
            </a:xfrm>
            <a:custGeom>
              <a:avLst/>
              <a:gdLst>
                <a:gd name="connsiteX0" fmla="*/ 0 w 5490059"/>
                <a:gd name="connsiteY0" fmla="*/ 146623 h 879719"/>
                <a:gd name="connsiteX1" fmla="*/ 146623 w 5490059"/>
                <a:gd name="connsiteY1" fmla="*/ 0 h 879719"/>
                <a:gd name="connsiteX2" fmla="*/ 5343436 w 5490059"/>
                <a:gd name="connsiteY2" fmla="*/ 0 h 879719"/>
                <a:gd name="connsiteX3" fmla="*/ 5490059 w 5490059"/>
                <a:gd name="connsiteY3" fmla="*/ 146623 h 879719"/>
                <a:gd name="connsiteX4" fmla="*/ 5490059 w 5490059"/>
                <a:gd name="connsiteY4" fmla="*/ 733096 h 879719"/>
                <a:gd name="connsiteX5" fmla="*/ 5343436 w 5490059"/>
                <a:gd name="connsiteY5" fmla="*/ 879719 h 879719"/>
                <a:gd name="connsiteX6" fmla="*/ 146623 w 5490059"/>
                <a:gd name="connsiteY6" fmla="*/ 879719 h 879719"/>
                <a:gd name="connsiteX7" fmla="*/ 0 w 5490059"/>
                <a:gd name="connsiteY7" fmla="*/ 733096 h 879719"/>
                <a:gd name="connsiteX8" fmla="*/ 0 w 5490059"/>
                <a:gd name="connsiteY8" fmla="*/ 146623 h 879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90059" h="879719">
                  <a:moveTo>
                    <a:pt x="0" y="146623"/>
                  </a:moveTo>
                  <a:cubicBezTo>
                    <a:pt x="0" y="65645"/>
                    <a:pt x="65645" y="0"/>
                    <a:pt x="146623" y="0"/>
                  </a:cubicBezTo>
                  <a:lnTo>
                    <a:pt x="5343436" y="0"/>
                  </a:lnTo>
                  <a:cubicBezTo>
                    <a:pt x="5424414" y="0"/>
                    <a:pt x="5490059" y="65645"/>
                    <a:pt x="5490059" y="146623"/>
                  </a:cubicBezTo>
                  <a:lnTo>
                    <a:pt x="5490059" y="733096"/>
                  </a:lnTo>
                  <a:cubicBezTo>
                    <a:pt x="5490059" y="814074"/>
                    <a:pt x="5424414" y="879719"/>
                    <a:pt x="5343436" y="879719"/>
                  </a:cubicBezTo>
                  <a:lnTo>
                    <a:pt x="146623" y="879719"/>
                  </a:lnTo>
                  <a:cubicBezTo>
                    <a:pt x="65645" y="879719"/>
                    <a:pt x="0" y="814074"/>
                    <a:pt x="0" y="733096"/>
                  </a:cubicBezTo>
                  <a:lnTo>
                    <a:pt x="0" y="146623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284" tIns="96284" rIns="96284" bIns="96284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i="0" u="sng" kern="1200" baseline="0" dirty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Наименование бизнеса:</a:t>
              </a:r>
              <a:r>
                <a:rPr lang="ru-RU" sz="1400" b="0" i="0" u="sng" kern="1200" baseline="0" dirty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 </a:t>
              </a:r>
              <a:r>
                <a:rPr lang="ru-RU" sz="1400" b="0" i="0" kern="1200" baseline="0" dirty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онлайн-платформа для изучения языков </a:t>
              </a:r>
              <a:r>
                <a:rPr lang="ru-RU" sz="1400" b="1" i="0" kern="1200" baseline="0" dirty="0">
                  <a:solidFill>
                    <a:schemeClr val="accent2">
                      <a:lumMod val="75000"/>
                    </a:schemeClr>
                  </a:solidFill>
                  <a:latin typeface="Arial Black" panose="020B0A04020102020204" pitchFamily="34" charset="0"/>
                </a:rPr>
                <a:t>«</a:t>
              </a:r>
              <a:r>
                <a:rPr lang="en-US" sz="1400" b="1" i="0" kern="1200" baseline="0" dirty="0">
                  <a:solidFill>
                    <a:schemeClr val="accent2">
                      <a:lumMod val="75000"/>
                    </a:schemeClr>
                  </a:solidFill>
                  <a:latin typeface="Arial Black" panose="020B0A04020102020204" pitchFamily="34" charset="0"/>
                </a:rPr>
                <a:t>Niko</a:t>
              </a:r>
              <a:r>
                <a:rPr lang="ru-RU" sz="1400" b="1" i="0" kern="1200" baseline="0" dirty="0">
                  <a:solidFill>
                    <a:schemeClr val="accent2">
                      <a:lumMod val="75000"/>
                    </a:schemeClr>
                  </a:solidFill>
                  <a:latin typeface="Arial Black" panose="020B0A04020102020204" pitchFamily="34" charset="0"/>
                </a:rPr>
                <a:t>_Language</a:t>
              </a:r>
              <a:r>
                <a:rPr lang="ru-RU" sz="1400" b="1" kern="1200" dirty="0">
                  <a:solidFill>
                    <a:schemeClr val="accent2">
                      <a:lumMod val="75000"/>
                    </a:schemeClr>
                  </a:solidFill>
                  <a:latin typeface="Arial Black" panose="020B0A04020102020204" pitchFamily="34" charset="0"/>
                </a:rPr>
                <a:t>_</a:t>
              </a:r>
              <a:r>
                <a:rPr lang="en-US" sz="1400" b="1" i="0" kern="1200" baseline="0" dirty="0">
                  <a:solidFill>
                    <a:schemeClr val="accent2">
                      <a:lumMod val="75000"/>
                    </a:schemeClr>
                  </a:solidFill>
                  <a:latin typeface="Arial Black" panose="020B0A04020102020204" pitchFamily="34" charset="0"/>
                </a:rPr>
                <a:t>Education</a:t>
              </a:r>
              <a:r>
                <a:rPr lang="ru-RU" sz="1400" b="1" i="0" kern="1200" baseline="0" dirty="0">
                  <a:solidFill>
                    <a:schemeClr val="accent2">
                      <a:lumMod val="75000"/>
                    </a:schemeClr>
                  </a:solidFill>
                  <a:latin typeface="Arial Black" panose="020B0A04020102020204" pitchFamily="34" charset="0"/>
                </a:rPr>
                <a:t>», </a:t>
              </a:r>
              <a:r>
                <a:rPr lang="ru-RU" sz="1400" b="0" i="0" kern="1200" baseline="0" dirty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сокращено </a:t>
              </a:r>
              <a:r>
                <a:rPr lang="ru-RU" sz="1400" b="1" i="0" kern="1200" baseline="0" dirty="0">
                  <a:solidFill>
                    <a:schemeClr val="accent2">
                      <a:lumMod val="75000"/>
                    </a:schemeClr>
                  </a:solidFill>
                  <a:latin typeface="Arial Black" panose="020B0A04020102020204" pitchFamily="34" charset="0"/>
                </a:rPr>
                <a:t>«</a:t>
              </a:r>
              <a:r>
                <a:rPr lang="en-US" sz="1400" b="1" i="0" kern="1200" baseline="0" dirty="0">
                  <a:solidFill>
                    <a:schemeClr val="accent2">
                      <a:lumMod val="75000"/>
                    </a:schemeClr>
                  </a:solidFill>
                  <a:latin typeface="Arial Black" panose="020B0A04020102020204" pitchFamily="34" charset="0"/>
                </a:rPr>
                <a:t>NLE</a:t>
              </a:r>
              <a:r>
                <a:rPr lang="ru-RU" sz="1400" b="1" i="0" kern="1200" baseline="0" dirty="0">
                  <a:solidFill>
                    <a:schemeClr val="accent2">
                      <a:lumMod val="75000"/>
                    </a:schemeClr>
                  </a:solidFill>
                  <a:latin typeface="Arial Black" panose="020B0A04020102020204" pitchFamily="34" charset="0"/>
                </a:rPr>
                <a:t>».</a:t>
              </a:r>
              <a:endParaRPr lang="ru-RU" sz="1400" kern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5746C5A1-8EBF-ADEA-96D1-7243C50FC62B}"/>
                </a:ext>
              </a:extLst>
            </p:cNvPr>
            <p:cNvSpPr/>
            <p:nvPr/>
          </p:nvSpPr>
          <p:spPr>
            <a:xfrm>
              <a:off x="5458067" y="1645768"/>
              <a:ext cx="5509762" cy="694567"/>
            </a:xfrm>
            <a:custGeom>
              <a:avLst/>
              <a:gdLst>
                <a:gd name="connsiteX0" fmla="*/ 0 w 5509762"/>
                <a:gd name="connsiteY0" fmla="*/ 115763 h 694567"/>
                <a:gd name="connsiteX1" fmla="*/ 115763 w 5509762"/>
                <a:gd name="connsiteY1" fmla="*/ 0 h 694567"/>
                <a:gd name="connsiteX2" fmla="*/ 5393999 w 5509762"/>
                <a:gd name="connsiteY2" fmla="*/ 0 h 694567"/>
                <a:gd name="connsiteX3" fmla="*/ 5509762 w 5509762"/>
                <a:gd name="connsiteY3" fmla="*/ 115763 h 694567"/>
                <a:gd name="connsiteX4" fmla="*/ 5509762 w 5509762"/>
                <a:gd name="connsiteY4" fmla="*/ 578804 h 694567"/>
                <a:gd name="connsiteX5" fmla="*/ 5393999 w 5509762"/>
                <a:gd name="connsiteY5" fmla="*/ 694567 h 694567"/>
                <a:gd name="connsiteX6" fmla="*/ 115763 w 5509762"/>
                <a:gd name="connsiteY6" fmla="*/ 694567 h 694567"/>
                <a:gd name="connsiteX7" fmla="*/ 0 w 5509762"/>
                <a:gd name="connsiteY7" fmla="*/ 578804 h 694567"/>
                <a:gd name="connsiteX8" fmla="*/ 0 w 5509762"/>
                <a:gd name="connsiteY8" fmla="*/ 115763 h 69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9762" h="694567">
                  <a:moveTo>
                    <a:pt x="0" y="115763"/>
                  </a:moveTo>
                  <a:cubicBezTo>
                    <a:pt x="0" y="51829"/>
                    <a:pt x="51829" y="0"/>
                    <a:pt x="115763" y="0"/>
                  </a:cubicBezTo>
                  <a:lnTo>
                    <a:pt x="5393999" y="0"/>
                  </a:lnTo>
                  <a:cubicBezTo>
                    <a:pt x="5457933" y="0"/>
                    <a:pt x="5509762" y="51829"/>
                    <a:pt x="5509762" y="115763"/>
                  </a:cubicBezTo>
                  <a:lnTo>
                    <a:pt x="5509762" y="578804"/>
                  </a:lnTo>
                  <a:cubicBezTo>
                    <a:pt x="5509762" y="642738"/>
                    <a:pt x="5457933" y="694567"/>
                    <a:pt x="5393999" y="694567"/>
                  </a:cubicBezTo>
                  <a:lnTo>
                    <a:pt x="115763" y="694567"/>
                  </a:lnTo>
                  <a:cubicBezTo>
                    <a:pt x="51829" y="694567"/>
                    <a:pt x="0" y="642738"/>
                    <a:pt x="0" y="578804"/>
                  </a:cubicBezTo>
                  <a:lnTo>
                    <a:pt x="0" y="115763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056" tIns="91056" rIns="91056" bIns="91056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500" b="1" i="0" u="sng" kern="1200" baseline="0" dirty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Вид деятельности:</a:t>
              </a:r>
              <a:r>
                <a:rPr lang="ru-RU" sz="1500" b="0" i="0" kern="1200" baseline="0" dirty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 образование для детей и взрослых (ОКВЭД 85.41).</a:t>
              </a:r>
              <a:endParaRPr lang="ru-RU" sz="1500" kern="1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C10447DA-CD25-A3EB-34D1-052D1AF6C891}"/>
                </a:ext>
              </a:extLst>
            </p:cNvPr>
            <p:cNvSpPr/>
            <p:nvPr/>
          </p:nvSpPr>
          <p:spPr>
            <a:xfrm>
              <a:off x="5553239" y="2419529"/>
              <a:ext cx="5398230" cy="727030"/>
            </a:xfrm>
            <a:custGeom>
              <a:avLst/>
              <a:gdLst>
                <a:gd name="connsiteX0" fmla="*/ 0 w 5398230"/>
                <a:gd name="connsiteY0" fmla="*/ 121174 h 727030"/>
                <a:gd name="connsiteX1" fmla="*/ 121174 w 5398230"/>
                <a:gd name="connsiteY1" fmla="*/ 0 h 727030"/>
                <a:gd name="connsiteX2" fmla="*/ 5277056 w 5398230"/>
                <a:gd name="connsiteY2" fmla="*/ 0 h 727030"/>
                <a:gd name="connsiteX3" fmla="*/ 5398230 w 5398230"/>
                <a:gd name="connsiteY3" fmla="*/ 121174 h 727030"/>
                <a:gd name="connsiteX4" fmla="*/ 5398230 w 5398230"/>
                <a:gd name="connsiteY4" fmla="*/ 605856 h 727030"/>
                <a:gd name="connsiteX5" fmla="*/ 5277056 w 5398230"/>
                <a:gd name="connsiteY5" fmla="*/ 727030 h 727030"/>
                <a:gd name="connsiteX6" fmla="*/ 121174 w 5398230"/>
                <a:gd name="connsiteY6" fmla="*/ 727030 h 727030"/>
                <a:gd name="connsiteX7" fmla="*/ 0 w 5398230"/>
                <a:gd name="connsiteY7" fmla="*/ 605856 h 727030"/>
                <a:gd name="connsiteX8" fmla="*/ 0 w 5398230"/>
                <a:gd name="connsiteY8" fmla="*/ 121174 h 727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98230" h="727030">
                  <a:moveTo>
                    <a:pt x="0" y="121174"/>
                  </a:moveTo>
                  <a:cubicBezTo>
                    <a:pt x="0" y="54251"/>
                    <a:pt x="54251" y="0"/>
                    <a:pt x="121174" y="0"/>
                  </a:cubicBezTo>
                  <a:lnTo>
                    <a:pt x="5277056" y="0"/>
                  </a:lnTo>
                  <a:cubicBezTo>
                    <a:pt x="5343979" y="0"/>
                    <a:pt x="5398230" y="54251"/>
                    <a:pt x="5398230" y="121174"/>
                  </a:cubicBezTo>
                  <a:lnTo>
                    <a:pt x="5398230" y="605856"/>
                  </a:lnTo>
                  <a:cubicBezTo>
                    <a:pt x="5398230" y="672779"/>
                    <a:pt x="5343979" y="727030"/>
                    <a:pt x="5277056" y="727030"/>
                  </a:cubicBezTo>
                  <a:lnTo>
                    <a:pt x="121174" y="727030"/>
                  </a:lnTo>
                  <a:cubicBezTo>
                    <a:pt x="54251" y="727030"/>
                    <a:pt x="0" y="672779"/>
                    <a:pt x="0" y="605856"/>
                  </a:cubicBezTo>
                  <a:lnTo>
                    <a:pt x="0" y="12117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641" tIns="92641" rIns="92641" bIns="92641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500" b="0" i="0" kern="1200" baseline="0" dirty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Необходимый стартовый капитал: 13, 97 млн. руб.</a:t>
              </a:r>
              <a:endParaRPr lang="ru-RU" sz="1500" kern="1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C42AD78D-0DC5-5E45-10E3-D821B52A7728}"/>
                </a:ext>
              </a:extLst>
            </p:cNvPr>
            <p:cNvSpPr/>
            <p:nvPr/>
          </p:nvSpPr>
          <p:spPr>
            <a:xfrm>
              <a:off x="5395525" y="3234970"/>
              <a:ext cx="5595350" cy="937246"/>
            </a:xfrm>
            <a:custGeom>
              <a:avLst/>
              <a:gdLst>
                <a:gd name="connsiteX0" fmla="*/ 0 w 5595350"/>
                <a:gd name="connsiteY0" fmla="*/ 156211 h 937246"/>
                <a:gd name="connsiteX1" fmla="*/ 156211 w 5595350"/>
                <a:gd name="connsiteY1" fmla="*/ 0 h 937246"/>
                <a:gd name="connsiteX2" fmla="*/ 5439139 w 5595350"/>
                <a:gd name="connsiteY2" fmla="*/ 0 h 937246"/>
                <a:gd name="connsiteX3" fmla="*/ 5595350 w 5595350"/>
                <a:gd name="connsiteY3" fmla="*/ 156211 h 937246"/>
                <a:gd name="connsiteX4" fmla="*/ 5595350 w 5595350"/>
                <a:gd name="connsiteY4" fmla="*/ 781035 h 937246"/>
                <a:gd name="connsiteX5" fmla="*/ 5439139 w 5595350"/>
                <a:gd name="connsiteY5" fmla="*/ 937246 h 937246"/>
                <a:gd name="connsiteX6" fmla="*/ 156211 w 5595350"/>
                <a:gd name="connsiteY6" fmla="*/ 937246 h 937246"/>
                <a:gd name="connsiteX7" fmla="*/ 0 w 5595350"/>
                <a:gd name="connsiteY7" fmla="*/ 781035 h 937246"/>
                <a:gd name="connsiteX8" fmla="*/ 0 w 5595350"/>
                <a:gd name="connsiteY8" fmla="*/ 156211 h 937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95350" h="937246">
                  <a:moveTo>
                    <a:pt x="0" y="156211"/>
                  </a:moveTo>
                  <a:cubicBezTo>
                    <a:pt x="0" y="69938"/>
                    <a:pt x="69938" y="0"/>
                    <a:pt x="156211" y="0"/>
                  </a:cubicBezTo>
                  <a:lnTo>
                    <a:pt x="5439139" y="0"/>
                  </a:lnTo>
                  <a:cubicBezTo>
                    <a:pt x="5525412" y="0"/>
                    <a:pt x="5595350" y="69938"/>
                    <a:pt x="5595350" y="156211"/>
                  </a:cubicBezTo>
                  <a:lnTo>
                    <a:pt x="5595350" y="781035"/>
                  </a:lnTo>
                  <a:cubicBezTo>
                    <a:pt x="5595350" y="867308"/>
                    <a:pt x="5525412" y="937246"/>
                    <a:pt x="5439139" y="937246"/>
                  </a:cubicBezTo>
                  <a:lnTo>
                    <a:pt x="156211" y="937246"/>
                  </a:lnTo>
                  <a:cubicBezTo>
                    <a:pt x="69938" y="937246"/>
                    <a:pt x="0" y="867308"/>
                    <a:pt x="0" y="781035"/>
                  </a:cubicBezTo>
                  <a:lnTo>
                    <a:pt x="0" y="156211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713" tIns="106713" rIns="106713" bIns="10671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0" i="0" kern="1200" baseline="0" dirty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Срок окупаемости инвестиций: 3,2 лет</a:t>
              </a:r>
              <a:endParaRPr lang="ru-RU" sz="1600" kern="1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B34E5996-36D5-2082-BB13-265E469284BD}"/>
                </a:ext>
              </a:extLst>
            </p:cNvPr>
            <p:cNvSpPr/>
            <p:nvPr/>
          </p:nvSpPr>
          <p:spPr>
            <a:xfrm>
              <a:off x="5423966" y="4242197"/>
              <a:ext cx="5577965" cy="964350"/>
            </a:xfrm>
            <a:custGeom>
              <a:avLst/>
              <a:gdLst>
                <a:gd name="connsiteX0" fmla="*/ 0 w 5577965"/>
                <a:gd name="connsiteY0" fmla="*/ 160728 h 964350"/>
                <a:gd name="connsiteX1" fmla="*/ 160728 w 5577965"/>
                <a:gd name="connsiteY1" fmla="*/ 0 h 964350"/>
                <a:gd name="connsiteX2" fmla="*/ 5417237 w 5577965"/>
                <a:gd name="connsiteY2" fmla="*/ 0 h 964350"/>
                <a:gd name="connsiteX3" fmla="*/ 5577965 w 5577965"/>
                <a:gd name="connsiteY3" fmla="*/ 160728 h 964350"/>
                <a:gd name="connsiteX4" fmla="*/ 5577965 w 5577965"/>
                <a:gd name="connsiteY4" fmla="*/ 803622 h 964350"/>
                <a:gd name="connsiteX5" fmla="*/ 5417237 w 5577965"/>
                <a:gd name="connsiteY5" fmla="*/ 964350 h 964350"/>
                <a:gd name="connsiteX6" fmla="*/ 160728 w 5577965"/>
                <a:gd name="connsiteY6" fmla="*/ 964350 h 964350"/>
                <a:gd name="connsiteX7" fmla="*/ 0 w 5577965"/>
                <a:gd name="connsiteY7" fmla="*/ 803622 h 964350"/>
                <a:gd name="connsiteX8" fmla="*/ 0 w 5577965"/>
                <a:gd name="connsiteY8" fmla="*/ 160728 h 96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77965" h="964350">
                  <a:moveTo>
                    <a:pt x="0" y="160728"/>
                  </a:moveTo>
                  <a:cubicBezTo>
                    <a:pt x="0" y="71960"/>
                    <a:pt x="71960" y="0"/>
                    <a:pt x="160728" y="0"/>
                  </a:cubicBezTo>
                  <a:lnTo>
                    <a:pt x="5417237" y="0"/>
                  </a:lnTo>
                  <a:cubicBezTo>
                    <a:pt x="5506005" y="0"/>
                    <a:pt x="5577965" y="71960"/>
                    <a:pt x="5577965" y="160728"/>
                  </a:cubicBezTo>
                  <a:lnTo>
                    <a:pt x="5577965" y="803622"/>
                  </a:lnTo>
                  <a:cubicBezTo>
                    <a:pt x="5577965" y="892390"/>
                    <a:pt x="5506005" y="964350"/>
                    <a:pt x="5417237" y="964350"/>
                  </a:cubicBezTo>
                  <a:lnTo>
                    <a:pt x="160728" y="964350"/>
                  </a:lnTo>
                  <a:cubicBezTo>
                    <a:pt x="71960" y="964350"/>
                    <a:pt x="0" y="892390"/>
                    <a:pt x="0" y="803622"/>
                  </a:cubicBezTo>
                  <a:lnTo>
                    <a:pt x="0" y="160728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796" tIns="92796" rIns="92796" bIns="92796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b="0" i="0" kern="1200" baseline="0" dirty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Источники финансирования: собственные средства, грантовые поддержки и субсидии от государства, инвестиции, конкурсы с призовым фондом, кредитные организации</a:t>
              </a:r>
              <a:r>
                <a:rPr lang="ru-RU" sz="1000" b="0" i="0" kern="1200" baseline="0" dirty="0">
                  <a:solidFill>
                    <a:schemeClr val="accent5">
                      <a:lumMod val="50000"/>
                    </a:schemeClr>
                  </a:solidFill>
                </a:rPr>
                <a:t>.</a:t>
              </a:r>
              <a:endParaRPr lang="ru-RU" sz="1000" kern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5E7DBA07-0317-F1E7-E032-7668090261CA}"/>
                </a:ext>
              </a:extLst>
            </p:cNvPr>
            <p:cNvSpPr/>
            <p:nvPr/>
          </p:nvSpPr>
          <p:spPr>
            <a:xfrm>
              <a:off x="5401098" y="5304555"/>
              <a:ext cx="5603998" cy="806206"/>
            </a:xfrm>
            <a:custGeom>
              <a:avLst/>
              <a:gdLst>
                <a:gd name="connsiteX0" fmla="*/ 0 w 5603998"/>
                <a:gd name="connsiteY0" fmla="*/ 134370 h 806206"/>
                <a:gd name="connsiteX1" fmla="*/ 134370 w 5603998"/>
                <a:gd name="connsiteY1" fmla="*/ 0 h 806206"/>
                <a:gd name="connsiteX2" fmla="*/ 5469628 w 5603998"/>
                <a:gd name="connsiteY2" fmla="*/ 0 h 806206"/>
                <a:gd name="connsiteX3" fmla="*/ 5603998 w 5603998"/>
                <a:gd name="connsiteY3" fmla="*/ 134370 h 806206"/>
                <a:gd name="connsiteX4" fmla="*/ 5603998 w 5603998"/>
                <a:gd name="connsiteY4" fmla="*/ 671836 h 806206"/>
                <a:gd name="connsiteX5" fmla="*/ 5469628 w 5603998"/>
                <a:gd name="connsiteY5" fmla="*/ 806206 h 806206"/>
                <a:gd name="connsiteX6" fmla="*/ 134370 w 5603998"/>
                <a:gd name="connsiteY6" fmla="*/ 806206 h 806206"/>
                <a:gd name="connsiteX7" fmla="*/ 0 w 5603998"/>
                <a:gd name="connsiteY7" fmla="*/ 671836 h 806206"/>
                <a:gd name="connsiteX8" fmla="*/ 0 w 5603998"/>
                <a:gd name="connsiteY8" fmla="*/ 134370 h 8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03998" h="806206">
                  <a:moveTo>
                    <a:pt x="0" y="134370"/>
                  </a:moveTo>
                  <a:cubicBezTo>
                    <a:pt x="0" y="60159"/>
                    <a:pt x="60159" y="0"/>
                    <a:pt x="134370" y="0"/>
                  </a:cubicBezTo>
                  <a:lnTo>
                    <a:pt x="5469628" y="0"/>
                  </a:lnTo>
                  <a:cubicBezTo>
                    <a:pt x="5543839" y="0"/>
                    <a:pt x="5603998" y="60159"/>
                    <a:pt x="5603998" y="134370"/>
                  </a:cubicBezTo>
                  <a:lnTo>
                    <a:pt x="5603998" y="671836"/>
                  </a:lnTo>
                  <a:cubicBezTo>
                    <a:pt x="5603998" y="746047"/>
                    <a:pt x="5543839" y="806206"/>
                    <a:pt x="5469628" y="806206"/>
                  </a:cubicBezTo>
                  <a:lnTo>
                    <a:pt x="134370" y="806206"/>
                  </a:lnTo>
                  <a:cubicBezTo>
                    <a:pt x="60159" y="806206"/>
                    <a:pt x="0" y="746047"/>
                    <a:pt x="0" y="671836"/>
                  </a:cubicBezTo>
                  <a:lnTo>
                    <a:pt x="0" y="13437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0316" tIns="100316" rIns="100316" bIns="10031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0" i="0" kern="1200" baseline="0" dirty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Точка безубыточности на 11 месяц</a:t>
              </a:r>
              <a:endParaRPr lang="ru-RU" sz="1600" kern="1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DC5778B-693B-2510-EF74-E064DB0A4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2E21-52A8-496F-8AA0-DF3B1A356196}" type="slidenum">
              <a:rPr lang="ru-RU" smtClean="0"/>
              <a:t>4</a:t>
            </a:fld>
            <a:endParaRPr lang="ru-RU"/>
          </a:p>
        </p:txBody>
      </p:sp>
      <p:pic>
        <p:nvPicPr>
          <p:cNvPr id="6" name="Рисунок 5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864780A8-2AFC-9CF8-4A0C-7BA828AD49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54212" cy="1830941"/>
          </a:xfrm>
          <a:prstGeom prst="rect">
            <a:avLst/>
          </a:prstGeom>
        </p:spPr>
      </p:pic>
      <p:grpSp>
        <p:nvGrpSpPr>
          <p:cNvPr id="16" name="rectangles">
            <a:extLst>
              <a:ext uri="{FF2B5EF4-FFF2-40B4-BE49-F238E27FC236}">
                <a16:creationId xmlns:a16="http://schemas.microsoft.com/office/drawing/2014/main" id="{E7FA5279-49CC-8038-94DB-9071C4C651B5}"/>
              </a:ext>
            </a:extLst>
          </p:cNvPr>
          <p:cNvGrpSpPr/>
          <p:nvPr/>
        </p:nvGrpSpPr>
        <p:grpSpPr>
          <a:xfrm>
            <a:off x="0" y="6661730"/>
            <a:ext cx="12192000" cy="189470"/>
            <a:chOff x="0" y="2512541"/>
            <a:chExt cx="12192000" cy="189470"/>
          </a:xfrm>
        </p:grpSpPr>
        <p:sp>
          <p:nvSpPr>
            <p:cNvPr id="17" name="Rectangle 1">
              <a:extLst>
                <a:ext uri="{FF2B5EF4-FFF2-40B4-BE49-F238E27FC236}">
                  <a16:creationId xmlns:a16="http://schemas.microsoft.com/office/drawing/2014/main" id="{12B416B2-0B47-2133-5308-169F00267748}"/>
                </a:ext>
              </a:extLst>
            </p:cNvPr>
            <p:cNvSpPr/>
            <p:nvPr/>
          </p:nvSpPr>
          <p:spPr>
            <a:xfrm>
              <a:off x="0" y="2512541"/>
              <a:ext cx="3048000" cy="189470"/>
            </a:xfrm>
            <a:prstGeom prst="rect">
              <a:avLst/>
            </a:prstGeom>
            <a:solidFill>
              <a:srgbClr val="ABCEF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35668730-21EF-0DC1-CEF2-90224AF1D378}"/>
                </a:ext>
              </a:extLst>
            </p:cNvPr>
            <p:cNvSpPr/>
            <p:nvPr/>
          </p:nvSpPr>
          <p:spPr>
            <a:xfrm>
              <a:off x="3048000" y="2512541"/>
              <a:ext cx="3048000" cy="189470"/>
            </a:xfrm>
            <a:prstGeom prst="rect">
              <a:avLst/>
            </a:prstGeom>
            <a:solidFill>
              <a:srgbClr val="4F9BE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9" name="Rectangle 3">
              <a:extLst>
                <a:ext uri="{FF2B5EF4-FFF2-40B4-BE49-F238E27FC236}">
                  <a16:creationId xmlns:a16="http://schemas.microsoft.com/office/drawing/2014/main" id="{5AB13C89-F2A0-F938-6941-0872A8FF7265}"/>
                </a:ext>
              </a:extLst>
            </p:cNvPr>
            <p:cNvSpPr/>
            <p:nvPr/>
          </p:nvSpPr>
          <p:spPr>
            <a:xfrm>
              <a:off x="6096000" y="2512541"/>
              <a:ext cx="3048000" cy="189470"/>
            </a:xfrm>
            <a:prstGeom prst="rect">
              <a:avLst/>
            </a:prstGeom>
            <a:solidFill>
              <a:srgbClr val="124D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0" name="Rectangle 4">
              <a:extLst>
                <a:ext uri="{FF2B5EF4-FFF2-40B4-BE49-F238E27FC236}">
                  <a16:creationId xmlns:a16="http://schemas.microsoft.com/office/drawing/2014/main" id="{62D5E666-B5DB-36B2-BA32-36A4E58F31E7}"/>
                </a:ext>
              </a:extLst>
            </p:cNvPr>
            <p:cNvSpPr/>
            <p:nvPr/>
          </p:nvSpPr>
          <p:spPr>
            <a:xfrm>
              <a:off x="9144000" y="2512541"/>
              <a:ext cx="3048000" cy="189470"/>
            </a:xfrm>
            <a:prstGeom prst="rect">
              <a:avLst/>
            </a:prstGeom>
            <a:solidFill>
              <a:srgbClr val="0B2D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4495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12740-4303-327E-CDE3-9943BD2FD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088" y="1683880"/>
            <a:ext cx="9643353" cy="3013649"/>
          </a:xfrm>
        </p:spPr>
        <p:txBody>
          <a:bodyPr>
            <a:normAutofit/>
          </a:bodyPr>
          <a:lstStyle/>
          <a:p>
            <a:r>
              <a:rPr lang="ru-RU" sz="6000" b="1" u="sng" kern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принципы цифрового продукта и структура бизнеса</a:t>
            </a:r>
            <a:endParaRPr lang="ru-RU" sz="6000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2DC1206-5BAF-FB94-D06A-2436248DB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2E21-52A8-496F-8AA0-DF3B1A356196}" type="slidenum">
              <a:rPr lang="ru-RU" smtClean="0"/>
              <a:t>5</a:t>
            </a:fld>
            <a:endParaRPr lang="ru-RU"/>
          </a:p>
        </p:txBody>
      </p:sp>
      <p:grpSp>
        <p:nvGrpSpPr>
          <p:cNvPr id="7" name="rectangles">
            <a:extLst>
              <a:ext uri="{FF2B5EF4-FFF2-40B4-BE49-F238E27FC236}">
                <a16:creationId xmlns:a16="http://schemas.microsoft.com/office/drawing/2014/main" id="{97B8F8EF-D34F-FDE8-8D47-1DE362562971}"/>
              </a:ext>
            </a:extLst>
          </p:cNvPr>
          <p:cNvGrpSpPr/>
          <p:nvPr/>
        </p:nvGrpSpPr>
        <p:grpSpPr>
          <a:xfrm>
            <a:off x="0" y="0"/>
            <a:ext cx="12192000" cy="189470"/>
            <a:chOff x="0" y="2512541"/>
            <a:chExt cx="12192000" cy="189470"/>
          </a:xfrm>
        </p:grpSpPr>
        <p:sp>
          <p:nvSpPr>
            <p:cNvPr id="8" name="Rectangle 1">
              <a:extLst>
                <a:ext uri="{FF2B5EF4-FFF2-40B4-BE49-F238E27FC236}">
                  <a16:creationId xmlns:a16="http://schemas.microsoft.com/office/drawing/2014/main" id="{C3278628-CD5A-70B3-0DC0-A7EE78710E0E}"/>
                </a:ext>
              </a:extLst>
            </p:cNvPr>
            <p:cNvSpPr/>
            <p:nvPr/>
          </p:nvSpPr>
          <p:spPr>
            <a:xfrm>
              <a:off x="0" y="2512541"/>
              <a:ext cx="3048000" cy="189470"/>
            </a:xfrm>
            <a:prstGeom prst="rect">
              <a:avLst/>
            </a:prstGeom>
            <a:solidFill>
              <a:srgbClr val="ABCEF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0754CBF3-B814-F26C-6964-02DF7EF735BC}"/>
                </a:ext>
              </a:extLst>
            </p:cNvPr>
            <p:cNvSpPr/>
            <p:nvPr/>
          </p:nvSpPr>
          <p:spPr>
            <a:xfrm>
              <a:off x="3048000" y="2512541"/>
              <a:ext cx="3048000" cy="189470"/>
            </a:xfrm>
            <a:prstGeom prst="rect">
              <a:avLst/>
            </a:prstGeom>
            <a:solidFill>
              <a:srgbClr val="4F9BE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CB4C0507-A811-1CA6-29B4-AA2AFA3D3D67}"/>
                </a:ext>
              </a:extLst>
            </p:cNvPr>
            <p:cNvSpPr/>
            <p:nvPr/>
          </p:nvSpPr>
          <p:spPr>
            <a:xfrm>
              <a:off x="6096000" y="2512541"/>
              <a:ext cx="3048000" cy="189470"/>
            </a:xfrm>
            <a:prstGeom prst="rect">
              <a:avLst/>
            </a:prstGeom>
            <a:solidFill>
              <a:srgbClr val="124D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F9A1F927-BEF3-AF10-4AE7-D86C19B87AB2}"/>
                </a:ext>
              </a:extLst>
            </p:cNvPr>
            <p:cNvSpPr/>
            <p:nvPr/>
          </p:nvSpPr>
          <p:spPr>
            <a:xfrm>
              <a:off x="9144000" y="2512541"/>
              <a:ext cx="3048000" cy="189470"/>
            </a:xfrm>
            <a:prstGeom prst="rect">
              <a:avLst/>
            </a:prstGeom>
            <a:solidFill>
              <a:srgbClr val="0B2D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prstClr val="white"/>
                </a:solidFill>
                <a:latin typeface="Arial"/>
              </a:endParaRP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114901-265A-1960-3EEF-3C9C35EDF7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F2F5"/>
              </a:clrFrom>
              <a:clrTo>
                <a:srgbClr val="EEF2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69223" y="249993"/>
            <a:ext cx="2322777" cy="19265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0513A6-6AB5-FF14-E9BD-731248408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02" y="300596"/>
            <a:ext cx="3255546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4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BFD50257-5941-84C0-2D6C-C546EF395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04" y="728567"/>
            <a:ext cx="12168695" cy="570141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2514C7-35E0-7F48-9CCF-68D0BE53D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2" y="6234979"/>
            <a:ext cx="11731557" cy="383905"/>
          </a:xfrm>
        </p:spPr>
        <p:txBody>
          <a:bodyPr>
            <a:noAutofit/>
          </a:bodyPr>
          <a:lstStyle/>
          <a:p>
            <a:pPr indent="449580">
              <a:lnSpc>
                <a:spcPct val="150000"/>
              </a:lnSpc>
              <a:spcAft>
                <a:spcPts val="800"/>
              </a:spcAft>
            </a:pPr>
            <a:br>
              <a:rPr lang="ru-RU" sz="2800" b="1" kern="0" dirty="0">
                <a:solidFill>
                  <a:schemeClr val="accent5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0" dirty="0">
                <a:solidFill>
                  <a:schemeClr val="accent5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1 – Этапы развития стартапа.</a:t>
            </a:r>
            <a:br>
              <a:rPr lang="ru-RU" sz="28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97736EA-F7EC-FFFC-9236-0064FB27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2E21-52A8-496F-8AA0-DF3B1A356196}" type="slidenum">
              <a:rPr lang="ru-RU" smtClean="0"/>
              <a:t>6</a:t>
            </a:fld>
            <a:endParaRPr lang="ru-RU"/>
          </a:p>
        </p:txBody>
      </p:sp>
      <p:grpSp>
        <p:nvGrpSpPr>
          <p:cNvPr id="8" name="rectangles">
            <a:extLst>
              <a:ext uri="{FF2B5EF4-FFF2-40B4-BE49-F238E27FC236}">
                <a16:creationId xmlns:a16="http://schemas.microsoft.com/office/drawing/2014/main" id="{EBD36730-EF97-8AC9-8DB8-52CCDD4752AD}"/>
              </a:ext>
            </a:extLst>
          </p:cNvPr>
          <p:cNvGrpSpPr/>
          <p:nvPr/>
        </p:nvGrpSpPr>
        <p:grpSpPr>
          <a:xfrm>
            <a:off x="0" y="0"/>
            <a:ext cx="12192000" cy="189470"/>
            <a:chOff x="0" y="2512541"/>
            <a:chExt cx="12192000" cy="189470"/>
          </a:xfrm>
        </p:grpSpPr>
        <p:sp>
          <p:nvSpPr>
            <p:cNvPr id="9" name="Rectangle 1">
              <a:extLst>
                <a:ext uri="{FF2B5EF4-FFF2-40B4-BE49-F238E27FC236}">
                  <a16:creationId xmlns:a16="http://schemas.microsoft.com/office/drawing/2014/main" id="{40F26880-D19A-39DD-84E8-D5AE236FD2B9}"/>
                </a:ext>
              </a:extLst>
            </p:cNvPr>
            <p:cNvSpPr/>
            <p:nvPr/>
          </p:nvSpPr>
          <p:spPr>
            <a:xfrm>
              <a:off x="0" y="2512541"/>
              <a:ext cx="3048000" cy="189470"/>
            </a:xfrm>
            <a:prstGeom prst="rect">
              <a:avLst/>
            </a:prstGeom>
            <a:solidFill>
              <a:srgbClr val="ABCEF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0" name="Rectangle 2">
              <a:extLst>
                <a:ext uri="{FF2B5EF4-FFF2-40B4-BE49-F238E27FC236}">
                  <a16:creationId xmlns:a16="http://schemas.microsoft.com/office/drawing/2014/main" id="{D2ED705A-7BF2-395B-0282-22E8B2DB30B9}"/>
                </a:ext>
              </a:extLst>
            </p:cNvPr>
            <p:cNvSpPr/>
            <p:nvPr/>
          </p:nvSpPr>
          <p:spPr>
            <a:xfrm>
              <a:off x="3048000" y="2512541"/>
              <a:ext cx="3048000" cy="189470"/>
            </a:xfrm>
            <a:prstGeom prst="rect">
              <a:avLst/>
            </a:prstGeom>
            <a:solidFill>
              <a:srgbClr val="4F9BE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E00923C9-3A9E-90E3-0A09-7C7CC1C78171}"/>
                </a:ext>
              </a:extLst>
            </p:cNvPr>
            <p:cNvSpPr/>
            <p:nvPr/>
          </p:nvSpPr>
          <p:spPr>
            <a:xfrm>
              <a:off x="6096000" y="2512541"/>
              <a:ext cx="3048000" cy="189470"/>
            </a:xfrm>
            <a:prstGeom prst="rect">
              <a:avLst/>
            </a:prstGeom>
            <a:solidFill>
              <a:srgbClr val="124D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7AD1ED8A-A9F6-AF93-13D1-69F1DEB21325}"/>
                </a:ext>
              </a:extLst>
            </p:cNvPr>
            <p:cNvSpPr/>
            <p:nvPr/>
          </p:nvSpPr>
          <p:spPr>
            <a:xfrm>
              <a:off x="9144000" y="2512541"/>
              <a:ext cx="3048000" cy="189470"/>
            </a:xfrm>
            <a:prstGeom prst="rect">
              <a:avLst/>
            </a:prstGeom>
            <a:solidFill>
              <a:srgbClr val="0B2D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prstClr val="white"/>
                </a:solidFill>
                <a:latin typeface="Arial"/>
              </a:endParaRPr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C61717E-1959-3543-87B5-0F3C93733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3" y="94735"/>
            <a:ext cx="2078490" cy="116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99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697D88-0D7D-7998-2935-2C4F789D9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0015" y="0"/>
            <a:ext cx="1121983" cy="93056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35E777-7839-F0B1-CF35-82FE19065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868" y="56786"/>
            <a:ext cx="9434208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kern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1 - Основные принципы «</a:t>
            </a:r>
            <a:r>
              <a:rPr lang="en-US" sz="2800" b="1" kern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NLE</a:t>
            </a:r>
            <a:r>
              <a:rPr lang="ru-RU" sz="2800" b="1" kern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A2F372F-B563-DEC8-6FB0-C279674030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373981"/>
              </p:ext>
            </p:extLst>
          </p:nvPr>
        </p:nvGraphicFramePr>
        <p:xfrm>
          <a:off x="2" y="930568"/>
          <a:ext cx="12191997" cy="5870647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3047673">
                  <a:extLst>
                    <a:ext uri="{9D8B030D-6E8A-4147-A177-3AD203B41FA5}">
                      <a16:colId xmlns:a16="http://schemas.microsoft.com/office/drawing/2014/main" val="3967327211"/>
                    </a:ext>
                  </a:extLst>
                </a:gridCol>
                <a:gridCol w="3047673">
                  <a:extLst>
                    <a:ext uri="{9D8B030D-6E8A-4147-A177-3AD203B41FA5}">
                      <a16:colId xmlns:a16="http://schemas.microsoft.com/office/drawing/2014/main" val="1275392116"/>
                    </a:ext>
                  </a:extLst>
                </a:gridCol>
                <a:gridCol w="3047673">
                  <a:extLst>
                    <a:ext uri="{9D8B030D-6E8A-4147-A177-3AD203B41FA5}">
                      <a16:colId xmlns:a16="http://schemas.microsoft.com/office/drawing/2014/main" val="219253919"/>
                    </a:ext>
                  </a:extLst>
                </a:gridCol>
                <a:gridCol w="3048978">
                  <a:extLst>
                    <a:ext uri="{9D8B030D-6E8A-4147-A177-3AD203B41FA5}">
                      <a16:colId xmlns:a16="http://schemas.microsoft.com/office/drawing/2014/main" val="2200948623"/>
                    </a:ext>
                  </a:extLst>
                </a:gridCol>
              </a:tblGrid>
              <a:tr h="2705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Принципы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6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6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3031285"/>
                  </a:ext>
                </a:extLst>
              </a:tr>
              <a:tr h="1292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Пользовательский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 опыт (UX)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Интуитивный интерфейс</a:t>
                      </a:r>
                      <a:endParaRPr lang="ru-RU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Мобильная адаптивность</a:t>
                      </a:r>
                      <a:endParaRPr lang="ru-RU" sz="18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Персонализация</a:t>
                      </a:r>
                      <a:endParaRPr lang="ru-RU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5240704"/>
                  </a:ext>
                </a:extLst>
              </a:tr>
              <a:tr h="717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Качество контента</a:t>
                      </a:r>
                      <a:endParaRPr lang="ru-RU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Профессиональные преподаватели</a:t>
                      </a:r>
                      <a:endParaRPr lang="ru-RU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Разнообразие материалов</a:t>
                      </a:r>
                      <a:endParaRPr lang="ru-RU" sz="18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Актуальность</a:t>
                      </a:r>
                      <a:endParaRPr lang="ru-RU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5940902"/>
                  </a:ext>
                </a:extLst>
              </a:tr>
              <a:tr h="717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Технологическая основа</a:t>
                      </a:r>
                      <a:endParaRPr lang="ru-RU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Масштабируемость</a:t>
                      </a:r>
                      <a:endParaRPr lang="ru-RU" sz="18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Безопасность</a:t>
                      </a:r>
                      <a:endParaRPr lang="ru-RU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Интеграции</a:t>
                      </a:r>
                      <a:endParaRPr lang="ru-RU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2882054"/>
                  </a:ext>
                </a:extLst>
              </a:tr>
              <a:tr h="717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Интерактивность и вовлеченность</a:t>
                      </a:r>
                      <a:endParaRPr lang="ru-RU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Геймификация</a:t>
                      </a:r>
                      <a:endParaRPr lang="ru-RU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Обратная связь</a:t>
                      </a:r>
                      <a:endParaRPr lang="ru-RU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Сообщество</a:t>
                      </a:r>
                      <a:endParaRPr lang="ru-RU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2356609"/>
                  </a:ext>
                </a:extLst>
              </a:tr>
              <a:tr h="717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Административные функции</a:t>
                      </a:r>
                      <a:endParaRPr lang="ru-RU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Управление курсами</a:t>
                      </a:r>
                      <a:endParaRPr lang="ru-RU" sz="18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Аналитика и отчетность</a:t>
                      </a:r>
                      <a:endParaRPr lang="ru-RU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Поддержка пользователей</a:t>
                      </a:r>
                      <a:endParaRPr lang="ru-RU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8777022"/>
                  </a:ext>
                </a:extLst>
              </a:tr>
              <a:tr h="717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Финансовая модель</a:t>
                      </a:r>
                      <a:endParaRPr lang="ru-RU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Разнообразие тарифных планов</a:t>
                      </a:r>
                      <a:endParaRPr lang="ru-RU" sz="1800" kern="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Прозрачность</a:t>
                      </a:r>
                      <a:endParaRPr lang="ru-RU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Платежные системы</a:t>
                      </a:r>
                      <a:endParaRPr lang="ru-RU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898082"/>
                  </a:ext>
                </a:extLst>
              </a:tr>
              <a:tr h="717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Маркетинг и продвижение</a:t>
                      </a:r>
                      <a:endParaRPr lang="ru-RU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SEO оптимизация</a:t>
                      </a:r>
                      <a:endParaRPr lang="ru-RU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Социальные сети</a:t>
                      </a:r>
                      <a:endParaRPr lang="ru-RU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Контент-маркетинг</a:t>
                      </a:r>
                      <a:endParaRPr lang="ru-RU" sz="1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6262112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C0F4CA5-FC9F-D6F7-5F7B-DFC28078C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2E21-52A8-496F-8AA0-DF3B1A356196}" type="slidenum">
              <a:rPr lang="ru-RU" smtClean="0"/>
              <a:t>7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FCF111-1BEF-91CB-9A22-53D6DF82B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232096" cy="1253987"/>
          </a:xfrm>
          <a:prstGeom prst="rect">
            <a:avLst/>
          </a:prstGeom>
        </p:spPr>
      </p:pic>
      <p:grpSp>
        <p:nvGrpSpPr>
          <p:cNvPr id="9" name="rectangles">
            <a:extLst>
              <a:ext uri="{FF2B5EF4-FFF2-40B4-BE49-F238E27FC236}">
                <a16:creationId xmlns:a16="http://schemas.microsoft.com/office/drawing/2014/main" id="{8B409C57-4FF3-9EE3-10D5-75F87A16ED0F}"/>
              </a:ext>
            </a:extLst>
          </p:cNvPr>
          <p:cNvGrpSpPr/>
          <p:nvPr/>
        </p:nvGrpSpPr>
        <p:grpSpPr>
          <a:xfrm>
            <a:off x="0" y="0"/>
            <a:ext cx="12192000" cy="189470"/>
            <a:chOff x="0" y="2512541"/>
            <a:chExt cx="12192000" cy="189470"/>
          </a:xfrm>
        </p:grpSpPr>
        <p:sp>
          <p:nvSpPr>
            <p:cNvPr id="10" name="Rectangle 1">
              <a:extLst>
                <a:ext uri="{FF2B5EF4-FFF2-40B4-BE49-F238E27FC236}">
                  <a16:creationId xmlns:a16="http://schemas.microsoft.com/office/drawing/2014/main" id="{E67C74E1-65ED-0ACF-C15B-FD40BCC2BB48}"/>
                </a:ext>
              </a:extLst>
            </p:cNvPr>
            <p:cNvSpPr/>
            <p:nvPr/>
          </p:nvSpPr>
          <p:spPr>
            <a:xfrm>
              <a:off x="0" y="2512541"/>
              <a:ext cx="3048000" cy="189470"/>
            </a:xfrm>
            <a:prstGeom prst="rect">
              <a:avLst/>
            </a:prstGeom>
            <a:solidFill>
              <a:srgbClr val="ABCEF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schemeClr val="accent5">
                    <a:lumMod val="50000"/>
                  </a:schemeClr>
                </a:solidFill>
                <a:latin typeface="Arial"/>
              </a:endParaRPr>
            </a:p>
          </p:txBody>
        </p:sp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2CC12774-BF5C-5019-43DD-E20CE179231A}"/>
                </a:ext>
              </a:extLst>
            </p:cNvPr>
            <p:cNvSpPr/>
            <p:nvPr/>
          </p:nvSpPr>
          <p:spPr>
            <a:xfrm>
              <a:off x="3048000" y="2512541"/>
              <a:ext cx="3048000" cy="189470"/>
            </a:xfrm>
            <a:prstGeom prst="rect">
              <a:avLst/>
            </a:prstGeom>
            <a:solidFill>
              <a:srgbClr val="4F9BE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schemeClr val="accent5">
                    <a:lumMod val="50000"/>
                  </a:schemeClr>
                </a:solidFill>
                <a:latin typeface="Arial"/>
              </a:endParaRPr>
            </a:p>
          </p:txBody>
        </p:sp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BFBD03E5-F719-67BC-510A-2F39B30BAAE8}"/>
                </a:ext>
              </a:extLst>
            </p:cNvPr>
            <p:cNvSpPr/>
            <p:nvPr/>
          </p:nvSpPr>
          <p:spPr>
            <a:xfrm>
              <a:off x="6096000" y="2512541"/>
              <a:ext cx="3048000" cy="189470"/>
            </a:xfrm>
            <a:prstGeom prst="rect">
              <a:avLst/>
            </a:prstGeom>
            <a:solidFill>
              <a:srgbClr val="124D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schemeClr val="accent5">
                    <a:lumMod val="50000"/>
                  </a:schemeClr>
                </a:solidFill>
                <a:latin typeface="Arial"/>
              </a:endParaRPr>
            </a:p>
          </p:txBody>
        </p:sp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51F480A5-CC47-9FA5-C81B-25F187A3982B}"/>
                </a:ext>
              </a:extLst>
            </p:cNvPr>
            <p:cNvSpPr/>
            <p:nvPr/>
          </p:nvSpPr>
          <p:spPr>
            <a:xfrm>
              <a:off x="9144000" y="2512541"/>
              <a:ext cx="3048000" cy="189470"/>
            </a:xfrm>
            <a:prstGeom prst="rect">
              <a:avLst/>
            </a:prstGeom>
            <a:solidFill>
              <a:srgbClr val="0B2D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schemeClr val="accent5">
                    <a:lumMod val="50000"/>
                  </a:schemeClr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3726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1981F-6566-34DE-9E6E-41B205D19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078" y="2135559"/>
            <a:ext cx="7089843" cy="330220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800"/>
              </a:spcAft>
            </a:pPr>
            <a:r>
              <a:rPr lang="ru-RU" sz="5400" b="1" u="sng" kern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Описание рынка </a:t>
            </a:r>
            <a:br>
              <a:rPr lang="ru-RU" sz="5400" b="1" u="sng" kern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u="sng" kern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br>
              <a:rPr lang="ru-RU" sz="5400" b="1" u="sng" kern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u="sng" kern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конкурентов</a:t>
            </a:r>
            <a:r>
              <a:rPr lang="ru-RU" sz="5400" b="1" u="sng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5400" b="1" u="sng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u="sng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рынке</a:t>
            </a:r>
            <a:br>
              <a:rPr lang="ru-RU" b="1" u="sng" kern="1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54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E55046B-A4CE-A9BA-6318-B15E26CAB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2E21-52A8-496F-8AA0-DF3B1A356196}" type="slidenum">
              <a:rPr lang="ru-RU" smtClean="0"/>
              <a:t>8</a:t>
            </a:fld>
            <a:endParaRPr lang="ru-RU"/>
          </a:p>
        </p:txBody>
      </p:sp>
      <p:grpSp>
        <p:nvGrpSpPr>
          <p:cNvPr id="6" name="rectangles">
            <a:extLst>
              <a:ext uri="{FF2B5EF4-FFF2-40B4-BE49-F238E27FC236}">
                <a16:creationId xmlns:a16="http://schemas.microsoft.com/office/drawing/2014/main" id="{0ADEF503-94FA-7754-A21A-0ECBA7011C5C}"/>
              </a:ext>
            </a:extLst>
          </p:cNvPr>
          <p:cNvGrpSpPr/>
          <p:nvPr/>
        </p:nvGrpSpPr>
        <p:grpSpPr>
          <a:xfrm>
            <a:off x="0" y="0"/>
            <a:ext cx="12192000" cy="189470"/>
            <a:chOff x="0" y="2512541"/>
            <a:chExt cx="12192000" cy="189470"/>
          </a:xfrm>
        </p:grpSpPr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id="{4653B39B-5E0F-4213-EA90-60691C4748D7}"/>
                </a:ext>
              </a:extLst>
            </p:cNvPr>
            <p:cNvSpPr/>
            <p:nvPr/>
          </p:nvSpPr>
          <p:spPr>
            <a:xfrm>
              <a:off x="0" y="2512541"/>
              <a:ext cx="3048000" cy="189470"/>
            </a:xfrm>
            <a:prstGeom prst="rect">
              <a:avLst/>
            </a:prstGeom>
            <a:solidFill>
              <a:srgbClr val="ABCEF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49439231-DB4F-B3F0-FBBC-ECD6555E32F7}"/>
                </a:ext>
              </a:extLst>
            </p:cNvPr>
            <p:cNvSpPr/>
            <p:nvPr/>
          </p:nvSpPr>
          <p:spPr>
            <a:xfrm>
              <a:off x="3048000" y="2512541"/>
              <a:ext cx="3048000" cy="189470"/>
            </a:xfrm>
            <a:prstGeom prst="rect">
              <a:avLst/>
            </a:prstGeom>
            <a:solidFill>
              <a:srgbClr val="4F9BE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04A14C50-8C1C-D1A7-DABD-501FCD88352A}"/>
                </a:ext>
              </a:extLst>
            </p:cNvPr>
            <p:cNvSpPr/>
            <p:nvPr/>
          </p:nvSpPr>
          <p:spPr>
            <a:xfrm>
              <a:off x="6096000" y="2512541"/>
              <a:ext cx="3048000" cy="189470"/>
            </a:xfrm>
            <a:prstGeom prst="rect">
              <a:avLst/>
            </a:prstGeom>
            <a:solidFill>
              <a:srgbClr val="124D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A0E76532-46AB-3338-9213-3DF19A8293A2}"/>
                </a:ext>
              </a:extLst>
            </p:cNvPr>
            <p:cNvSpPr/>
            <p:nvPr/>
          </p:nvSpPr>
          <p:spPr>
            <a:xfrm>
              <a:off x="9144000" y="2512541"/>
              <a:ext cx="3048000" cy="189470"/>
            </a:xfrm>
            <a:prstGeom prst="rect">
              <a:avLst/>
            </a:prstGeom>
            <a:solidFill>
              <a:srgbClr val="0B2D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prstClr val="white"/>
                </a:solidFill>
                <a:latin typeface="Arial"/>
              </a:endParaRP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DF8E18-F74C-AA82-8ADD-9D659F0D57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F2F5"/>
              </a:clrFrom>
              <a:clrTo>
                <a:srgbClr val="EEF2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69223" y="249993"/>
            <a:ext cx="2322777" cy="19265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BE22A3-8954-3A35-DA70-54DA158D0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02" y="300596"/>
            <a:ext cx="3255546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7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7B5B62-51AE-1DC3-12C2-A4F793135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22258"/>
            <a:ext cx="12192000" cy="143574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2800" b="1" kern="0" dirty="0">
                <a:solidFill>
                  <a:schemeClr val="accent5">
                    <a:lumMod val="5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Рисунок 2 –подробное распределение спроса по направлениям дополнительного онлайн образования за 2022-2023 гг., в %</a:t>
            </a:r>
            <a:br>
              <a:rPr lang="ru-RU" sz="20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5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49DB5DD-513B-2973-E49D-C7B410B3F6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420209"/>
              </p:ext>
            </p:extLst>
          </p:nvPr>
        </p:nvGraphicFramePr>
        <p:xfrm>
          <a:off x="0" y="0"/>
          <a:ext cx="12192000" cy="672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EF44871-C842-535A-BE17-DA972C99C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2E21-52A8-496F-8AA0-DF3B1A356196}" type="slidenum">
              <a:rPr lang="ru-RU" smtClean="0"/>
              <a:t>9</a:t>
            </a:fld>
            <a:endParaRPr lang="ru-RU"/>
          </a:p>
        </p:txBody>
      </p:sp>
      <p:grpSp>
        <p:nvGrpSpPr>
          <p:cNvPr id="7" name="rectangles">
            <a:extLst>
              <a:ext uri="{FF2B5EF4-FFF2-40B4-BE49-F238E27FC236}">
                <a16:creationId xmlns:a16="http://schemas.microsoft.com/office/drawing/2014/main" id="{F8205C68-54E8-0C0B-E6F5-6E2C24D8DAAB}"/>
              </a:ext>
            </a:extLst>
          </p:cNvPr>
          <p:cNvGrpSpPr/>
          <p:nvPr/>
        </p:nvGrpSpPr>
        <p:grpSpPr>
          <a:xfrm>
            <a:off x="0" y="6678595"/>
            <a:ext cx="12192000" cy="189470"/>
            <a:chOff x="0" y="2512541"/>
            <a:chExt cx="12192000" cy="189470"/>
          </a:xfrm>
        </p:grpSpPr>
        <p:sp>
          <p:nvSpPr>
            <p:cNvPr id="8" name="Rectangle 1">
              <a:extLst>
                <a:ext uri="{FF2B5EF4-FFF2-40B4-BE49-F238E27FC236}">
                  <a16:creationId xmlns:a16="http://schemas.microsoft.com/office/drawing/2014/main" id="{0A63AD27-692A-30B0-E918-EB0DAAD042AE}"/>
                </a:ext>
              </a:extLst>
            </p:cNvPr>
            <p:cNvSpPr/>
            <p:nvPr/>
          </p:nvSpPr>
          <p:spPr>
            <a:xfrm>
              <a:off x="0" y="2512541"/>
              <a:ext cx="3048000" cy="189470"/>
            </a:xfrm>
            <a:prstGeom prst="rect">
              <a:avLst/>
            </a:prstGeom>
            <a:solidFill>
              <a:srgbClr val="ABCEF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950066B6-97DA-118C-DC05-14E2E504A20A}"/>
                </a:ext>
              </a:extLst>
            </p:cNvPr>
            <p:cNvSpPr/>
            <p:nvPr/>
          </p:nvSpPr>
          <p:spPr>
            <a:xfrm>
              <a:off x="3048000" y="2512541"/>
              <a:ext cx="3048000" cy="189470"/>
            </a:xfrm>
            <a:prstGeom prst="rect">
              <a:avLst/>
            </a:prstGeom>
            <a:solidFill>
              <a:srgbClr val="4F9BE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8C03B6A5-8046-16B2-EB2B-2E428901123E}"/>
                </a:ext>
              </a:extLst>
            </p:cNvPr>
            <p:cNvSpPr/>
            <p:nvPr/>
          </p:nvSpPr>
          <p:spPr>
            <a:xfrm>
              <a:off x="6096000" y="2512541"/>
              <a:ext cx="3048000" cy="189470"/>
            </a:xfrm>
            <a:prstGeom prst="rect">
              <a:avLst/>
            </a:prstGeom>
            <a:solidFill>
              <a:srgbClr val="124D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04254082-9130-F4AA-9177-111093BD1E2A}"/>
                </a:ext>
              </a:extLst>
            </p:cNvPr>
            <p:cNvSpPr/>
            <p:nvPr/>
          </p:nvSpPr>
          <p:spPr>
            <a:xfrm>
              <a:off x="9144000" y="2512541"/>
              <a:ext cx="3048000" cy="189470"/>
            </a:xfrm>
            <a:prstGeom prst="rect">
              <a:avLst/>
            </a:prstGeom>
            <a:solidFill>
              <a:srgbClr val="0B2D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prstClr val="white"/>
                </a:solidFill>
                <a:latin typeface="Arial"/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807BA54-C0BA-C580-72C6-6767DE8F7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46590"/>
            <a:ext cx="1763780" cy="99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499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1434</Words>
  <Application>Microsoft Macintosh PowerPoint</Application>
  <PresentationFormat>Широкоэкранный</PresentationFormat>
  <Paragraphs>576</Paragraphs>
  <Slides>26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Arial Black</vt:lpstr>
      <vt:lpstr>Arial Narrow</vt:lpstr>
      <vt:lpstr>Calibri</vt:lpstr>
      <vt:lpstr>Calibri Light</vt:lpstr>
      <vt:lpstr>Segoe UI Black</vt:lpstr>
      <vt:lpstr>Times New Roman</vt:lpstr>
      <vt:lpstr>Тема Office</vt:lpstr>
      <vt:lpstr>1_Тема Office</vt:lpstr>
      <vt:lpstr>Тема выпускной квалификационной работы:  Разработка профильной онлайн-платформы  для изучения иностранных языков</vt:lpstr>
      <vt:lpstr>Презентация PowerPoint</vt:lpstr>
      <vt:lpstr>Идея проекта:</vt:lpstr>
      <vt:lpstr>Презентация PowerPoint</vt:lpstr>
      <vt:lpstr>Основные принципы цифрового продукта и структура бизнеса</vt:lpstr>
      <vt:lpstr> Рисунок 1 – Этапы развития стартапа. </vt:lpstr>
      <vt:lpstr>Таблица 1 - Основные принципы «NLE»</vt:lpstr>
      <vt:lpstr>Описание рынка  и  конкурентов  на рынке </vt:lpstr>
      <vt:lpstr>Рисунок 2 –подробное распределение спроса по направлениям дополнительного онлайн образования за 2022-2023 гг., в % </vt:lpstr>
      <vt:lpstr>Рисунок 3 –конкуренты моей онлайн-платформы «NLE»</vt:lpstr>
      <vt:lpstr>Таблица 2 –SWOT- анализа конкурентов</vt:lpstr>
      <vt:lpstr>Таблица 3 – Лист оценки конкурентоспособности на базе метода 4P </vt:lpstr>
      <vt:lpstr>Рисунок 3 – процент увлеченности изучения иностранных языков на онлайн-платформах в РФ </vt:lpstr>
      <vt:lpstr>  Организационный и производственный план </vt:lpstr>
      <vt:lpstr>  Таблица 4 – Штатное расписание «NLE»</vt:lpstr>
      <vt:lpstr> Таблица 5 — Калькуляция основных затрат, руб. </vt:lpstr>
      <vt:lpstr> Таблица 6 — Сумма ежемесячных затрат, руб. </vt:lpstr>
      <vt:lpstr> Таблица 7 — Расчет точки безубыточности </vt:lpstr>
      <vt:lpstr>Рисунок 4 - Использование функционала пользовательского интерфейса для обращения к онлайн-сервису </vt:lpstr>
      <vt:lpstr> Рисунок 5 - Окно чата с пользователем и его сообщение, сопровождаемое двумя комментариями. </vt:lpstr>
      <vt:lpstr> Рисунок 6 - Отображается окно выбранной записи в персональном словаре. </vt:lpstr>
      <vt:lpstr>Рисунок 7 – элементы интерфейса.</vt:lpstr>
      <vt:lpstr>Таблица 11 – Оценка эффективности методов продвижения стартап-проекта онлайн-школы «NLE»</vt:lpstr>
      <vt:lpstr>  Основные факторы риска </vt:lpstr>
      <vt:lpstr> Таблица 12 – Предполагаемые риски и их оценка по удельному весу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выпускной квалификационной работы:  Разработка профильной онлайн-платформы  для изучения иностранных языков</dc:title>
  <dc:creator>Баранов</dc:creator>
  <cp:lastModifiedBy>Vsevolod Nikolenko</cp:lastModifiedBy>
  <cp:revision>61</cp:revision>
  <dcterms:created xsi:type="dcterms:W3CDTF">2024-07-02T03:31:58Z</dcterms:created>
  <dcterms:modified xsi:type="dcterms:W3CDTF">2024-07-08T08:54:38Z</dcterms:modified>
</cp:coreProperties>
</file>