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8" r:id="rId2"/>
  </p:sldMasterIdLst>
  <p:notesMasterIdLst>
    <p:notesMasterId r:id="rId18"/>
  </p:notesMasterIdLst>
  <p:sldIdLst>
    <p:sldId id="541" r:id="rId3"/>
    <p:sldId id="542" r:id="rId4"/>
    <p:sldId id="544" r:id="rId5"/>
    <p:sldId id="546" r:id="rId6"/>
    <p:sldId id="547" r:id="rId7"/>
    <p:sldId id="257" r:id="rId8"/>
    <p:sldId id="548" r:id="rId9"/>
    <p:sldId id="549" r:id="rId10"/>
    <p:sldId id="550" r:id="rId11"/>
    <p:sldId id="552" r:id="rId12"/>
    <p:sldId id="554" r:id="rId13"/>
    <p:sldId id="553" r:id="rId14"/>
    <p:sldId id="555" r:id="rId15"/>
    <p:sldId id="557" r:id="rId16"/>
    <p:sldId id="28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08233E"/>
    <a:srgbClr val="86BAEE"/>
    <a:srgbClr val="2080E0"/>
    <a:srgbClr val="AB1F03"/>
    <a:srgbClr val="2A86E2"/>
    <a:srgbClr val="C69F5A"/>
    <a:srgbClr val="86BAFF"/>
    <a:srgbClr val="FFFFFF"/>
    <a:srgbClr val="D2D5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505" autoAdjust="0"/>
    <p:restoredTop sz="94660"/>
  </p:normalViewPr>
  <p:slideViewPr>
    <p:cSldViewPr snapToGrid="0">
      <p:cViewPr>
        <p:scale>
          <a:sx n="70" d="100"/>
          <a:sy n="70" d="100"/>
        </p:scale>
        <p:origin x="-1099" y="-4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755AC-AAB9-4D75-BE5E-014968EFA912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6BF4186-ED35-4409-AD54-5B0707739EDC}">
      <dgm:prSet phldrT="[Текст]"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pPr algn="just"/>
          <a:endParaRPr lang="ru-RU" sz="1400" dirty="0" smtClean="0">
            <a:solidFill>
              <a:schemeClr val="bg1"/>
            </a:solidFill>
          </a:endParaRPr>
        </a:p>
        <a:p>
          <a:pPr algn="just"/>
          <a:endParaRPr lang="ru-RU" sz="1400" dirty="0" smtClean="0">
            <a:solidFill>
              <a:schemeClr val="bg1"/>
            </a:solidFill>
          </a:endParaRPr>
        </a:p>
        <a:p>
          <a:pPr algn="just"/>
          <a:r>
            <a:rPr lang="ru-RU" sz="1400" dirty="0" smtClean="0"/>
            <a:t>Возможности платформы:</a:t>
          </a:r>
        </a:p>
        <a:p>
          <a:pPr algn="just"/>
          <a:r>
            <a:rPr lang="ru-RU" sz="1400" dirty="0" smtClean="0"/>
            <a:t>– поиск совладельцев;</a:t>
          </a:r>
        </a:p>
        <a:p>
          <a:pPr algn="just"/>
          <a:r>
            <a:rPr lang="ru-RU" sz="1400" dirty="0" smtClean="0"/>
            <a:t>– самостоятельный подбор недвижимости;</a:t>
          </a:r>
        </a:p>
        <a:p>
          <a:pPr algn="just"/>
          <a:r>
            <a:rPr lang="ru-RU" sz="1400" dirty="0" smtClean="0"/>
            <a:t>– возможность получения консультации через поддержку сайта;</a:t>
          </a:r>
        </a:p>
        <a:p>
          <a:pPr algn="just"/>
          <a:r>
            <a:rPr lang="ru-RU" sz="1400" dirty="0" smtClean="0"/>
            <a:t>– возможность выбора услуг сопровождения (помощь риелтора, помощь юриста по сопровождению сделки, помощь оценщика недвижимости);</a:t>
          </a:r>
        </a:p>
        <a:p>
          <a:pPr algn="just"/>
          <a:r>
            <a:rPr lang="ru-RU" sz="1400" dirty="0" smtClean="0"/>
            <a:t>– база проверенной недвижимости и авторизированные соискатели.</a:t>
          </a:r>
          <a:endParaRPr lang="ru-RU" sz="1600" dirty="0" smtClean="0">
            <a:latin typeface="Arial "/>
            <a:cs typeface="Times New Roman" panose="02020603050405020304" pitchFamily="18" charset="0"/>
          </a:endParaRPr>
        </a:p>
        <a:p>
          <a:pPr algn="ctr"/>
          <a:endParaRPr lang="ru-RU" sz="1600" dirty="0" smtClean="0">
            <a:latin typeface="Arial "/>
            <a:cs typeface="Times New Roman" panose="02020603050405020304" pitchFamily="18" charset="0"/>
          </a:endParaRPr>
        </a:p>
        <a:p>
          <a:pPr algn="ctr"/>
          <a:endParaRPr lang="ru-RU" sz="1600" dirty="0">
            <a:latin typeface="Arial "/>
            <a:cs typeface="Times New Roman" panose="02020603050405020304" pitchFamily="18" charset="0"/>
          </a:endParaRPr>
        </a:p>
      </dgm:t>
    </dgm:pt>
    <dgm:pt modelId="{8C7CC5FF-ECA1-48AF-AA21-709B2772E1B0}" type="parTrans" cxnId="{1FB03FE8-1695-463C-B794-73E4C15D1902}">
      <dgm:prSet/>
      <dgm:spPr/>
      <dgm:t>
        <a:bodyPr/>
        <a:lstStyle/>
        <a:p>
          <a:endParaRPr lang="ru-RU" sz="1400">
            <a:latin typeface="Arial "/>
            <a:cs typeface="Times New Roman" panose="02020603050405020304" pitchFamily="18" charset="0"/>
          </a:endParaRPr>
        </a:p>
      </dgm:t>
    </dgm:pt>
    <dgm:pt modelId="{1D2C49D4-46D3-435C-9B33-EE4BA60C0ADF}" type="sibTrans" cxnId="{1FB03FE8-1695-463C-B794-73E4C15D1902}">
      <dgm:prSet/>
      <dgm:spPr/>
      <dgm:t>
        <a:bodyPr/>
        <a:lstStyle/>
        <a:p>
          <a:endParaRPr lang="ru-RU" sz="1400">
            <a:latin typeface="Arial "/>
            <a:cs typeface="Times New Roman" panose="02020603050405020304" pitchFamily="18" charset="0"/>
          </a:endParaRPr>
        </a:p>
      </dgm:t>
    </dgm:pt>
    <dgm:pt modelId="{ACCDEFF3-D2B3-425E-AD6D-9139D33AD54D}">
      <dgm:prSet custT="1"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pPr algn="just"/>
          <a:r>
            <a:rPr lang="ru-RU" sz="1400" dirty="0" smtClean="0"/>
            <a:t>Преимущества платформы для потенциальных владельцев:</a:t>
          </a:r>
        </a:p>
        <a:p>
          <a:pPr algn="just"/>
          <a:r>
            <a:rPr lang="ru-RU" sz="1400" dirty="0" smtClean="0"/>
            <a:t>1. Доступность: инициатива предоставляет людям с ограниченными финансовыми ресурсами уникальную возможность стать владельцами недвижимости. </a:t>
          </a:r>
        </a:p>
        <a:p>
          <a:pPr algn="just"/>
          <a:r>
            <a:rPr lang="ru-RU" sz="1400" dirty="0" smtClean="0"/>
            <a:t>2. Инвестиционная привлекательность: совместная покупка недвижимости не только снижает финансовые риски, но и делает инвестиции более доступными для широкой аудитории. </a:t>
          </a:r>
        </a:p>
        <a:p>
          <a:pPr algn="just"/>
          <a:r>
            <a:rPr lang="ru-RU" sz="1400" dirty="0" smtClean="0"/>
            <a:t>3. Гибкость: возможность совместного использования имущества или его аренды открывает новые перспективы для владельцев.</a:t>
          </a:r>
          <a:endParaRPr lang="ru-RU" sz="1400" dirty="0"/>
        </a:p>
      </dgm:t>
    </dgm:pt>
    <dgm:pt modelId="{6101572C-7968-4950-ACD0-A22F40C9DBCF}" type="parTrans" cxnId="{02C15219-307B-444A-82D5-10FDADCF770F}">
      <dgm:prSet/>
      <dgm:spPr/>
      <dgm:t>
        <a:bodyPr/>
        <a:lstStyle/>
        <a:p>
          <a:endParaRPr lang="ru-RU"/>
        </a:p>
      </dgm:t>
    </dgm:pt>
    <dgm:pt modelId="{02BABA7F-A59C-4875-B1E2-F905CF1EAAEC}" type="sibTrans" cxnId="{02C15219-307B-444A-82D5-10FDADCF770F}">
      <dgm:prSet/>
      <dgm:spPr/>
      <dgm:t>
        <a:bodyPr/>
        <a:lstStyle/>
        <a:p>
          <a:endParaRPr lang="ru-RU"/>
        </a:p>
      </dgm:t>
    </dgm:pt>
    <dgm:pt modelId="{1D1DF688-50EF-46EE-AC64-4F20D2CC18B5}" type="pres">
      <dgm:prSet presAssocID="{290755AC-AAB9-4D75-BE5E-014968EFA9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777463-849C-4AE6-8DCE-FCB54602B4BE}" type="pres">
      <dgm:prSet presAssocID="{46BF4186-ED35-4409-AD54-5B0707739EDC}" presName="node" presStyleLbl="node1" presStyleIdx="0" presStyleCnt="2" custScaleX="121534" custScaleY="169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67B5E-A4C2-4886-8314-1DC97A621195}" type="pres">
      <dgm:prSet presAssocID="{1D2C49D4-46D3-435C-9B33-EE4BA60C0ADF}" presName="sibTrans" presStyleCnt="0"/>
      <dgm:spPr/>
    </dgm:pt>
    <dgm:pt modelId="{1D5BBD9D-C773-4E0D-82D3-F3023021A152}" type="pres">
      <dgm:prSet presAssocID="{ACCDEFF3-D2B3-425E-AD6D-9139D33AD54D}" presName="node" presStyleLbl="node1" presStyleIdx="1" presStyleCnt="2" custScaleX="131222" custScaleY="169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AA22D4-D37C-4744-B491-F2259996984C}" type="presOf" srcId="{290755AC-AAB9-4D75-BE5E-014968EFA912}" destId="{1D1DF688-50EF-46EE-AC64-4F20D2CC18B5}" srcOrd="0" destOrd="0" presId="urn:microsoft.com/office/officeart/2005/8/layout/default#1"/>
    <dgm:cxn modelId="{96D52810-C009-4D41-B76F-FB4DCC345F8E}" type="presOf" srcId="{ACCDEFF3-D2B3-425E-AD6D-9139D33AD54D}" destId="{1D5BBD9D-C773-4E0D-82D3-F3023021A152}" srcOrd="0" destOrd="0" presId="urn:microsoft.com/office/officeart/2005/8/layout/default#1"/>
    <dgm:cxn modelId="{819E10D1-4399-482F-BF66-AC39152A4631}" type="presOf" srcId="{46BF4186-ED35-4409-AD54-5B0707739EDC}" destId="{1B777463-849C-4AE6-8DCE-FCB54602B4BE}" srcOrd="0" destOrd="0" presId="urn:microsoft.com/office/officeart/2005/8/layout/default#1"/>
    <dgm:cxn modelId="{1FB03FE8-1695-463C-B794-73E4C15D1902}" srcId="{290755AC-AAB9-4D75-BE5E-014968EFA912}" destId="{46BF4186-ED35-4409-AD54-5B0707739EDC}" srcOrd="0" destOrd="0" parTransId="{8C7CC5FF-ECA1-48AF-AA21-709B2772E1B0}" sibTransId="{1D2C49D4-46D3-435C-9B33-EE4BA60C0ADF}"/>
    <dgm:cxn modelId="{02C15219-307B-444A-82D5-10FDADCF770F}" srcId="{290755AC-AAB9-4D75-BE5E-014968EFA912}" destId="{ACCDEFF3-D2B3-425E-AD6D-9139D33AD54D}" srcOrd="1" destOrd="0" parTransId="{6101572C-7968-4950-ACD0-A22F40C9DBCF}" sibTransId="{02BABA7F-A59C-4875-B1E2-F905CF1EAAEC}"/>
    <dgm:cxn modelId="{1091DA2F-8D41-4131-B68B-B28537FC636F}" type="presParOf" srcId="{1D1DF688-50EF-46EE-AC64-4F20D2CC18B5}" destId="{1B777463-849C-4AE6-8DCE-FCB54602B4BE}" srcOrd="0" destOrd="0" presId="urn:microsoft.com/office/officeart/2005/8/layout/default#1"/>
    <dgm:cxn modelId="{9635914E-A370-4273-80AE-5987E40B5085}" type="presParOf" srcId="{1D1DF688-50EF-46EE-AC64-4F20D2CC18B5}" destId="{1B567B5E-A4C2-4886-8314-1DC97A621195}" srcOrd="1" destOrd="0" presId="urn:microsoft.com/office/officeart/2005/8/layout/default#1"/>
    <dgm:cxn modelId="{5AA31D1A-84AB-408D-9417-C300C8F9E5BC}" type="presParOf" srcId="{1D1DF688-50EF-46EE-AC64-4F20D2CC18B5}" destId="{1D5BBD9D-C773-4E0D-82D3-F3023021A152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77463-849C-4AE6-8DCE-FCB54602B4BE}">
      <dsp:nvSpPr>
        <dsp:cNvPr id="0" name=""/>
        <dsp:cNvSpPr/>
      </dsp:nvSpPr>
      <dsp:spPr>
        <a:xfrm>
          <a:off x="959" y="265230"/>
          <a:ext cx="3741600" cy="24591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"/>
              <a:cs typeface="Times New Roman" panose="02020603050405020304" pitchFamily="18" charset="0"/>
            </a:rPr>
            <a:t>Предметы, принимаемые на хранение: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 "/>
              <a:cs typeface="Times New Roman" panose="02020603050405020304" pitchFamily="18" charset="0"/>
            </a:rPr>
            <a:t>мебель;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 "/>
              <a:cs typeface="Times New Roman" panose="02020603050405020304" pitchFamily="18" charset="0"/>
            </a:rPr>
            <a:t>посуда и бытовая техника</a:t>
          </a:r>
          <a:r>
            <a:rPr lang="en-US" sz="1600" kern="1200" dirty="0">
              <a:latin typeface="Arial "/>
              <a:cs typeface="Times New Roman" panose="02020603050405020304" pitchFamily="18" charset="0"/>
            </a:rPr>
            <a:t>;</a:t>
          </a:r>
          <a:endParaRPr lang="ru-RU" sz="1600" kern="1200" dirty="0">
            <a:latin typeface="Arial 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latin typeface="Arial "/>
              <a:cs typeface="Times New Roman" panose="02020603050405020304" pitchFamily="18" charset="0"/>
            </a:rPr>
            <a:t>одежда</a:t>
          </a:r>
          <a:r>
            <a:rPr lang="en-US" sz="1600" kern="1200">
              <a:latin typeface="Arial "/>
              <a:cs typeface="Times New Roman" panose="02020603050405020304" pitchFamily="18" charset="0"/>
            </a:rPr>
            <a:t>;</a:t>
          </a:r>
          <a:endParaRPr lang="ru-RU" sz="1600" kern="1200">
            <a:latin typeface="Arial 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 "/>
              <a:cs typeface="Times New Roman" panose="02020603050405020304" pitchFamily="18" charset="0"/>
            </a:rPr>
            <a:t>дачный и садовый инвентарь</a:t>
          </a:r>
          <a:r>
            <a:rPr lang="en-US" sz="1600" kern="1200" dirty="0">
              <a:latin typeface="Arial "/>
              <a:cs typeface="Times New Roman" panose="02020603050405020304" pitchFamily="18" charset="0"/>
            </a:rPr>
            <a:t>;</a:t>
          </a:r>
          <a:endParaRPr lang="ru-RU" sz="1600" kern="1200" dirty="0">
            <a:latin typeface="Arial 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 "/>
              <a:cs typeface="Times New Roman" panose="02020603050405020304" pitchFamily="18" charset="0"/>
            </a:rPr>
            <a:t>автомобильные запчасти, шины, велосипеды</a:t>
          </a:r>
          <a:r>
            <a:rPr lang="en-US" sz="1600" kern="1200" dirty="0">
              <a:latin typeface="Arial "/>
              <a:cs typeface="Times New Roman" panose="02020603050405020304" pitchFamily="18" charset="0"/>
            </a:rPr>
            <a:t>;</a:t>
          </a:r>
          <a:endParaRPr lang="ru-RU" sz="1600" kern="1200" dirty="0">
            <a:latin typeface="Arial 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Arial "/>
              <a:cs typeface="Times New Roman" panose="02020603050405020304" pitchFamily="18" charset="0"/>
            </a:rPr>
            <a:t>иные предметы быта.</a:t>
          </a:r>
        </a:p>
      </dsp:txBody>
      <dsp:txXfrm>
        <a:off x="959" y="265230"/>
        <a:ext cx="3741600" cy="2459196"/>
      </dsp:txXfrm>
    </dsp:sp>
    <dsp:sp modelId="{DC1A00D1-819D-4F90-BA88-189CAF268AC6}">
      <dsp:nvSpPr>
        <dsp:cNvPr id="0" name=""/>
        <dsp:cNvSpPr/>
      </dsp:nvSpPr>
      <dsp:spPr>
        <a:xfrm>
          <a:off x="4093596" y="0"/>
          <a:ext cx="3741600" cy="2459196"/>
        </a:xfrm>
        <a:prstGeom prst="rect">
          <a:avLst/>
        </a:prstGeom>
        <a:solidFill>
          <a:schemeClr val="accent5">
            <a:hueOff val="-62"/>
            <a:satOff val="671"/>
            <a:lumOff val="-2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"/>
              <a:cs typeface="Times New Roman" panose="02020603050405020304" pitchFamily="18" charset="0"/>
            </a:rPr>
            <a:t>Не допускается хранение таких категорий, как оружие, лекарственные средства, летучие жидкости, скоропортящиеся товары и продукты питания, растения, горюче-смазочные, легковоспламеняющиеся и опасные вещества и иных вещей, запрещенных к обороту на территории Российской Федерации. </a:t>
          </a:r>
        </a:p>
      </dsp:txBody>
      <dsp:txXfrm>
        <a:off x="4093596" y="0"/>
        <a:ext cx="3741600" cy="2459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8CC72-18EB-489C-A382-4E3CF6663B30}">
      <dsp:nvSpPr>
        <dsp:cNvPr id="0" name=""/>
        <dsp:cNvSpPr/>
      </dsp:nvSpPr>
      <dsp:spPr>
        <a:xfrm>
          <a:off x="-148262" y="0"/>
          <a:ext cx="4514358" cy="451435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16DAC-4908-4F3E-AC45-4EF90BE65291}">
      <dsp:nvSpPr>
        <dsp:cNvPr id="0" name=""/>
        <dsp:cNvSpPr/>
      </dsp:nvSpPr>
      <dsp:spPr>
        <a:xfrm>
          <a:off x="2009687" y="0"/>
          <a:ext cx="9090796" cy="45143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  <a:cs typeface="Times New Roman" panose="02020603050405020304" pitchFamily="18" charset="0"/>
            </a:rPr>
            <a:t>Рыночные риски</a:t>
          </a:r>
        </a:p>
      </dsp:txBody>
      <dsp:txXfrm>
        <a:off x="2009687" y="0"/>
        <a:ext cx="4545398" cy="1354310"/>
      </dsp:txXfrm>
    </dsp:sp>
    <dsp:sp modelId="{9844265F-5616-4A89-86F2-A46D37D54319}">
      <dsp:nvSpPr>
        <dsp:cNvPr id="0" name=""/>
        <dsp:cNvSpPr/>
      </dsp:nvSpPr>
      <dsp:spPr>
        <a:xfrm>
          <a:off x="641751" y="1210498"/>
          <a:ext cx="2934329" cy="305140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60"/>
            <a:satOff val="-322"/>
            <a:lumOff val="1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9DAD1-B94E-4792-961F-651033F7A89A}">
      <dsp:nvSpPr>
        <dsp:cNvPr id="0" name=""/>
        <dsp:cNvSpPr/>
      </dsp:nvSpPr>
      <dsp:spPr>
        <a:xfrm>
          <a:off x="2078807" y="1229249"/>
          <a:ext cx="9007851" cy="31844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0"/>
              <a:satOff val="-322"/>
              <a:lumOff val="1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  <a:cs typeface="Times New Roman" panose="02020603050405020304" pitchFamily="18" charset="0"/>
            </a:rPr>
            <a:t>Технологические риски</a:t>
          </a:r>
        </a:p>
      </dsp:txBody>
      <dsp:txXfrm>
        <a:off x="2078807" y="1229249"/>
        <a:ext cx="4503925" cy="1469746"/>
      </dsp:txXfrm>
    </dsp:sp>
    <dsp:sp modelId="{33C0CCA0-68B5-4B1D-9C07-58E23E6666F3}">
      <dsp:nvSpPr>
        <dsp:cNvPr id="0" name=""/>
        <dsp:cNvSpPr/>
      </dsp:nvSpPr>
      <dsp:spPr>
        <a:xfrm>
          <a:off x="1431763" y="2708616"/>
          <a:ext cx="1354306" cy="135430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21"/>
            <a:satOff val="-644"/>
            <a:lumOff val="337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6678D-9C14-4B93-A0C9-12D45489B0F2}">
      <dsp:nvSpPr>
        <dsp:cNvPr id="0" name=""/>
        <dsp:cNvSpPr/>
      </dsp:nvSpPr>
      <dsp:spPr>
        <a:xfrm>
          <a:off x="2064983" y="2708616"/>
          <a:ext cx="9035499" cy="13543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1"/>
              <a:satOff val="-644"/>
              <a:lumOff val="337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  <a:cs typeface="Times New Roman" panose="02020603050405020304" pitchFamily="18" charset="0"/>
            </a:rPr>
            <a:t>Правовые риски</a:t>
          </a:r>
        </a:p>
      </dsp:txBody>
      <dsp:txXfrm>
        <a:off x="2064983" y="2708616"/>
        <a:ext cx="4517749" cy="1354306"/>
      </dsp:txXfrm>
    </dsp:sp>
    <dsp:sp modelId="{C690E069-5C0B-45CF-9A1C-998036CAAC46}">
      <dsp:nvSpPr>
        <dsp:cNvPr id="0" name=""/>
        <dsp:cNvSpPr/>
      </dsp:nvSpPr>
      <dsp:spPr>
        <a:xfrm>
          <a:off x="6312716" y="0"/>
          <a:ext cx="5013851" cy="13543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n-lt"/>
              <a:cs typeface="Times New Roman" panose="02020603050405020304" pitchFamily="18" charset="0"/>
            </a:rPr>
            <a:t>Известность и востребованность услуг хранения на рынке, уровень спроса </a:t>
          </a:r>
        </a:p>
      </dsp:txBody>
      <dsp:txXfrm>
        <a:off x="6312716" y="0"/>
        <a:ext cx="5013851" cy="1354310"/>
      </dsp:txXfrm>
    </dsp:sp>
    <dsp:sp modelId="{EABB2FC3-9332-4466-B0A6-D7CAD8F55F54}">
      <dsp:nvSpPr>
        <dsp:cNvPr id="0" name=""/>
        <dsp:cNvSpPr/>
      </dsp:nvSpPr>
      <dsp:spPr>
        <a:xfrm>
          <a:off x="6288647" y="1256644"/>
          <a:ext cx="5061989" cy="15496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n-lt"/>
              <a:cs typeface="Times New Roman" panose="02020603050405020304" pitchFamily="18" charset="0"/>
            </a:rPr>
            <a:t>События, связанные с убытками по причине выхода из строя оборудования; аварии, пожары и иные ситуации, наносящие ущерб материальным ценностям либо сотрудникам</a:t>
          </a:r>
        </a:p>
      </dsp:txBody>
      <dsp:txXfrm>
        <a:off x="6288647" y="1256644"/>
        <a:ext cx="5061989" cy="1549637"/>
      </dsp:txXfrm>
    </dsp:sp>
    <dsp:sp modelId="{850A416F-36EC-47D3-BCA7-4081EBFECD2B}">
      <dsp:nvSpPr>
        <dsp:cNvPr id="0" name=""/>
        <dsp:cNvSpPr/>
      </dsp:nvSpPr>
      <dsp:spPr>
        <a:xfrm>
          <a:off x="6286209" y="2708616"/>
          <a:ext cx="5066866" cy="13543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n-lt"/>
              <a:cs typeface="Times New Roman" panose="02020603050405020304" pitchFamily="18" charset="0"/>
            </a:rPr>
            <a:t>Риск возникновения претензий клиентов по качеству сохранности вещей, сохранению их в прежнем количестве и состоянии</a:t>
          </a:r>
        </a:p>
      </dsp:txBody>
      <dsp:txXfrm>
        <a:off x="6286209" y="2708616"/>
        <a:ext cx="5066866" cy="1354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6AD3E-D4E2-460A-81E1-57A20C9B450A}" type="datetimeFigureOut">
              <a:rPr lang="ru-RU" smtClean="0"/>
              <a:pPr/>
              <a:t>10.07.2025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3061-9593-44D4-A63C-E5B85802C7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60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5656C-9098-495A-B384-ED28FBC616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297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3AAE5A-F614-47DE-A925-E1F7D2473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71A44C-D8F6-4830-9878-DF7D49655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6B97BC-6465-443A-9026-4FA63751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70EC-860E-4C78-AD71-541469ED0376}" type="datetime1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DCBCEE-4208-4DA9-8B82-196D8D44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95572C-FB11-40AD-87F0-1A1D0014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939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0C598B-E1C9-453A-85FA-2FC629BE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D8BB4E1-B5B6-4FA2-B655-F0DCFC409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D1576D-4B86-47F6-B944-CDAE43B3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71D3-5B33-46CE-8E6E-9584A60344DD}" type="datetime1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04B19F-BB5E-4517-ABDF-DF12AD5C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2E7DD52-4E01-4F36-8126-6B0E60AB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55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D2601C4-7CE6-4F44-81AA-A4A3E222D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C2ABB75-E830-4124-8194-5F16365F9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B15BE6-1F4B-455D-837B-3AC93190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82D-0122-4295-B86E-9E770C731C90}" type="datetime1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D10EB3-2304-46EA-B4B7-75D434FF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206F26-F674-45D9-93AE-0D23577E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29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71419" y="769257"/>
            <a:ext cx="2610275" cy="1642420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9014" y="2"/>
            <a:ext cx="2610275" cy="241167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99014" y="2536326"/>
            <a:ext cx="261027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326756" y="2536326"/>
            <a:ext cx="286524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599014" y="4464704"/>
            <a:ext cx="2610275" cy="239329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6D17325-1AE7-4BEB-BCAF-6756C1E17F79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5CDBDB1D-C396-4794-A488-B372622491D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CE611C6-80C7-4E79-98E4-AEA3CA07605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E77FECEB-85F1-44AA-AC2C-46AEBBB009A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122C7D7F-A190-4AF5-8BD0-87DEB3F2731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xmlns="" id="{5CF171E1-FBD4-4FA7-BA37-465AA432EA1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D14C0C3-FB82-47AB-A791-153EE5072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537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1D77F57-C215-44E1-B1F1-DB2568CB9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83D56C-EB2D-49CB-9B8E-B2CC82351F1C}"/>
              </a:ext>
            </a:extLst>
          </p:cNvPr>
          <p:cNvSpPr txBox="1"/>
          <p:nvPr/>
        </p:nvSpPr>
        <p:spPr>
          <a:xfrm>
            <a:off x="923925" y="4324350"/>
            <a:ext cx="9020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B2D50"/>
                </a:solidFill>
                <a:latin typeface="Montserrat ExtraBold" panose="00000900000000000000" pitchFamily="2" charset="0"/>
              </a:rPr>
              <a:t>LOREM IPSUM DOLOR SIT AMET, CONSECTETUR ADIPISCING ELIT</a:t>
            </a:r>
          </a:p>
        </p:txBody>
      </p:sp>
    </p:spTree>
    <p:extLst>
      <p:ext uri="{BB962C8B-B14F-4D97-AF65-F5344CB8AC3E}">
        <p14:creationId xmlns:p14="http://schemas.microsoft.com/office/powerpoint/2010/main" xmlns="" val="270991492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79887A-9AD9-40B5-AF8F-E0DFF4CB8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20C65C-F6C9-4EC0-A3B7-6B8EA77DF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2C69C3-E356-4D44-99E4-38202C5A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641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A139E3-1977-44B2-9AD4-C16406D4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9A38C7-F060-4CA7-A188-F047DEA4F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89DA45-60CF-46C1-8503-8821B94A4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689C65F-DC5D-4A9B-9243-D8E95B970A51}"/>
              </a:ext>
            </a:extLst>
          </p:cNvPr>
          <p:cNvSpPr txBox="1">
            <a:spLocks/>
          </p:cNvSpPr>
          <p:nvPr/>
        </p:nvSpPr>
        <p:spPr>
          <a:xfrm>
            <a:off x="10715812" y="6356350"/>
            <a:ext cx="63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0048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A139E3-1977-44B2-9AD4-C16406D40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9A38C7-F060-4CA7-A188-F047DEA4F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389DA45-60CF-46C1-8503-8821B94A4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689C65F-DC5D-4A9B-9243-D8E95B970A51}"/>
              </a:ext>
            </a:extLst>
          </p:cNvPr>
          <p:cNvSpPr txBox="1">
            <a:spLocks/>
          </p:cNvSpPr>
          <p:nvPr/>
        </p:nvSpPr>
        <p:spPr>
          <a:xfrm>
            <a:off x="10715812" y="6356350"/>
            <a:ext cx="63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Montserrat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0BA7BE-2335-4F52-A40F-549BF6DC8F8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C536E29-3B8B-44A4-BF51-8372B6990651}"/>
              </a:ext>
            </a:extLst>
          </p:cNvPr>
          <p:cNvGrpSpPr/>
          <p:nvPr/>
        </p:nvGrpSpPr>
        <p:grpSpPr>
          <a:xfrm>
            <a:off x="1040407" y="2501689"/>
            <a:ext cx="2394101" cy="2088232"/>
            <a:chOff x="5248647" y="1608813"/>
            <a:chExt cx="970807" cy="84677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1459740F-5758-4C2F-B8A5-75CB37A1430F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0B2D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6FC0149-C81C-446C-B1E8-D41E6F6D9684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8DD1AE5-C20B-4174-B213-A027C8EA22B0}"/>
              </a:ext>
            </a:extLst>
          </p:cNvPr>
          <p:cNvGrpSpPr/>
          <p:nvPr/>
        </p:nvGrpSpPr>
        <p:grpSpPr>
          <a:xfrm>
            <a:off x="1675831" y="3707682"/>
            <a:ext cx="1601067" cy="647871"/>
            <a:chOff x="1391543" y="3698889"/>
            <a:chExt cx="1601067" cy="6478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60055D4-D2A3-4773-A7D5-56D389E33B59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pitchFamily="2" charset="0"/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D940A4-197A-47B7-B86F-16AAA7EDA57B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Light" panose="00000400000000000000" pitchFamily="2" charset="0"/>
                  <a:cs typeface="Arial" pitchFamily="34" charset="0"/>
                </a:rPr>
                <a:t>Simple PowerPoint Presentation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19BB83-D4AB-4456-9F33-5D07A57D0DE9}"/>
              </a:ext>
            </a:extLst>
          </p:cNvPr>
          <p:cNvSpPr txBox="1"/>
          <p:nvPr/>
        </p:nvSpPr>
        <p:spPr>
          <a:xfrm>
            <a:off x="1556252" y="2837921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B2D50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rgbClr val="0B2D50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306B835F-92BB-4D79-B5D8-C88FC1DD3FBC}"/>
              </a:ext>
            </a:extLst>
          </p:cNvPr>
          <p:cNvGrpSpPr/>
          <p:nvPr/>
        </p:nvGrpSpPr>
        <p:grpSpPr>
          <a:xfrm>
            <a:off x="4806211" y="2128827"/>
            <a:ext cx="2394101" cy="2088232"/>
            <a:chOff x="5248647" y="1608813"/>
            <a:chExt cx="970807" cy="84677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E6D9E530-090C-4DE0-8F3F-CC3BADFB3928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81B9F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F1F882F9-A579-4791-A10B-428E512BFD93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EFF62AB-4124-42ED-B72A-0D645E751CB8}"/>
              </a:ext>
            </a:extLst>
          </p:cNvPr>
          <p:cNvGrpSpPr/>
          <p:nvPr/>
        </p:nvGrpSpPr>
        <p:grpSpPr>
          <a:xfrm>
            <a:off x="5358409" y="3326430"/>
            <a:ext cx="1601067" cy="647871"/>
            <a:chOff x="3233964" y="1954419"/>
            <a:chExt cx="1601067" cy="64787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0C2C3CA-7A2F-45D0-A1F9-8CB56A2DEE1C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pitchFamily="2" charset="0"/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CF88474-7E6A-4473-A693-A6E40D79504E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Light" panose="00000400000000000000" pitchFamily="2" charset="0"/>
                  <a:cs typeface="Arial" pitchFamily="34" charset="0"/>
                </a:rPr>
                <a:t>Simple PowerPoint Presentation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FD378EE-9526-4197-B5DF-354BE5FBFAFE}"/>
              </a:ext>
            </a:extLst>
          </p:cNvPr>
          <p:cNvSpPr txBox="1"/>
          <p:nvPr/>
        </p:nvSpPr>
        <p:spPr>
          <a:xfrm>
            <a:off x="5322056" y="2465059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81B9F0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rgbClr val="81B9F0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5256E2CF-0565-4D88-9DC8-9E23029C7E23}"/>
              </a:ext>
            </a:extLst>
          </p:cNvPr>
          <p:cNvGrpSpPr/>
          <p:nvPr/>
        </p:nvGrpSpPr>
        <p:grpSpPr>
          <a:xfrm>
            <a:off x="8572015" y="1821088"/>
            <a:ext cx="2394101" cy="2088232"/>
            <a:chOff x="5248647" y="1608813"/>
            <a:chExt cx="970807" cy="84677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E6F3CA80-32DB-4A5C-9D0C-CA85F2BA3887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C7E0F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8333BBD9-7C88-4A29-B701-4424D7BF8DB2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E1E40F26-E533-4CFC-8FE7-F3D436B78CDD}"/>
              </a:ext>
            </a:extLst>
          </p:cNvPr>
          <p:cNvGrpSpPr/>
          <p:nvPr/>
        </p:nvGrpSpPr>
        <p:grpSpPr>
          <a:xfrm>
            <a:off x="9175391" y="3010302"/>
            <a:ext cx="1601067" cy="647871"/>
            <a:chOff x="3233964" y="1954419"/>
            <a:chExt cx="1601067" cy="64787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4E52E22-F52A-409E-A48F-BE3678AB6EA8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Medium" panose="00000600000000000000" pitchFamily="2" charset="0"/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anose="00000600000000000000" pitchFamily="2" charset="0"/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E667062-892C-4FA3-B2FF-C6D42F9ECE95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ontserrat Light" panose="00000400000000000000" pitchFamily="2" charset="0"/>
                  <a:cs typeface="Arial" pitchFamily="34" charset="0"/>
                </a:rPr>
                <a:t>Simple PowerPoint Presentation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Light" panose="00000400000000000000" pitchFamily="2" charset="0"/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948C0DC-1158-4F04-BEA6-C629DF17800C}"/>
              </a:ext>
            </a:extLst>
          </p:cNvPr>
          <p:cNvSpPr txBox="1"/>
          <p:nvPr/>
        </p:nvSpPr>
        <p:spPr>
          <a:xfrm>
            <a:off x="9087860" y="2157320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C7E0F8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rgbClr val="C7E0F8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B80FA48-8BD9-4806-A612-99A820747EF7}"/>
              </a:ext>
            </a:extLst>
          </p:cNvPr>
          <p:cNvSpPr txBox="1"/>
          <p:nvPr/>
        </p:nvSpPr>
        <p:spPr>
          <a:xfrm>
            <a:off x="1028700" y="4953000"/>
            <a:ext cx="2405808" cy="16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sed do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et dolore magna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 Ut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enim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ad minim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veniam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quis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nostrud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exercitation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ullamco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nisi 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21043E8-DC27-49F1-AAA9-16505AE650B6}"/>
              </a:ext>
            </a:extLst>
          </p:cNvPr>
          <p:cNvSpPr txBox="1"/>
          <p:nvPr/>
        </p:nvSpPr>
        <p:spPr>
          <a:xfrm>
            <a:off x="4794504" y="4574812"/>
            <a:ext cx="2405808" cy="16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sed do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et dolore magna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 Ut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enim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ad minim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veniam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quis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nostrud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exercitation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ullamco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nisi 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288719E-6B85-4337-A8DC-83887091F588}"/>
              </a:ext>
            </a:extLst>
          </p:cNvPr>
          <p:cNvSpPr txBox="1"/>
          <p:nvPr/>
        </p:nvSpPr>
        <p:spPr>
          <a:xfrm>
            <a:off x="8560606" y="4200730"/>
            <a:ext cx="2405808" cy="16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sed do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eiusmod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incididunt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labore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et dolore magna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aliqua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 Ut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enim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ad minim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veniam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quis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nostrud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exercitation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ullamco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laboris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nisi </a:t>
            </a:r>
            <a:endParaRPr lang="en-US" sz="1100" dirty="0"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007FC5F-FB94-40AC-A0F7-9357E29D3A68}"/>
              </a:ext>
            </a:extLst>
          </p:cNvPr>
          <p:cNvSpPr txBox="1"/>
          <p:nvPr/>
        </p:nvSpPr>
        <p:spPr>
          <a:xfrm>
            <a:off x="908750" y="108334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</p:spTree>
    <p:extLst>
      <p:ext uri="{BB962C8B-B14F-4D97-AF65-F5344CB8AC3E}">
        <p14:creationId xmlns:p14="http://schemas.microsoft.com/office/powerpoint/2010/main" xmlns="" val="334818276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0312A4-CFEF-4201-860B-CF9A496FC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026649-55DA-4772-A804-776C528D7278}"/>
              </a:ext>
            </a:extLst>
          </p:cNvPr>
          <p:cNvSpPr txBox="1"/>
          <p:nvPr/>
        </p:nvSpPr>
        <p:spPr>
          <a:xfrm>
            <a:off x="7204448" y="2162825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D17A2F-2EF0-4064-AF71-8DEBA25AADE6}"/>
              </a:ext>
            </a:extLst>
          </p:cNvPr>
          <p:cNvSpPr txBox="1"/>
          <p:nvPr/>
        </p:nvSpPr>
        <p:spPr>
          <a:xfrm>
            <a:off x="7263063" y="4399980"/>
            <a:ext cx="3700212" cy="179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87465949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0312A4-CFEF-4201-860B-CF9A496FC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66079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5C96F3-9CA9-4A89-9382-B23C01BA4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xmlns="" id="{7FF28399-D6F9-4E43-8489-7D4B35DB66D0}"/>
              </a:ext>
            </a:extLst>
          </p:cNvPr>
          <p:cNvSpPr/>
          <p:nvPr/>
        </p:nvSpPr>
        <p:spPr>
          <a:xfrm>
            <a:off x="627960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B595001-D5A7-48F0-A03C-8202D1FE43B1}"/>
              </a:ext>
            </a:extLst>
          </p:cNvPr>
          <p:cNvSpPr/>
          <p:nvPr/>
        </p:nvSpPr>
        <p:spPr>
          <a:xfrm>
            <a:off x="4287714" y="2031228"/>
            <a:ext cx="216118" cy="216118"/>
          </a:xfrm>
          <a:prstGeom prst="ellipse">
            <a:avLst/>
          </a:prstGeom>
          <a:solidFill>
            <a:srgbClr val="0B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651C0E4-E78E-41C7-888B-D2728948E2C9}"/>
              </a:ext>
            </a:extLst>
          </p:cNvPr>
          <p:cNvSpPr/>
          <p:nvPr/>
        </p:nvSpPr>
        <p:spPr>
          <a:xfrm>
            <a:off x="6214714" y="1888137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13AB49A-6869-49B1-879A-7F6DA38FC32F}"/>
              </a:ext>
            </a:extLst>
          </p:cNvPr>
          <p:cNvGrpSpPr/>
          <p:nvPr/>
        </p:nvGrpSpPr>
        <p:grpSpPr>
          <a:xfrm>
            <a:off x="6924015" y="1804852"/>
            <a:ext cx="4616540" cy="705595"/>
            <a:chOff x="4716014" y="1639851"/>
            <a:chExt cx="3888434" cy="7052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1DCAF17-8312-4D05-9D72-FF34CFDFD088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9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Lorem ipsum dolor sit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amet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,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consectetur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adipiscing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elit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, sed do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eiusmod</a:t>
              </a:r>
              <a:r>
                <a:rPr lang="en-US" sz="120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 </a:t>
              </a:r>
              <a:r>
                <a:rPr lang="en-US" sz="1200" b="0" i="0" dirty="0" err="1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  <a:t>tempor</a:t>
              </a:r>
              <a:endParaRPr lang="en-US" sz="1200" dirty="0">
                <a:latin typeface="Montserrat" panose="000005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D0296AC3-0C5A-4ADB-8BAD-7694A95F046A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0FC6D8C-3964-4080-8E42-77EEB4E4050C}"/>
              </a:ext>
            </a:extLst>
          </p:cNvPr>
          <p:cNvSpPr/>
          <p:nvPr/>
        </p:nvSpPr>
        <p:spPr>
          <a:xfrm>
            <a:off x="7160341" y="3724383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86EB9D3-CEBF-420B-9D93-500F564CA01C}"/>
              </a:ext>
            </a:extLst>
          </p:cNvPr>
          <p:cNvGrpSpPr/>
          <p:nvPr/>
        </p:nvGrpSpPr>
        <p:grpSpPr>
          <a:xfrm>
            <a:off x="7869642" y="3641099"/>
            <a:ext cx="3484157" cy="483803"/>
            <a:chOff x="4716014" y="1639851"/>
            <a:chExt cx="3888434" cy="4835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763F02-D641-4ED2-AC27-7FDEFFF95DC4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F8AB2CA-C6A3-4668-902B-86398CA6B56F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7366F6DF-023C-4A64-946D-4BD196F0A7FA}"/>
              </a:ext>
            </a:extLst>
          </p:cNvPr>
          <p:cNvSpPr/>
          <p:nvPr/>
        </p:nvSpPr>
        <p:spPr>
          <a:xfrm>
            <a:off x="6090887" y="5560629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94E47FA-A3F0-41A1-8036-3C1942BC2A0C}"/>
              </a:ext>
            </a:extLst>
          </p:cNvPr>
          <p:cNvGrpSpPr/>
          <p:nvPr/>
        </p:nvGrpSpPr>
        <p:grpSpPr>
          <a:xfrm>
            <a:off x="6800188" y="5477345"/>
            <a:ext cx="4616540" cy="483803"/>
            <a:chOff x="4716014" y="1639851"/>
            <a:chExt cx="3888434" cy="4835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2818B1B-B4D1-4516-9059-9529D7E95EA4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CA6EA18-DD5A-474B-8258-DABE5CA6DAED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52D9E792-8264-45C3-9BF7-C8E18AAB6FF5}"/>
              </a:ext>
            </a:extLst>
          </p:cNvPr>
          <p:cNvSpPr/>
          <p:nvPr/>
        </p:nvSpPr>
        <p:spPr>
          <a:xfrm>
            <a:off x="6910409" y="2806260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405A2EC-0DE7-4570-8092-C586A829F725}"/>
              </a:ext>
            </a:extLst>
          </p:cNvPr>
          <p:cNvGrpSpPr/>
          <p:nvPr/>
        </p:nvGrpSpPr>
        <p:grpSpPr>
          <a:xfrm>
            <a:off x="7619710" y="2722975"/>
            <a:ext cx="3734090" cy="483803"/>
            <a:chOff x="4716014" y="1639851"/>
            <a:chExt cx="3888434" cy="4835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F1A76D7-38D7-49C3-976F-47A8F9AE7E72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A2BB640-582D-43F9-AD39-5A181F80977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F52F06A3-D99B-431F-B3A0-A0718FE3423A}"/>
              </a:ext>
            </a:extLst>
          </p:cNvPr>
          <p:cNvSpPr/>
          <p:nvPr/>
        </p:nvSpPr>
        <p:spPr>
          <a:xfrm>
            <a:off x="6934792" y="4642506"/>
            <a:ext cx="549613" cy="549613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FD5DD1E-A6ED-4963-9281-252BD5153CEC}"/>
              </a:ext>
            </a:extLst>
          </p:cNvPr>
          <p:cNvGrpSpPr/>
          <p:nvPr/>
        </p:nvGrpSpPr>
        <p:grpSpPr>
          <a:xfrm>
            <a:off x="7644093" y="4559221"/>
            <a:ext cx="3709705" cy="483803"/>
            <a:chOff x="4716014" y="1639851"/>
            <a:chExt cx="3888434" cy="48359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927763B-C7FE-4EEB-A745-05FC25AC2A77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description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F4670F6-A12F-4CF8-98CF-8A64934EA8F3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anose="00000500000000000000" pitchFamily="2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40EE65A0-FC36-422A-B38E-8B7870FC0C27}"/>
              </a:ext>
            </a:extLst>
          </p:cNvPr>
          <p:cNvSpPr/>
          <p:nvPr/>
        </p:nvSpPr>
        <p:spPr>
          <a:xfrm>
            <a:off x="5316770" y="2949352"/>
            <a:ext cx="216118" cy="216118"/>
          </a:xfrm>
          <a:prstGeom prst="ellipse">
            <a:avLst/>
          </a:prstGeom>
          <a:solidFill>
            <a:srgbClr val="81B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5FAC2655-9C92-46C7-A19F-8E79BF1737B5}"/>
              </a:ext>
            </a:extLst>
          </p:cNvPr>
          <p:cNvSpPr/>
          <p:nvPr/>
        </p:nvSpPr>
        <p:spPr>
          <a:xfrm>
            <a:off x="5549646" y="3867474"/>
            <a:ext cx="216118" cy="216118"/>
          </a:xfrm>
          <a:prstGeom prst="ellipse">
            <a:avLst/>
          </a:prstGeom>
          <a:solidFill>
            <a:srgbClr val="C7E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3472E0D-AE94-4C0C-B47B-4E0D21E91737}"/>
              </a:ext>
            </a:extLst>
          </p:cNvPr>
          <p:cNvSpPr/>
          <p:nvPr/>
        </p:nvSpPr>
        <p:spPr>
          <a:xfrm>
            <a:off x="5296318" y="4785598"/>
            <a:ext cx="216118" cy="216118"/>
          </a:xfrm>
          <a:prstGeom prst="ellipse">
            <a:avLst/>
          </a:prstGeom>
          <a:solidFill>
            <a:srgbClr val="81B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D419687C-7D90-43D2-B3CC-3B7F19149B5C}"/>
              </a:ext>
            </a:extLst>
          </p:cNvPr>
          <p:cNvSpPr/>
          <p:nvPr/>
        </p:nvSpPr>
        <p:spPr>
          <a:xfrm>
            <a:off x="4287714" y="5703720"/>
            <a:ext cx="216118" cy="216118"/>
          </a:xfrm>
          <a:prstGeom prst="ellipse">
            <a:avLst/>
          </a:prstGeom>
          <a:solidFill>
            <a:srgbClr val="0B2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A8793A0-64D4-400B-8248-99EC6716BFE7}"/>
              </a:ext>
            </a:extLst>
          </p:cNvPr>
          <p:cNvCxnSpPr>
            <a:cxnSpLocks/>
          </p:cNvCxnSpPr>
          <p:nvPr/>
        </p:nvCxnSpPr>
        <p:spPr>
          <a:xfrm>
            <a:off x="4819226" y="213933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927293F5-0905-4531-BF2C-3B5E575B9E96}"/>
              </a:ext>
            </a:extLst>
          </p:cNvPr>
          <p:cNvCxnSpPr>
            <a:cxnSpLocks/>
          </p:cNvCxnSpPr>
          <p:nvPr/>
        </p:nvCxnSpPr>
        <p:spPr>
          <a:xfrm>
            <a:off x="5681602" y="3057458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DBD294F-5836-446A-988F-9A2FC7E3BD86}"/>
              </a:ext>
            </a:extLst>
          </p:cNvPr>
          <p:cNvCxnSpPr>
            <a:cxnSpLocks/>
          </p:cNvCxnSpPr>
          <p:nvPr/>
        </p:nvCxnSpPr>
        <p:spPr>
          <a:xfrm>
            <a:off x="5923006" y="3975581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1C89AEF2-45A9-4227-82B6-AAC36D8BBE55}"/>
              </a:ext>
            </a:extLst>
          </p:cNvPr>
          <p:cNvCxnSpPr>
            <a:cxnSpLocks/>
          </p:cNvCxnSpPr>
          <p:nvPr/>
        </p:nvCxnSpPr>
        <p:spPr>
          <a:xfrm>
            <a:off x="5683568" y="4893704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78B200C-4A01-41A9-B8BA-C3C0ACA9447E}"/>
              </a:ext>
            </a:extLst>
          </p:cNvPr>
          <p:cNvCxnSpPr>
            <a:cxnSpLocks/>
          </p:cNvCxnSpPr>
          <p:nvPr/>
        </p:nvCxnSpPr>
        <p:spPr>
          <a:xfrm>
            <a:off x="4757312" y="5811827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EE53B03E-342B-43C5-B994-4D9A644105CA}"/>
              </a:ext>
            </a:extLst>
          </p:cNvPr>
          <p:cNvSpPr/>
          <p:nvPr/>
        </p:nvSpPr>
        <p:spPr>
          <a:xfrm>
            <a:off x="1975230" y="2819855"/>
            <a:ext cx="2504715" cy="2504715"/>
          </a:xfrm>
          <a:prstGeom prst="ellipse">
            <a:avLst/>
          </a:prstGeom>
          <a:solidFill>
            <a:srgbClr val="81B9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83BBE73-9967-49A7-9F5F-9EBFCCF1CEDA}"/>
              </a:ext>
            </a:extLst>
          </p:cNvPr>
          <p:cNvSpPr/>
          <p:nvPr/>
        </p:nvSpPr>
        <p:spPr>
          <a:xfrm>
            <a:off x="1029603" y="3605527"/>
            <a:ext cx="2504715" cy="2504715"/>
          </a:xfrm>
          <a:prstGeom prst="ellipse">
            <a:avLst/>
          </a:prstGeom>
          <a:solidFill>
            <a:srgbClr val="C7E0F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7BD7544D-CCFF-4265-B923-589A8D41BDC6}"/>
              </a:ext>
            </a:extLst>
          </p:cNvPr>
          <p:cNvSpPr/>
          <p:nvPr/>
        </p:nvSpPr>
        <p:spPr>
          <a:xfrm>
            <a:off x="1273216" y="2728186"/>
            <a:ext cx="2504715" cy="2504715"/>
          </a:xfrm>
          <a:prstGeom prst="ellipse">
            <a:avLst/>
          </a:prstGeom>
          <a:solidFill>
            <a:srgbClr val="2784E1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92B7FCE6-B2A0-47A4-B602-03EBDD3FD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1960" y="3631753"/>
            <a:ext cx="1125615" cy="105816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D1C2208-2C55-4795-BE7A-D9AD975FD86F}"/>
              </a:ext>
            </a:extLst>
          </p:cNvPr>
          <p:cNvSpPr txBox="1"/>
          <p:nvPr/>
        </p:nvSpPr>
        <p:spPr>
          <a:xfrm>
            <a:off x="904777" y="674077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</p:spTree>
    <p:extLst>
      <p:ext uri="{BB962C8B-B14F-4D97-AF65-F5344CB8AC3E}">
        <p14:creationId xmlns:p14="http://schemas.microsoft.com/office/powerpoint/2010/main" xmlns="" val="42335785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1DEE6-B82F-4E8F-B683-27BD0971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5A8030-AC05-4EE2-AD37-CF062FC8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6FCF93-FCBC-4D60-9E45-06432BA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6D5C-05C2-42FE-862B-01C977FD93D1}" type="datetime1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EA734A-F88D-49F7-BDCA-211FA5F8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1B4103-3469-42CA-94D1-F80CF80A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437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E6951ED-0D5E-40F8-BBA7-D3B3A49AC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43938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0DD353-FB05-4DAD-81F8-09B6AF910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0BCEB4-AC67-4635-AB85-4354CDD4A18B}"/>
              </a:ext>
            </a:extLst>
          </p:cNvPr>
          <p:cNvSpPr txBox="1"/>
          <p:nvPr/>
        </p:nvSpPr>
        <p:spPr>
          <a:xfrm>
            <a:off x="908750" y="211204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E216CC-1D6B-4F30-995E-9630E051806A}"/>
              </a:ext>
            </a:extLst>
          </p:cNvPr>
          <p:cNvSpPr txBox="1"/>
          <p:nvPr/>
        </p:nvSpPr>
        <p:spPr>
          <a:xfrm>
            <a:off x="908750" y="3339710"/>
            <a:ext cx="3700212" cy="179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13230533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6B492E-1D41-4F00-9BD8-3802C43BB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679197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EB2DB2-6262-475C-88B5-DB740F568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D27F222-3587-478A-9B0C-D15BA7396DD2}"/>
              </a:ext>
            </a:extLst>
          </p:cNvPr>
          <p:cNvSpPr/>
          <p:nvPr/>
        </p:nvSpPr>
        <p:spPr>
          <a:xfrm>
            <a:off x="4667250" y="5714999"/>
            <a:ext cx="6300537" cy="371475"/>
          </a:xfrm>
          <a:prstGeom prst="rect">
            <a:avLst/>
          </a:prstGeom>
          <a:solidFill>
            <a:srgbClr val="0B2D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240C79-37B9-4DBB-8E60-24A3E3A2C76A}"/>
              </a:ext>
            </a:extLst>
          </p:cNvPr>
          <p:cNvSpPr txBox="1"/>
          <p:nvPr/>
        </p:nvSpPr>
        <p:spPr>
          <a:xfrm>
            <a:off x="4667250" y="5715000"/>
            <a:ext cx="6300536" cy="32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consectetur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Montserrat Light" panose="00000400000000000000" pitchFamily="2" charset="0"/>
              </a:rPr>
              <a:t>, sed do </a:t>
            </a:r>
            <a:r>
              <a:rPr lang="en-US" sz="1400" dirty="0" err="1">
                <a:solidFill>
                  <a:schemeClr val="bg1"/>
                </a:solidFill>
                <a:latin typeface="Montserrat Light" panose="00000400000000000000" pitchFamily="2" charset="0"/>
              </a:rPr>
              <a:t>eius</a:t>
            </a:r>
            <a:endParaRPr lang="en-US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7F91C8-A130-486A-B0F1-6D6AEBF7AB54}"/>
              </a:ext>
            </a:extLst>
          </p:cNvPr>
          <p:cNvSpPr txBox="1"/>
          <p:nvPr/>
        </p:nvSpPr>
        <p:spPr>
          <a:xfrm>
            <a:off x="4538913" y="3339710"/>
            <a:ext cx="6300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CCF284-A2F7-4092-839E-09971B97FF3C}"/>
              </a:ext>
            </a:extLst>
          </p:cNvPr>
          <p:cNvSpPr txBox="1"/>
          <p:nvPr/>
        </p:nvSpPr>
        <p:spPr>
          <a:xfrm>
            <a:off x="4538913" y="2102518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</p:spTree>
    <p:extLst>
      <p:ext uri="{BB962C8B-B14F-4D97-AF65-F5344CB8AC3E}">
        <p14:creationId xmlns:p14="http://schemas.microsoft.com/office/powerpoint/2010/main" xmlns="" val="205462811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B35F3B-7F25-4C6C-84D5-B2FA816CE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60178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952285-E2ED-4E1C-B242-E5B7C20B8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889700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D1350D-1361-4E81-9FC6-34B8084B2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320FE7-94B9-4F9F-ADFF-83E1080AFF38}"/>
              </a:ext>
            </a:extLst>
          </p:cNvPr>
          <p:cNvGrpSpPr/>
          <p:nvPr/>
        </p:nvGrpSpPr>
        <p:grpSpPr>
          <a:xfrm>
            <a:off x="1418397" y="2247072"/>
            <a:ext cx="2287656" cy="2287656"/>
            <a:chOff x="2437572" y="2237547"/>
            <a:chExt cx="2287656" cy="22876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BB2DD99-1204-4813-96DB-7FE5EB353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4A799E75-9D73-42A5-868F-19BBD42B05F9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3826FCB-2322-485B-8030-043348C5F485}"/>
              </a:ext>
            </a:extLst>
          </p:cNvPr>
          <p:cNvGrpSpPr/>
          <p:nvPr/>
        </p:nvGrpSpPr>
        <p:grpSpPr>
          <a:xfrm>
            <a:off x="4062205" y="2247072"/>
            <a:ext cx="2287656" cy="2287656"/>
            <a:chOff x="2437572" y="2237547"/>
            <a:chExt cx="2287656" cy="22876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89E29ECE-3D4E-49AA-BF2F-24CCE934E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E81D022-C41C-4739-86B6-5CFF6C9C9967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7E78486-F6DB-4167-A89C-1976D42BC711}"/>
              </a:ext>
            </a:extLst>
          </p:cNvPr>
          <p:cNvGrpSpPr/>
          <p:nvPr/>
        </p:nvGrpSpPr>
        <p:grpSpPr>
          <a:xfrm>
            <a:off x="6706013" y="2256597"/>
            <a:ext cx="2287656" cy="2287656"/>
            <a:chOff x="2437572" y="2237547"/>
            <a:chExt cx="2287656" cy="228765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708FAC61-4FC5-4E9A-A39A-458920EE9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9817395-BEA9-4D03-B536-173E76F0A93F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00BCCC-070C-4735-A9EF-1A65A08FD83A}"/>
              </a:ext>
            </a:extLst>
          </p:cNvPr>
          <p:cNvSpPr txBox="1"/>
          <p:nvPr/>
        </p:nvSpPr>
        <p:spPr>
          <a:xfrm>
            <a:off x="2415251" y="67946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7F6C22B-A664-41C9-AF31-C9B920C0858F}"/>
              </a:ext>
            </a:extLst>
          </p:cNvPr>
          <p:cNvSpPr txBox="1"/>
          <p:nvPr/>
        </p:nvSpPr>
        <p:spPr>
          <a:xfrm>
            <a:off x="1396076" y="4906203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97924E6-80BF-4132-BA35-30EF4A23CC27}"/>
              </a:ext>
            </a:extLst>
          </p:cNvPr>
          <p:cNvGrpSpPr/>
          <p:nvPr/>
        </p:nvGrpSpPr>
        <p:grpSpPr>
          <a:xfrm>
            <a:off x="9372142" y="2256597"/>
            <a:ext cx="2287656" cy="2287656"/>
            <a:chOff x="2437572" y="2237547"/>
            <a:chExt cx="2287656" cy="228765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98BAB5B-0D5B-4F41-AB14-18DD1BE24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37572" y="2237547"/>
              <a:ext cx="2287656" cy="2287656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F2C75A0E-0A68-471A-A892-4719BE81E6CB}"/>
                </a:ext>
              </a:extLst>
            </p:cNvPr>
            <p:cNvSpPr/>
            <p:nvPr/>
          </p:nvSpPr>
          <p:spPr>
            <a:xfrm>
              <a:off x="2524125" y="2324100"/>
              <a:ext cx="2114550" cy="2114550"/>
            </a:xfrm>
            <a:prstGeom prst="ellipse">
              <a:avLst/>
            </a:prstGeom>
            <a:noFill/>
            <a:ln w="19050">
              <a:solidFill>
                <a:srgbClr val="0B2D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706BED1-0249-4221-8C61-7EC75AA3D539}"/>
              </a:ext>
            </a:extLst>
          </p:cNvPr>
          <p:cNvSpPr txBox="1"/>
          <p:nvPr/>
        </p:nvSpPr>
        <p:spPr>
          <a:xfrm>
            <a:off x="4062205" y="4868100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AE474D0-FCBC-4FDB-8B84-84E783126D74}"/>
              </a:ext>
            </a:extLst>
          </p:cNvPr>
          <p:cNvSpPr txBox="1"/>
          <p:nvPr/>
        </p:nvSpPr>
        <p:spPr>
          <a:xfrm>
            <a:off x="6706013" y="4906203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1388F37-C3FF-4EC5-AF7D-ADE9018A05C1}"/>
              </a:ext>
            </a:extLst>
          </p:cNvPr>
          <p:cNvSpPr txBox="1"/>
          <p:nvPr/>
        </p:nvSpPr>
        <p:spPr>
          <a:xfrm>
            <a:off x="9372142" y="4868101"/>
            <a:ext cx="230997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 ExtraBold" panose="00000900000000000000" pitchFamily="2" charset="0"/>
              </a:rPr>
              <a:t>Add text</a:t>
            </a:r>
            <a:endParaRPr lang="ru-RU" sz="1600" dirty="0">
              <a:latin typeface="Montserrat ExtraBold" panose="00000900000000000000" pitchFamily="2" charset="0"/>
            </a:endParaRPr>
          </a:p>
          <a:p>
            <a:endParaRPr lang="ru-RU" sz="1600" dirty="0">
              <a:latin typeface="Montserrat ExtraBold" panose="00000900000000000000" pitchFamily="2" charset="0"/>
            </a:endParaRPr>
          </a:p>
          <a:p>
            <a:r>
              <a:rPr lang="en-US" sz="1100" dirty="0">
                <a:latin typeface="Montserrat Medium" panose="00000600000000000000" pitchFamily="2" charset="0"/>
              </a:rPr>
              <a:t>Add description</a:t>
            </a:r>
          </a:p>
        </p:txBody>
      </p:sp>
    </p:spTree>
    <p:extLst>
      <p:ext uri="{BB962C8B-B14F-4D97-AF65-F5344CB8AC3E}">
        <p14:creationId xmlns:p14="http://schemas.microsoft.com/office/powerpoint/2010/main" xmlns="" val="353568462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3DEA36-65C0-49A9-ABC8-D804B62A2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72085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8FB2F8-5DF0-458F-9DB7-247275E8F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85753A-281B-4611-907E-FBAB2651DF59}"/>
              </a:ext>
            </a:extLst>
          </p:cNvPr>
          <p:cNvSpPr txBox="1"/>
          <p:nvPr/>
        </p:nvSpPr>
        <p:spPr>
          <a:xfrm>
            <a:off x="908750" y="1083343"/>
            <a:ext cx="530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B2D50"/>
                </a:solidFill>
                <a:latin typeface="Montserrat ExtraBold" panose="00000900000000000000" pitchFamily="2" charset="0"/>
              </a:rPr>
              <a:t>HEADER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7A4EB8-E189-4DBB-9C8C-CD7FAB22F9FD}"/>
              </a:ext>
            </a:extLst>
          </p:cNvPr>
          <p:cNvSpPr txBox="1"/>
          <p:nvPr/>
        </p:nvSpPr>
        <p:spPr>
          <a:xfrm>
            <a:off x="908750" y="4377935"/>
            <a:ext cx="3700212" cy="179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Montserrat Medium" panose="00000600000000000000" pitchFamily="2" charset="0"/>
              </a:rPr>
              <a:t>Lorem ipsum dolor sit </a:t>
            </a:r>
            <a:r>
              <a:rPr lang="en-US" sz="1400" dirty="0" err="1">
                <a:latin typeface="Montserrat Medium" panose="00000600000000000000" pitchFamily="2" charset="0"/>
              </a:rPr>
              <a:t>amet</a:t>
            </a:r>
            <a:r>
              <a:rPr lang="en-US" sz="1400" dirty="0">
                <a:latin typeface="Montserrat Medium" panose="00000600000000000000" pitchFamily="2" charset="0"/>
              </a:rPr>
              <a:t>, </a:t>
            </a:r>
            <a:r>
              <a:rPr lang="en-US" sz="1400" dirty="0" err="1">
                <a:latin typeface="Montserrat Medium" panose="00000600000000000000" pitchFamily="2" charset="0"/>
              </a:rPr>
              <a:t>consectetur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adipiscing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elit</a:t>
            </a:r>
            <a:r>
              <a:rPr lang="en-US" sz="1400" dirty="0">
                <a:latin typeface="Montserrat Medium" panose="00000600000000000000" pitchFamily="2" charset="0"/>
              </a:rPr>
              <a:t>, sed do </a:t>
            </a:r>
            <a:r>
              <a:rPr lang="en-US" sz="1400" dirty="0" err="1">
                <a:latin typeface="Montserrat Medium" panose="00000600000000000000" pitchFamily="2" charset="0"/>
              </a:rPr>
              <a:t>eiusmod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tempor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incididunt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ut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labore</a:t>
            </a:r>
            <a:r>
              <a:rPr lang="en-US" sz="1400" dirty="0">
                <a:latin typeface="Montserrat Medium" panose="00000600000000000000" pitchFamily="2" charset="0"/>
              </a:rPr>
              <a:t> et dolore magna </a:t>
            </a:r>
            <a:r>
              <a:rPr lang="en-US" sz="1400" dirty="0" err="1">
                <a:latin typeface="Montserrat Medium" panose="00000600000000000000" pitchFamily="2" charset="0"/>
              </a:rPr>
              <a:t>aliqua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  <a:r>
              <a:rPr lang="en-US" sz="1400" dirty="0" err="1">
                <a:latin typeface="Montserrat Medium" panose="00000600000000000000" pitchFamily="2" charset="0"/>
              </a:rPr>
              <a:t>Quis</a:t>
            </a:r>
            <a:r>
              <a:rPr lang="en-US" sz="1400" dirty="0">
                <a:latin typeface="Montserrat Medium" panose="00000600000000000000" pitchFamily="2" charset="0"/>
              </a:rPr>
              <a:t> ipsum </a:t>
            </a:r>
            <a:r>
              <a:rPr lang="en-US" sz="1400" dirty="0" err="1">
                <a:latin typeface="Montserrat Medium" panose="00000600000000000000" pitchFamily="2" charset="0"/>
              </a:rPr>
              <a:t>suspendisse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ultrices</a:t>
            </a:r>
            <a:r>
              <a:rPr lang="en-US" sz="1400" dirty="0">
                <a:latin typeface="Montserrat Medium" panose="00000600000000000000" pitchFamily="2" charset="0"/>
              </a:rPr>
              <a:t> gravida. </a:t>
            </a:r>
            <a:r>
              <a:rPr lang="en-US" sz="1400" dirty="0" err="1">
                <a:latin typeface="Montserrat Medium" panose="00000600000000000000" pitchFamily="2" charset="0"/>
              </a:rPr>
              <a:t>Risus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commodo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viverra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maecenas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accumsan</a:t>
            </a:r>
            <a:r>
              <a:rPr lang="en-US" sz="1400" dirty="0"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latin typeface="Montserrat Medium" panose="00000600000000000000" pitchFamily="2" charset="0"/>
              </a:rPr>
              <a:t>lacus</a:t>
            </a:r>
            <a:r>
              <a:rPr lang="en-US" sz="1400" dirty="0">
                <a:latin typeface="Montserrat Medium" panose="00000600000000000000" pitchFamily="2" charset="0"/>
              </a:rPr>
              <a:t> vel </a:t>
            </a:r>
            <a:r>
              <a:rPr lang="en-US" sz="1400" dirty="0" err="1">
                <a:latin typeface="Montserrat Medium" panose="00000600000000000000" pitchFamily="2" charset="0"/>
              </a:rPr>
              <a:t>facilisis</a:t>
            </a:r>
            <a:r>
              <a:rPr lang="en-US" sz="1400" dirty="0">
                <a:latin typeface="Montserrat Medium" panose="000006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94598966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43D1587A-FFE0-45EF-810B-63F0AE09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5812" y="6356350"/>
            <a:ext cx="63798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D13611-722D-4EFB-B78A-3D2BBF243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86087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19ECA7-D242-4F4B-ABD4-F901728E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7ED342-9C06-4F47-AC1E-6C3E06161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228353-B0F3-4F39-B010-E50FDF48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F90E-6AF7-42E0-87D2-F1FD3E84A1C0}" type="datetime1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841A63-BE40-478A-8242-55120994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B8D7AB-7758-4364-B334-84AF62E0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72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871419" y="769257"/>
            <a:ext cx="2610275" cy="1642420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9014" y="2"/>
            <a:ext cx="2610275" cy="241167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99014" y="2536326"/>
            <a:ext cx="261027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326756" y="2536326"/>
            <a:ext cx="2865245" cy="1803731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599014" y="4464704"/>
            <a:ext cx="2610275" cy="2393297"/>
          </a:xfrm>
          <a:ln w="19050"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6D17325-1AE7-4BEB-BCAF-6756C1E17F79}"/>
              </a:ext>
            </a:extLst>
          </p:cNvPr>
          <p:cNvGrpSpPr/>
          <p:nvPr userDrawn="1"/>
        </p:nvGrpSpPr>
        <p:grpSpPr>
          <a:xfrm rot="5400000">
            <a:off x="11390346" y="6494322"/>
            <a:ext cx="309814" cy="45719"/>
            <a:chOff x="11008409" y="6143528"/>
            <a:chExt cx="352370" cy="1027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5CDBDB1D-C396-4794-A488-B372622491D2}"/>
                </a:ext>
              </a:extLst>
            </p:cNvPr>
            <p:cNvSpPr/>
            <p:nvPr userDrawn="1"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CE611C6-80C7-4E79-98E4-AEA3CA076058}"/>
                </a:ext>
              </a:extLst>
            </p:cNvPr>
            <p:cNvSpPr/>
            <p:nvPr userDrawn="1"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E77FECEB-85F1-44AA-AC2C-46AEBBB009AB}"/>
                </a:ext>
              </a:extLst>
            </p:cNvPr>
            <p:cNvSpPr/>
            <p:nvPr userDrawn="1"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122C7D7F-A190-4AF5-8BD0-87DEB3F2731D}"/>
                </a:ext>
              </a:extLst>
            </p:cNvPr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xmlns="" id="{5CF171E1-FBD4-4FA7-BA37-465AA432EA1C}"/>
              </a:ext>
            </a:extLst>
          </p:cNvPr>
          <p:cNvSpPr txBox="1">
            <a:spLocks/>
          </p:cNvSpPr>
          <p:nvPr userDrawn="1"/>
        </p:nvSpPr>
        <p:spPr>
          <a:xfrm>
            <a:off x="10947534" y="6285562"/>
            <a:ext cx="502604" cy="4328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6CAF5E-82FD-46C1-8113-274199A6E6F4}" type="slidenum">
              <a:rPr lang="id-ID" sz="1400" smtClean="0">
                <a:solidFill>
                  <a:schemeClr val="tx1"/>
                </a:solidFill>
                <a:latin typeface="Playfair Display" pitchFamily="2" charset="0"/>
              </a:rPr>
              <a:pPr algn="r"/>
              <a:t>‹#›</a:t>
            </a:fld>
            <a:endParaRPr lang="id-ID" sz="1400" dirty="0">
              <a:solidFill>
                <a:schemeClr val="tx1"/>
              </a:solidFill>
              <a:latin typeface="Playfair Display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D14C0C3-FB82-47AB-A791-153EE5072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168812" y="6162017"/>
            <a:ext cx="601625" cy="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22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AF773-EE69-4A0D-97F3-669813B1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5F3297-55C6-44DF-B10B-9FAD12125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1EC04DC-CAF2-42D0-9CA1-1E5D0963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404C13-2580-4E34-8EEC-70509094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E1B-7144-4401-B52E-C6BACF4BA89E}" type="datetime1">
              <a:rPr lang="ru-RU" smtClean="0"/>
              <a:pPr/>
              <a:t>10.07.2025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C81E36-FA43-4FC3-9414-19E79BF9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3B18DF-7240-4AE3-B44F-3100BF00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188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DC380E-1C0E-4261-9F50-4DB08579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C72E56F-D9BA-4443-AE1B-64A47027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BAE6378-7C5F-49A0-9335-AD01E52EC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26DB0C0-41EF-4B7F-9E18-EACD736AD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25EC559-9169-4628-9831-253D216BF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724FB6F-AB6C-40B1-976B-E05C8165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B63-DCEA-496E-B35D-EFD293917B6B}" type="datetime1">
              <a:rPr lang="ru-RU" smtClean="0"/>
              <a:pPr/>
              <a:t>10.07.2025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C546BB4-CC8E-40BC-98A5-84325FDF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D3F3243-51B4-495F-A6E4-2471B516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86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1C8E23-520B-4266-AE1D-67F5C803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6861DFA-05E8-40F2-87DB-DE52D670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A11B-C75E-4D47-AC56-12CD7873E1A0}" type="datetime1">
              <a:rPr lang="ru-RU" smtClean="0"/>
              <a:pPr/>
              <a:t>10.07.2025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0DF3A2F-3ADD-4CD8-99D7-DEA267EC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A32A016-787A-452C-AD51-804ED744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757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49DE22-7D5A-492D-807B-1EF1506E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4037-9687-4A27-90D2-2E770288A671}" type="datetime1">
              <a:rPr lang="ru-RU" smtClean="0"/>
              <a:pPr/>
              <a:t>10.07.2025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C5C5DE3-3CD1-4D00-B5D9-ED89E34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63B6BFC-1181-4C12-A6ED-4943ED8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40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F6ED9C-7A1F-4C74-B103-B0A5F573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1FEA02-F3B8-4604-B3CD-F37D0063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0EBB1FC-69DD-4CC8-878B-891D4FA43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95EA34-2DA7-4A49-BE55-18622FB6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46-8C15-49B3-B8F5-AA54675B90B4}" type="datetime1">
              <a:rPr lang="ru-RU" smtClean="0"/>
              <a:pPr/>
              <a:t>10.07.2025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4CB8E1C-FEB6-47AC-9459-30510A46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7E426A-EB1A-4D59-82FE-374740DB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39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AFEAA4-6C64-4161-AA73-00EA1C32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A302402-212F-4EDD-8015-9E1F0D932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E9C9A8-052E-4069-9CF2-353192E72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45B972-56A0-4D71-9188-451F4E48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A6-29B7-4EB9-959E-3C9277D70070}" type="datetime1">
              <a:rPr lang="ru-RU" smtClean="0"/>
              <a:pPr/>
              <a:t>10.07.2025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2DF97E-2FE8-4511-8E93-B5E7A4B8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A237234-01F2-4C2F-AEC9-5711340A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393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EE1B21-4C5E-435F-9246-B3CCF52A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10E7C8B-E0C1-4A40-83B2-3A47A8C1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D5574D-D804-4A5A-B16E-669895306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2350-7076-4AD6-A9E3-7F489C92E38D}" type="datetime1">
              <a:rPr lang="ru-RU" smtClean="0"/>
              <a:pPr/>
              <a:t>10.07.2025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603355-B2D1-47A3-8096-FB5B4FBC7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0759F3-7DC1-4F8D-8640-0E50710D9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47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6F2DF4-0E00-4F4E-8995-7E0A01D2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61BBBF-34DB-4EF4-B965-6DE5B7951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827EB0-1665-4940-AE2F-01DF68811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9294" y="6356350"/>
            <a:ext cx="1014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Montserrat Light" panose="00000400000000000000" pitchFamily="2" charset="0"/>
              </a:defRPr>
            </a:lvl1pPr>
          </a:lstStyle>
          <a:p>
            <a:fld id="{8004FF5B-EC31-4260-BC73-B698F9B6DD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68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ExtraBold" panose="000009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Medium" panose="000006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ctangles">
            <a:extLst>
              <a:ext uri="{FF2B5EF4-FFF2-40B4-BE49-F238E27FC236}">
                <a16:creationId xmlns:a16="http://schemas.microsoft.com/office/drawing/2014/main" xmlns="" id="{69C43B0F-3A1A-463C-9ABE-BD1F46C1E9E8}"/>
              </a:ext>
            </a:extLst>
          </p:cNvPr>
          <p:cNvGrpSpPr/>
          <p:nvPr/>
        </p:nvGrpSpPr>
        <p:grpSpPr>
          <a:xfrm>
            <a:off x="-1" y="3240768"/>
            <a:ext cx="12192000" cy="189470"/>
            <a:chOff x="0" y="2512541"/>
            <a:chExt cx="12192000" cy="1894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A98746A-6260-4443-94B9-B025BF417A86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xmlns="" id="{C66265E4-379E-4CD2-8BFE-8B1BF63EEBB5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xmlns="" id="{DEF0777B-5739-4A7D-8683-3F6B97AABD39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70EEB341-9B6B-4118-B206-53C2563F5679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xmlns="" id="{45301019-CD8E-4D0C-8F0A-3563753F80FD}"/>
              </a:ext>
            </a:extLst>
          </p:cNvPr>
          <p:cNvSpPr txBox="1"/>
          <p:nvPr/>
        </p:nvSpPr>
        <p:spPr>
          <a:xfrm>
            <a:off x="562074" y="3806276"/>
            <a:ext cx="11052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B2D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Выпускная квалификационная работа в форме </a:t>
            </a:r>
            <a:r>
              <a:rPr lang="ru-RU" sz="2400" b="1" dirty="0" err="1">
                <a:solidFill>
                  <a:srgbClr val="0B2D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стартапа</a:t>
            </a:r>
            <a:r>
              <a:rPr lang="ru-RU" sz="2400" b="1" dirty="0">
                <a:solidFill>
                  <a:srgbClr val="0B2D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2400" b="1" dirty="0" smtClean="0">
                <a:solidFill>
                  <a:srgbClr val="0B2D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«Создание платформы для совместной покупки недвижимости и управления </a:t>
            </a:r>
            <a:r>
              <a:rPr lang="ru-RU" sz="2400" b="1" dirty="0" smtClean="0">
                <a:solidFill>
                  <a:srgbClr val="0B2D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ей</a:t>
            </a:r>
            <a:r>
              <a:rPr lang="ru-RU" sz="2400" b="1" dirty="0" smtClean="0">
                <a:solidFill>
                  <a:srgbClr val="0B2D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» </a:t>
            </a:r>
            <a:endParaRPr lang="ru-RU" sz="2400" b="1" dirty="0">
              <a:solidFill>
                <a:srgbClr val="0B2D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strate">
            <a:extLst>
              <a:ext uri="{FF2B5EF4-FFF2-40B4-BE49-F238E27FC236}">
                <a16:creationId xmlns:a16="http://schemas.microsoft.com/office/drawing/2014/main" xmlns="" id="{0562C439-6C50-4CD4-B70B-E66918DCA807}"/>
              </a:ext>
            </a:extLst>
          </p:cNvPr>
          <p:cNvSpPr/>
          <p:nvPr/>
        </p:nvSpPr>
        <p:spPr>
          <a:xfrm>
            <a:off x="0" y="5096573"/>
            <a:ext cx="12192000" cy="1291781"/>
          </a:xfrm>
          <a:prstGeom prst="rect">
            <a:avLst/>
          </a:prstGeom>
          <a:solidFill>
            <a:srgbClr val="EC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author">
            <a:extLst>
              <a:ext uri="{FF2B5EF4-FFF2-40B4-BE49-F238E27FC236}">
                <a16:creationId xmlns:a16="http://schemas.microsoft.com/office/drawing/2014/main" xmlns="" id="{10AA219B-B775-4C7F-808E-0F513973DB18}"/>
              </a:ext>
            </a:extLst>
          </p:cNvPr>
          <p:cNvSpPr txBox="1"/>
          <p:nvPr/>
        </p:nvSpPr>
        <p:spPr>
          <a:xfrm>
            <a:off x="4478918" y="5197977"/>
            <a:ext cx="320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27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Пашкова Анна Анатольевна</a:t>
            </a:r>
            <a:endParaRPr lang="ru-RU" dirty="0">
              <a:solidFill>
                <a:srgbClr val="7275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hor info">
            <a:extLst>
              <a:ext uri="{FF2B5EF4-FFF2-40B4-BE49-F238E27FC236}">
                <a16:creationId xmlns:a16="http://schemas.microsoft.com/office/drawing/2014/main" xmlns="" id="{8D84D0A7-7D75-4A85-928D-33DA1C5E41FA}"/>
              </a:ext>
            </a:extLst>
          </p:cNvPr>
          <p:cNvSpPr txBox="1"/>
          <p:nvPr/>
        </p:nvSpPr>
        <p:spPr>
          <a:xfrm>
            <a:off x="1839890" y="5552381"/>
            <a:ext cx="8496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727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 2 курса магистратуры </a:t>
            </a:r>
          </a:p>
          <a:p>
            <a:pPr algn="ctr"/>
            <a:r>
              <a:rPr lang="ru-RU" sz="1600" dirty="0">
                <a:solidFill>
                  <a:srgbClr val="727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«Менеджмент», профиль «Менеджмент коммерческой деятельности»</a:t>
            </a:r>
          </a:p>
          <a:p>
            <a:pPr algn="ctr"/>
            <a:r>
              <a:rPr lang="ru-RU" sz="1600" dirty="0">
                <a:solidFill>
                  <a:srgbClr val="727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руководитель: Лекарева Ю.С., к.э.н., доцент</a:t>
            </a:r>
          </a:p>
        </p:txBody>
      </p:sp>
      <p:sp>
        <p:nvSpPr>
          <p:cNvPr id="14" name="place and date">
            <a:extLst>
              <a:ext uri="{FF2B5EF4-FFF2-40B4-BE49-F238E27FC236}">
                <a16:creationId xmlns:a16="http://schemas.microsoft.com/office/drawing/2014/main" xmlns="" id="{38CC3F05-C484-4357-8EE2-EA1028CEEE77}"/>
              </a:ext>
            </a:extLst>
          </p:cNvPr>
          <p:cNvSpPr txBox="1"/>
          <p:nvPr/>
        </p:nvSpPr>
        <p:spPr>
          <a:xfrm>
            <a:off x="5371597" y="6460462"/>
            <a:ext cx="1448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D2D5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Оренбург, </a:t>
            </a:r>
            <a:r>
              <a:rPr lang="ru-RU" sz="1400" dirty="0" smtClean="0">
                <a:solidFill>
                  <a:srgbClr val="D2D5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ru-RU" sz="1400" dirty="0">
              <a:solidFill>
                <a:srgbClr val="D2D5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AEEC4318-6A31-4D53-519B-7B9C2FF1B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377" b="17498"/>
          <a:stretch/>
        </p:blipFill>
        <p:spPr>
          <a:xfrm>
            <a:off x="-15330" y="-17816"/>
            <a:ext cx="12207329" cy="325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2976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ge number">
            <a:extLst>
              <a:ext uri="{FF2B5EF4-FFF2-40B4-BE49-F238E27FC236}">
                <a16:creationId xmlns:a16="http://schemas.microsoft.com/office/drawing/2014/main" xmlns="" id="{B28D3DDD-2019-4A46-8173-ECEBF80E33C9}"/>
              </a:ext>
            </a:extLst>
          </p:cNvPr>
          <p:cNvGrpSpPr/>
          <p:nvPr/>
        </p:nvGrpSpPr>
        <p:grpSpPr>
          <a:xfrm>
            <a:off x="11344865" y="6242955"/>
            <a:ext cx="535146" cy="365125"/>
            <a:chOff x="11344865" y="6242955"/>
            <a:chExt cx="535146" cy="365125"/>
          </a:xfrm>
        </p:grpSpPr>
        <p:sp>
          <p:nvSpPr>
            <p:cNvPr id="8" name="page number">
              <a:extLst>
                <a:ext uri="{FF2B5EF4-FFF2-40B4-BE49-F238E27FC236}">
                  <a16:creationId xmlns:a16="http://schemas.microsoft.com/office/drawing/2014/main" xmlns="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44865" y="6242955"/>
              <a:ext cx="47566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grpSp>
          <p:nvGrpSpPr>
            <p:cNvPr id="9" name="rectangles">
              <a:extLst>
                <a:ext uri="{FF2B5EF4-FFF2-40B4-BE49-F238E27FC236}">
                  <a16:creationId xmlns:a16="http://schemas.microsoft.com/office/drawing/2014/main" xmlns="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xmlns="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xmlns="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xmlns="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509319" y="1645845"/>
            <a:ext cx="10933112" cy="54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latin typeface="+mn-lt"/>
                <a:cs typeface="Times New Roman" panose="02020603050405020304" pitchFamily="18" charset="0"/>
              </a:rPr>
              <a:t>Таблица </a:t>
            </a:r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4 </a:t>
            </a:r>
            <a:r>
              <a:rPr lang="ru-RU" sz="1800" b="1" dirty="0">
                <a:latin typeface="+mn-lt"/>
                <a:cs typeface="Times New Roman" panose="02020603050405020304" pitchFamily="18" charset="0"/>
              </a:rPr>
              <a:t>– </a:t>
            </a:r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Итоговый баланс </a:t>
            </a:r>
            <a:r>
              <a:rPr lang="en-US" sz="1800" b="1" dirty="0" smtClean="0">
                <a:latin typeface="+mn-lt"/>
                <a:cs typeface="Times New Roman" panose="02020603050405020304" pitchFamily="18" charset="0"/>
              </a:rPr>
              <a:t>Affordable Real Estate</a:t>
            </a:r>
          </a:p>
        </p:txBody>
      </p:sp>
      <p:pic>
        <p:nvPicPr>
          <p:cNvPr id="15" name="Рисунок 1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431985" y="2329131"/>
          <a:ext cx="9221638" cy="3485076"/>
        </p:xfrm>
        <a:graphic>
          <a:graphicData uri="http://schemas.openxmlformats.org/drawingml/2006/table">
            <a:tbl>
              <a:tblPr/>
              <a:tblGrid>
                <a:gridCol w="4610359"/>
                <a:gridCol w="4611279"/>
              </a:tblGrid>
              <a:tr h="4978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Статья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Сумма (руб.)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Расходы на разработку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4 350 000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Операционные расходы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2 100 000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Маркетинг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2 550 000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Итого доходов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6 800 000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Итого расходов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9 000 000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Итог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- 2 200 000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707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ge number">
            <a:extLst>
              <a:ext uri="{FF2B5EF4-FFF2-40B4-BE49-F238E27FC236}">
                <a16:creationId xmlns:a16="http://schemas.microsoft.com/office/drawing/2014/main" xmlns="" id="{B28D3DDD-2019-4A46-8173-ECEBF80E33C9}"/>
              </a:ext>
            </a:extLst>
          </p:cNvPr>
          <p:cNvGrpSpPr/>
          <p:nvPr/>
        </p:nvGrpSpPr>
        <p:grpSpPr>
          <a:xfrm>
            <a:off x="11344865" y="6242955"/>
            <a:ext cx="535146" cy="365125"/>
            <a:chOff x="11344865" y="6242955"/>
            <a:chExt cx="535146" cy="365125"/>
          </a:xfrm>
        </p:grpSpPr>
        <p:sp>
          <p:nvSpPr>
            <p:cNvPr id="8" name="page number">
              <a:extLst>
                <a:ext uri="{FF2B5EF4-FFF2-40B4-BE49-F238E27FC236}">
                  <a16:creationId xmlns:a16="http://schemas.microsoft.com/office/drawing/2014/main" xmlns="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44865" y="6242955"/>
              <a:ext cx="47566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rectangles">
              <a:extLst>
                <a:ext uri="{FF2B5EF4-FFF2-40B4-BE49-F238E27FC236}">
                  <a16:creationId xmlns:a16="http://schemas.microsoft.com/office/drawing/2014/main" xmlns="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xmlns="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xmlns="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xmlns="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579544" y="1944287"/>
            <a:ext cx="10933112" cy="54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latin typeface="+mn-lt"/>
                <a:cs typeface="Times New Roman" panose="02020603050405020304" pitchFamily="18" charset="0"/>
              </a:rPr>
              <a:t>Таблица </a:t>
            </a:r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5</a:t>
            </a:r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+mn-lt"/>
                <a:cs typeface="Times New Roman" panose="02020603050405020304" pitchFamily="18" charset="0"/>
              </a:rPr>
              <a:t>– </a:t>
            </a:r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Маркетинговая стратегия </a:t>
            </a:r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платформы </a:t>
            </a:r>
            <a:r>
              <a:rPr lang="ru-RU" sz="1800" b="1" dirty="0" err="1" smtClean="0">
                <a:latin typeface="+mn-lt"/>
                <a:cs typeface="Times New Roman" panose="02020603050405020304" pitchFamily="18" charset="0"/>
              </a:rPr>
              <a:t>Affordable</a:t>
            </a:r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+mn-lt"/>
                <a:cs typeface="Times New Roman" panose="02020603050405020304" pitchFamily="18" charset="0"/>
              </a:rPr>
              <a:t>Real</a:t>
            </a:r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+mn-lt"/>
                <a:cs typeface="Times New Roman" panose="02020603050405020304" pitchFamily="18" charset="0"/>
              </a:rPr>
              <a:t>Estate</a:t>
            </a:r>
            <a:endParaRPr lang="ru-RU" sz="1800" b="1" dirty="0" smtClean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143203" y="2630852"/>
          <a:ext cx="10041148" cy="3415385"/>
        </p:xfrm>
        <a:graphic>
          <a:graphicData uri="http://schemas.openxmlformats.org/drawingml/2006/table">
            <a:tbl>
              <a:tblPr/>
              <a:tblGrid>
                <a:gridCol w="3285934"/>
                <a:gridCol w="2021879"/>
                <a:gridCol w="2626915"/>
                <a:gridCol w="2106420"/>
              </a:tblGrid>
              <a:tr h="5224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Ответственное лицо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затрат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SEO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контент-маркетинг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 мес.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Аналитик-маркетолог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600 000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3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Контекстная реклама в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Яндекс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10 мес.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Аналитик-маркетолог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750 000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Видео на платформе Rutube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10 мес.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Аналитик-маркетолог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650 000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Реклама в 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VK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Telegram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 мес.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Аналитик-маркетолог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250 000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Офлайн мероприятия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 мес.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Руководитель проекта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300 000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9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2 550 000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395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page number">
            <a:extLst>
              <a:ext uri="{FF2B5EF4-FFF2-40B4-BE49-F238E27FC236}">
                <a16:creationId xmlns:a16="http://schemas.microsoft.com/office/drawing/2014/main" xmlns="" id="{B28D3DDD-2019-4A46-8173-ECEBF80E33C9}"/>
              </a:ext>
            </a:extLst>
          </p:cNvPr>
          <p:cNvGrpSpPr/>
          <p:nvPr/>
        </p:nvGrpSpPr>
        <p:grpSpPr>
          <a:xfrm>
            <a:off x="11344865" y="6242955"/>
            <a:ext cx="535146" cy="365125"/>
            <a:chOff x="11344865" y="6242955"/>
            <a:chExt cx="535146" cy="365125"/>
          </a:xfrm>
        </p:grpSpPr>
        <p:sp>
          <p:nvSpPr>
            <p:cNvPr id="10" name="page number">
              <a:extLst>
                <a:ext uri="{FF2B5EF4-FFF2-40B4-BE49-F238E27FC236}">
                  <a16:creationId xmlns:a16="http://schemas.microsoft.com/office/drawing/2014/main" xmlns="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44865" y="6242955"/>
              <a:ext cx="47566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rectangles">
              <a:extLst>
                <a:ext uri="{FF2B5EF4-FFF2-40B4-BE49-F238E27FC236}">
                  <a16:creationId xmlns:a16="http://schemas.microsoft.com/office/drawing/2014/main" xmlns="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xmlns="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597824" y="1599846"/>
            <a:ext cx="10933112" cy="541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latin typeface="+mn-lt"/>
                <a:cs typeface="Times New Roman" panose="02020603050405020304" pitchFamily="18" charset="0"/>
              </a:rPr>
              <a:t>Таблица </a:t>
            </a:r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6 </a:t>
            </a:r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– Прогноз доходов</a:t>
            </a:r>
            <a:endParaRPr lang="ru-RU" sz="1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6" name="Рисунок 1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61049" y="2247414"/>
          <a:ext cx="10101532" cy="3954978"/>
        </p:xfrm>
        <a:graphic>
          <a:graphicData uri="http://schemas.openxmlformats.org/drawingml/2006/table">
            <a:tbl>
              <a:tblPr/>
              <a:tblGrid>
                <a:gridCol w="2830386"/>
                <a:gridCol w="3903629"/>
                <a:gridCol w="3367517"/>
              </a:tblGrid>
              <a:tr h="350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Источник дохода</a:t>
                      </a:r>
                      <a:endParaRPr lang="ru-RU" sz="1600" b="1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Вид услуг</a:t>
                      </a:r>
                      <a:endParaRPr lang="ru-RU" sz="1600" b="1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 (руб.)</a:t>
                      </a:r>
                      <a:endParaRPr lang="ru-RU" sz="1600" b="1" dirty="0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9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Комиссия со сделок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1-4% от каждой совместной покупки при помощи платформы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5 000 000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59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Партнерство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Расширение возможностей в плане узнаваемости и получения прибыли для участников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1 000 000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9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Платные услуги и функции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Расширенные возможности для пользователей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500 000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49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Дополнительные услуги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Консультации, услуги, поддержка, сопровождение сделки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300 000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4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6 800 000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8193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7864" y="1143784"/>
            <a:ext cx="9153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Таблица 7–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Риски проекта </a:t>
            </a:r>
            <a:endParaRPr lang="ru-RU" b="1" dirty="0">
              <a:solidFill>
                <a:srgbClr val="08233E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9" name="page number">
            <a:extLst>
              <a:ext uri="{FF2B5EF4-FFF2-40B4-BE49-F238E27FC236}">
                <a16:creationId xmlns:a16="http://schemas.microsoft.com/office/drawing/2014/main" xmlns="" id="{B28D3DDD-2019-4A46-8173-ECEBF80E33C9}"/>
              </a:ext>
            </a:extLst>
          </p:cNvPr>
          <p:cNvGrpSpPr/>
          <p:nvPr/>
        </p:nvGrpSpPr>
        <p:grpSpPr>
          <a:xfrm>
            <a:off x="11344865" y="6242955"/>
            <a:ext cx="535146" cy="365125"/>
            <a:chOff x="11344865" y="6242955"/>
            <a:chExt cx="535146" cy="365125"/>
          </a:xfrm>
        </p:grpSpPr>
        <p:sp>
          <p:nvSpPr>
            <p:cNvPr id="10" name="page number">
              <a:extLst>
                <a:ext uri="{FF2B5EF4-FFF2-40B4-BE49-F238E27FC236}">
                  <a16:creationId xmlns:a16="http://schemas.microsoft.com/office/drawing/2014/main" xmlns="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44865" y="6242955"/>
              <a:ext cx="47566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grpSp>
          <p:nvGrpSpPr>
            <p:cNvPr id="11" name="rectangles">
              <a:extLst>
                <a:ext uri="{FF2B5EF4-FFF2-40B4-BE49-F238E27FC236}">
                  <a16:creationId xmlns:a16="http://schemas.microsoft.com/office/drawing/2014/main" xmlns="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xmlns="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6" name="Рисунок 1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15682" y="1654627"/>
          <a:ext cx="11277603" cy="457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32"/>
                <a:gridCol w="3144610"/>
                <a:gridCol w="1899050"/>
                <a:gridCol w="4731711"/>
              </a:tblGrid>
              <a:tr h="52212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Вид риска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Описание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Вероятность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Меры по снижению риска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32087">
                <a:tc>
                  <a:txBody>
                    <a:bodyPr/>
                    <a:lstStyle/>
                    <a:p>
                      <a:r>
                        <a:rPr lang="ru-RU" sz="1400"/>
                        <a:t>Юридические споры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Возможны недопонимания и трудности с регистрацией прав собственности у совладельцев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Наиболее вероятен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Разработка четких договоров, привлечение юристов-консультантов, консультирование пользователей платформы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1788">
                <a:tc>
                  <a:txBody>
                    <a:bodyPr/>
                    <a:lstStyle/>
                    <a:p>
                      <a:r>
                        <a:rPr lang="ru-RU" sz="1400"/>
                        <a:t>Финансовые риски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Недостаток финансирования, перерасход бюджета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Средняя вероятность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Основательное финансовое планирование, создание резервного фонда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1797">
                <a:tc>
                  <a:txBody>
                    <a:bodyPr/>
                    <a:lstStyle/>
                    <a:p>
                      <a:r>
                        <a:rPr lang="ru-RU" sz="1400"/>
                        <a:t>Технические сбои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Потеря или утечка данных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Возможны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Систематическое тестирование платформы, улучшение IT-инфраструктуры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2245">
                <a:tc>
                  <a:txBody>
                    <a:bodyPr/>
                    <a:lstStyle/>
                    <a:p>
                      <a:r>
                        <a:rPr lang="ru-RU" sz="1400"/>
                        <a:t>Рыночные риски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Низкий спрос на начальных этапах из-за отсутствия аналогов и низкой осведомленности пользователей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Возможны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Проведение маркетинговых исследований, эффективная рекламная кампания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1963">
                <a:tc>
                  <a:txBody>
                    <a:bodyPr/>
                    <a:lstStyle/>
                    <a:p>
                      <a:r>
                        <a:rPr lang="ru-RU" sz="1400"/>
                        <a:t>Репутационные риски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Появление негативных отзывов, проблемы с клиентским сервисом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Возможны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Своевременная реакция, помощь специалистов поддержки платформы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1869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4407" y="1524785"/>
            <a:ext cx="9153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Таблица 8 –</a:t>
            </a:r>
            <a:r>
              <a:rPr lang="en-US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Окупаемость 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проекта платформы </a:t>
            </a:r>
            <a:r>
              <a:rPr lang="ru-RU" b="1" dirty="0" err="1" smtClean="0">
                <a:solidFill>
                  <a:srgbClr val="08233E"/>
                </a:solidFill>
                <a:cs typeface="Times New Roman" panose="02020603050405020304" pitchFamily="18" charset="0"/>
              </a:rPr>
              <a:t>Affordable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8233E"/>
                </a:solidFill>
                <a:cs typeface="Times New Roman" panose="02020603050405020304" pitchFamily="18" charset="0"/>
              </a:rPr>
              <a:t>Real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8233E"/>
                </a:solidFill>
                <a:cs typeface="Times New Roman" panose="02020603050405020304" pitchFamily="18" charset="0"/>
              </a:rPr>
              <a:t>Estate</a:t>
            </a:r>
            <a:endParaRPr lang="ru-RU" b="1" dirty="0">
              <a:solidFill>
                <a:srgbClr val="08233E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" name="page number">
            <a:extLst>
              <a:ext uri="{FF2B5EF4-FFF2-40B4-BE49-F238E27FC236}">
                <a16:creationId xmlns:a16="http://schemas.microsoft.com/office/drawing/2014/main" xmlns="" id="{B28D3DDD-2019-4A46-8173-ECEBF80E33C9}"/>
              </a:ext>
            </a:extLst>
          </p:cNvPr>
          <p:cNvGrpSpPr/>
          <p:nvPr/>
        </p:nvGrpSpPr>
        <p:grpSpPr>
          <a:xfrm>
            <a:off x="11344865" y="6242955"/>
            <a:ext cx="535146" cy="365125"/>
            <a:chOff x="11344865" y="6242955"/>
            <a:chExt cx="535146" cy="365125"/>
          </a:xfrm>
        </p:grpSpPr>
        <p:sp>
          <p:nvSpPr>
            <p:cNvPr id="10" name="page number">
              <a:extLst>
                <a:ext uri="{FF2B5EF4-FFF2-40B4-BE49-F238E27FC236}">
                  <a16:creationId xmlns:a16="http://schemas.microsoft.com/office/drawing/2014/main" xmlns="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44865" y="6242955"/>
              <a:ext cx="47566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rectangles">
              <a:extLst>
                <a:ext uri="{FF2B5EF4-FFF2-40B4-BE49-F238E27FC236}">
                  <a16:creationId xmlns:a16="http://schemas.microsoft.com/office/drawing/2014/main" xmlns="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xmlns="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6" name="Рисунок 1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76942" y="1978080"/>
          <a:ext cx="10863943" cy="4551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1314"/>
                <a:gridCol w="2435279"/>
                <a:gridCol w="4807350"/>
              </a:tblGrid>
              <a:tr h="31038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Показатель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Значение (руб.)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Комментарий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176">
                <a:tc>
                  <a:txBody>
                    <a:bodyPr/>
                    <a:lstStyle/>
                    <a:p>
                      <a:r>
                        <a:rPr lang="ru-RU" sz="1800" dirty="0"/>
                        <a:t>Объем инвестиций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9 000 000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Начальные вложения в проект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3176">
                <a:tc>
                  <a:txBody>
                    <a:bodyPr/>
                    <a:lstStyle/>
                    <a:p>
                      <a:r>
                        <a:rPr lang="ru-RU" sz="1800" dirty="0"/>
                        <a:t>Ожидаемая прибыль за 1-й год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6 800 000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Чистый денежный поток за первый год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1614">
                <a:tc>
                  <a:txBody>
                    <a:bodyPr/>
                    <a:lstStyle/>
                    <a:p>
                      <a:r>
                        <a:rPr lang="ru-RU" sz="1800" dirty="0"/>
                        <a:t>Итог первого года (прибыль - инвестиции)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-2 200 000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Отрицательный результат, инвестиции не окупились полностью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7395">
                <a:tc>
                  <a:txBody>
                    <a:bodyPr/>
                    <a:lstStyle/>
                    <a:p>
                      <a:r>
                        <a:rPr lang="ru-RU" sz="1800"/>
                        <a:t>Ожидаемый срок окупаемости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~2 года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При сохранении текущих доходов и расходов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0050">
                <a:tc>
                  <a:txBody>
                    <a:bodyPr/>
                    <a:lstStyle/>
                    <a:p>
                      <a:r>
                        <a:rPr lang="ru-RU" sz="1800"/>
                        <a:t>Основные причины отрицательного результата в 1-й год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Высокие затраты на создание и продвижение платформы; учтены все расходы, включая непредвиденные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1869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ectangles">
            <a:extLst>
              <a:ext uri="{FF2B5EF4-FFF2-40B4-BE49-F238E27FC236}">
                <a16:creationId xmlns:a16="http://schemas.microsoft.com/office/drawing/2014/main" xmlns="" id="{1D3C2D23-841F-4EF9-9B7C-3DBFE0203329}"/>
              </a:ext>
            </a:extLst>
          </p:cNvPr>
          <p:cNvGrpSpPr/>
          <p:nvPr/>
        </p:nvGrpSpPr>
        <p:grpSpPr>
          <a:xfrm>
            <a:off x="0" y="5374434"/>
            <a:ext cx="12192000" cy="189470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xmlns="" id="{7608F51B-46F0-4C77-93AF-513543D4814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xmlns="" id="{35A7F428-4552-495D-A7C8-4BA941ACBA26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xmlns="" id="{7FB906F2-1BD0-4E7C-867B-D7BD45BE903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xmlns="" id="{7884C471-BC70-4F0A-97DE-139CC61B5FF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xmlns="" id="{8A1E8062-5803-4264-83E2-CBFD1FAFAD4D}"/>
              </a:ext>
            </a:extLst>
          </p:cNvPr>
          <p:cNvSpPr txBox="1"/>
          <p:nvPr/>
        </p:nvSpPr>
        <p:spPr>
          <a:xfrm>
            <a:off x="3374742" y="5895879"/>
            <a:ext cx="5442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B2D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grpSp>
        <p:nvGrpSpPr>
          <p:cNvPr id="13" name="page number">
            <a:extLst>
              <a:ext uri="{FF2B5EF4-FFF2-40B4-BE49-F238E27FC236}">
                <a16:creationId xmlns:a16="http://schemas.microsoft.com/office/drawing/2014/main" xmlns="" id="{1EDF4B45-6154-4F2B-8437-69BB7CFA105A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4" name="page number">
              <a:extLst>
                <a:ext uri="{FF2B5EF4-FFF2-40B4-BE49-F238E27FC236}">
                  <a16:creationId xmlns:a16="http://schemas.microsoft.com/office/drawing/2014/main" xmlns="" id="{30B463D4-820E-41EF-BF3C-976EFADAF976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15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rectangles">
              <a:extLst>
                <a:ext uri="{FF2B5EF4-FFF2-40B4-BE49-F238E27FC236}">
                  <a16:creationId xmlns:a16="http://schemas.microsoft.com/office/drawing/2014/main" xmlns="" id="{CAC44492-119C-41B4-AA7C-EC0D23746605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xmlns="" id="{DA7939C7-5B3A-4DCD-927C-44A3B4AF1D76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xmlns="" id="{CDBCABD0-266F-4415-856E-4EC9AD5E93B8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xmlns="" id="{7FC3A1E2-F2DB-45DE-8010-8D1B818102C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sp>
            <p:nvSpPr>
              <p:cNvPr id="19" name="rectangle">
                <a:extLst>
                  <a:ext uri="{FF2B5EF4-FFF2-40B4-BE49-F238E27FC236}">
                    <a16:creationId xmlns:a16="http://schemas.microsoft.com/office/drawing/2014/main" xmlns="" id="{B7D6BF6D-EDA6-4E0D-BC64-8F42699E4DCC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</p:grpSp>
      <p:pic>
        <p:nvPicPr>
          <p:cNvPr id="3" name="Рисунок 2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DACC04C5-144B-47C9-D097-0E04A102D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87"/>
          <a:stretch/>
        </p:blipFill>
        <p:spPr>
          <a:xfrm>
            <a:off x="0" y="0"/>
            <a:ext cx="12192000" cy="5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75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474694" y="2129675"/>
            <a:ext cx="7420107" cy="31019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Medium" panose="000006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Light" panose="000004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разрабатываемого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заключается в том, что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обусловлена тем, что в современном мире недвижимость представляет собой не только ценный, но и высоколиквидный актив, который активно покупается, продается и обменивается. В условиях нестабильности рынка, недвижимость продолжает оставаться привлекательным вложением средств, несмотря на колебания цен.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58901" y="245660"/>
            <a:ext cx="1241946" cy="10508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  <p:grpSp>
        <p:nvGrpSpPr>
          <p:cNvPr id="5" name="page number">
            <a:extLst>
              <a:ext uri="{FF2B5EF4-FFF2-40B4-BE49-F238E27FC236}">
                <a16:creationId xmlns:a16="http://schemas.microsoft.com/office/drawing/2014/main" xmlns="" id="{1EDF4B45-6154-4F2B-8437-69BB7CFA105A}"/>
              </a:ext>
            </a:extLst>
          </p:cNvPr>
          <p:cNvGrpSpPr/>
          <p:nvPr/>
        </p:nvGrpSpPr>
        <p:grpSpPr>
          <a:xfrm>
            <a:off x="10768084" y="6312572"/>
            <a:ext cx="784379" cy="365125"/>
            <a:chOff x="11422855" y="6242955"/>
            <a:chExt cx="457156" cy="365125"/>
          </a:xfrm>
        </p:grpSpPr>
        <p:sp>
          <p:nvSpPr>
            <p:cNvPr id="6" name="page number">
              <a:extLst>
                <a:ext uri="{FF2B5EF4-FFF2-40B4-BE49-F238E27FC236}">
                  <a16:creationId xmlns:a16="http://schemas.microsoft.com/office/drawing/2014/main" xmlns="" id="{30B463D4-820E-41EF-BF3C-976EFADAF976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7" name="rectangles">
              <a:extLst>
                <a:ext uri="{FF2B5EF4-FFF2-40B4-BE49-F238E27FC236}">
                  <a16:creationId xmlns:a16="http://schemas.microsoft.com/office/drawing/2014/main" xmlns="" id="{CAC44492-119C-41B4-AA7C-EC0D23746605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xmlns="" id="{DA7939C7-5B3A-4DCD-927C-44A3B4AF1D76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xmlns="" id="{CDBCABD0-266F-4415-856E-4EC9AD5E93B8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xmlns="" id="{7FC3A1E2-F2DB-45DE-8010-8D1B818102C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xmlns="" id="{B7D6BF6D-EDA6-4E0D-BC64-8F42699E4DCC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68402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-6852" y="0"/>
            <a:ext cx="6481695" cy="1803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69F5A">
                  <a:lumMod val="20000"/>
                  <a:lumOff val="8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7311" y="1955181"/>
            <a:ext cx="458165" cy="67611"/>
            <a:chOff x="11008409" y="6143528"/>
            <a:chExt cx="352370" cy="102724"/>
          </a:xfrm>
        </p:grpSpPr>
        <p:sp>
          <p:nvSpPr>
            <p:cNvPr id="33" name="Rectangle 32"/>
            <p:cNvSpPr/>
            <p:nvPr/>
          </p:nvSpPr>
          <p:spPr>
            <a:xfrm>
              <a:off x="11008409" y="6143528"/>
              <a:ext cx="54850" cy="1027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107582" y="6143528"/>
              <a:ext cx="54850" cy="102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1206756" y="6143528"/>
              <a:ext cx="54850" cy="1027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305929" y="6143528"/>
              <a:ext cx="54850" cy="10272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50" name="Text Placeholder 4"/>
          <p:cNvSpPr txBox="1">
            <a:spLocks/>
          </p:cNvSpPr>
          <p:nvPr/>
        </p:nvSpPr>
        <p:spPr>
          <a:xfrm>
            <a:off x="649817" y="666915"/>
            <a:ext cx="5020845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Roboto" panose="02000000000000000000" pitchFamily="2" charset="0"/>
              </a:rPr>
              <a:t>Цель и задачи проекта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27" name="TextBox 34"/>
          <p:cNvSpPr txBox="1"/>
          <p:nvPr/>
        </p:nvSpPr>
        <p:spPr>
          <a:xfrm>
            <a:off x="770959" y="1551482"/>
            <a:ext cx="1096611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Целью </a:t>
            </a:r>
            <a:r>
              <a:rPr lang="ru-RU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2000" dirty="0" smtClean="0"/>
              <a:t>комплексная </a:t>
            </a:r>
            <a:r>
              <a:rPr lang="ru-RU" sz="2000" dirty="0" smtClean="0"/>
              <a:t>разработка идеи по созданию платформы для совместного владения недвижимостью.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kern="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достижения указанной цели при разработке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были выполнены следующие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/>
              <a:t>провести </a:t>
            </a:r>
            <a:r>
              <a:rPr lang="ru-RU" sz="2000" dirty="0" smtClean="0"/>
              <a:t>анализ рынка недвижимости</a:t>
            </a:r>
            <a:r>
              <a:rPr lang="ru-RU" sz="2000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/>
              <a:t>обосновать актуальность платформы для совместного владения недвижимостью</a:t>
            </a:r>
            <a:r>
              <a:rPr lang="ru-RU" sz="2000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/>
              <a:t>разработать производственный </a:t>
            </a:r>
            <a:r>
              <a:rPr lang="ru-RU" sz="2000" dirty="0" smtClean="0"/>
              <a:t>план;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/>
              <a:t>разработать </a:t>
            </a:r>
            <a:r>
              <a:rPr lang="ru-RU" sz="2000" dirty="0" smtClean="0"/>
              <a:t>маркетинговый </a:t>
            </a:r>
            <a:r>
              <a:rPr lang="ru-RU" sz="2000" dirty="0" smtClean="0"/>
              <a:t>план;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/>
              <a:t>разработать </a:t>
            </a:r>
            <a:r>
              <a:rPr lang="ru-RU" sz="2000" dirty="0" smtClean="0"/>
              <a:t>финансовый план</a:t>
            </a:r>
            <a:r>
              <a:rPr lang="ru-RU" sz="2000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ru-RU" sz="2000" dirty="0" smtClean="0"/>
              <a:t>проанализировать возможные риски.</a:t>
            </a:r>
            <a:endParaRPr lang="ru-RU" sz="2000" dirty="0"/>
          </a:p>
        </p:txBody>
      </p:sp>
      <p:sp>
        <p:nvSpPr>
          <p:cNvPr id="5" name="Rectangle 4"/>
          <p:cNvSpPr/>
          <p:nvPr/>
        </p:nvSpPr>
        <p:spPr>
          <a:xfrm>
            <a:off x="141828" y="2081705"/>
            <a:ext cx="571500" cy="55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3" name="Рисунок 12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927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ge number">
            <a:extLst>
              <a:ext uri="{FF2B5EF4-FFF2-40B4-BE49-F238E27FC236}">
                <a16:creationId xmlns:a16="http://schemas.microsoft.com/office/drawing/2014/main" xmlns="" id="{B28D3DDD-2019-4A46-8173-ECEBF80E33C9}"/>
              </a:ext>
            </a:extLst>
          </p:cNvPr>
          <p:cNvGrpSpPr/>
          <p:nvPr/>
        </p:nvGrpSpPr>
        <p:grpSpPr>
          <a:xfrm>
            <a:off x="11344865" y="6242955"/>
            <a:ext cx="535146" cy="365125"/>
            <a:chOff x="11344865" y="6242955"/>
            <a:chExt cx="535146" cy="365125"/>
          </a:xfrm>
        </p:grpSpPr>
        <p:sp>
          <p:nvSpPr>
            <p:cNvPr id="4" name="page number">
              <a:extLst>
                <a:ext uri="{FF2B5EF4-FFF2-40B4-BE49-F238E27FC236}">
                  <a16:creationId xmlns:a16="http://schemas.microsoft.com/office/drawing/2014/main" xmlns="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44865" y="6242955"/>
              <a:ext cx="47566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4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rectangles">
              <a:extLst>
                <a:ext uri="{FF2B5EF4-FFF2-40B4-BE49-F238E27FC236}">
                  <a16:creationId xmlns:a16="http://schemas.microsoft.com/office/drawing/2014/main" xmlns="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6" name="rectangle">
                <a:extLst>
                  <a:ext uri="{FF2B5EF4-FFF2-40B4-BE49-F238E27FC236}">
                    <a16:creationId xmlns:a16="http://schemas.microsoft.com/office/drawing/2014/main" xmlns="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xmlns="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xmlns="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xmlns="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7" name="rectangles">
            <a:extLst>
              <a:ext uri="{FF2B5EF4-FFF2-40B4-BE49-F238E27FC236}">
                <a16:creationId xmlns:a16="http://schemas.microsoft.com/office/drawing/2014/main" xmlns="" id="{C7D6965F-9067-4A6A-B4DB-37B370178E01}"/>
              </a:ext>
            </a:extLst>
          </p:cNvPr>
          <p:cNvGrpSpPr/>
          <p:nvPr/>
        </p:nvGrpSpPr>
        <p:grpSpPr>
          <a:xfrm>
            <a:off x="762000" y="635794"/>
            <a:ext cx="461677" cy="69056"/>
            <a:chOff x="762000" y="635794"/>
            <a:chExt cx="461677" cy="69056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xmlns="" id="{6370E1AF-ADA0-4814-8BAE-2DE79F71A59D}"/>
                </a:ext>
              </a:extLst>
            </p:cNvPr>
            <p:cNvSpPr/>
            <p:nvPr/>
          </p:nvSpPr>
          <p:spPr>
            <a:xfrm>
              <a:off x="762000" y="635794"/>
              <a:ext cx="78580" cy="69056"/>
            </a:xfrm>
            <a:prstGeom prst="rect">
              <a:avLst/>
            </a:prstGeom>
            <a:solidFill>
              <a:srgbClr val="298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rectangle">
              <a:extLst>
                <a:ext uri="{FF2B5EF4-FFF2-40B4-BE49-F238E27FC236}">
                  <a16:creationId xmlns:a16="http://schemas.microsoft.com/office/drawing/2014/main" xmlns="" id="{0815BEA4-FB2C-4882-AE36-F030EB27FADA}"/>
                </a:ext>
              </a:extLst>
            </p:cNvPr>
            <p:cNvSpPr/>
            <p:nvPr/>
          </p:nvSpPr>
          <p:spPr>
            <a:xfrm>
              <a:off x="890531" y="635794"/>
              <a:ext cx="78580" cy="69056"/>
            </a:xfrm>
            <a:prstGeom prst="rect">
              <a:avLst/>
            </a:prstGeom>
            <a:solidFill>
              <a:srgbClr val="0A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rectangle">
              <a:extLst>
                <a:ext uri="{FF2B5EF4-FFF2-40B4-BE49-F238E27FC236}">
                  <a16:creationId xmlns:a16="http://schemas.microsoft.com/office/drawing/2014/main" xmlns="" id="{D3949626-101E-42B5-B152-7325488C0CD8}"/>
                </a:ext>
              </a:extLst>
            </p:cNvPr>
            <p:cNvSpPr/>
            <p:nvPr/>
          </p:nvSpPr>
          <p:spPr>
            <a:xfrm>
              <a:off x="1017814" y="635794"/>
              <a:ext cx="78580" cy="69056"/>
            </a:xfrm>
            <a:prstGeom prst="rect">
              <a:avLst/>
            </a:prstGeom>
            <a:solidFill>
              <a:srgbClr val="86B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rectangle">
              <a:extLst>
                <a:ext uri="{FF2B5EF4-FFF2-40B4-BE49-F238E27FC236}">
                  <a16:creationId xmlns:a16="http://schemas.microsoft.com/office/drawing/2014/main" xmlns="" id="{884DC3D0-3F59-4F45-BAB6-277AC2D64E02}"/>
                </a:ext>
              </a:extLst>
            </p:cNvPr>
            <p:cNvSpPr/>
            <p:nvPr/>
          </p:nvSpPr>
          <p:spPr>
            <a:xfrm>
              <a:off x="1145097" y="635794"/>
              <a:ext cx="78580" cy="69056"/>
            </a:xfrm>
            <a:prstGeom prst="rect">
              <a:avLst/>
            </a:prstGeom>
            <a:solidFill>
              <a:srgbClr val="AB1F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line">
            <a:extLst>
              <a:ext uri="{FF2B5EF4-FFF2-40B4-BE49-F238E27FC236}">
                <a16:creationId xmlns:a16="http://schemas.microsoft.com/office/drawing/2014/main" xmlns="" id="{7FBAC77D-B0D7-42AA-B879-CBA7337073A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908282" y="1517282"/>
            <a:ext cx="10658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Таблица </a:t>
            </a:r>
            <a:r>
              <a:rPr lang="ru-RU" b="1" dirty="0">
                <a:solidFill>
                  <a:srgbClr val="08233E"/>
                </a:solidFill>
                <a:cs typeface="Times New Roman" panose="02020603050405020304" pitchFamily="18" charset="0"/>
              </a:rPr>
              <a:t>1 –</a:t>
            </a:r>
            <a:r>
              <a:rPr lang="en-US" b="1" dirty="0">
                <a:solidFill>
                  <a:srgbClr val="08233E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Показатели недвижимости 2023-2024 гг.</a:t>
            </a:r>
            <a:endParaRPr lang="ru-RU" b="1" dirty="0">
              <a:solidFill>
                <a:srgbClr val="08233E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992039" y="1984074"/>
          <a:ext cx="10274058" cy="4521388"/>
        </p:xfrm>
        <a:graphic>
          <a:graphicData uri="http://schemas.openxmlformats.org/drawingml/2006/table">
            <a:tbl>
              <a:tblPr/>
              <a:tblGrid>
                <a:gridCol w="2180233"/>
                <a:gridCol w="3101030"/>
                <a:gridCol w="4992795"/>
              </a:tblGrid>
              <a:tr h="3761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Критерий сравнения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Январь 2023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Январь 2024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Объемы сданного жилья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За 2022-й сдано 102 млн кв. м жилой недвижимости.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110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«квадратов» жилья по итогам 2023-го.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0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Ключевая ставка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7,5% на конец 2022-го.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16% с декабря 2023-го.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Ипотечные ставки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Рост рыночных ставок на ипотечные кредиты до 10,8% в конце 2022-го.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Ставки по рыночным программам в 17-20% годовых.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9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Минимальный первый взнос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15% от стоимости лота.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Первый взнос увеличен до 30% по льготной программе на новостройки под 8% годовых. По семейной и IT-программам – номинальный взнос от 20%, но по факту – на усмотрение банка.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8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Максимальные суммы займов по льготным программам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рублей – для столиц и их областей, 6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– для остальных регионов.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 млн – для всех регионов РФ.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2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Средние цены на жилье в РФ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 концу 2022-го жилой «квадрат» в стране в среднем стоил 109,7 тыс. руб., а весь лот – почти 6 млн рублей.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 январю 2024-го средняя цена квадратного метра жилья в России на «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первичке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» составила 130 тыс. рублей. Средняя же стоимость лота в новостройках – почти 7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рублей.</a:t>
                      </a: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021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ge number">
            <a:extLst>
              <a:ext uri="{FF2B5EF4-FFF2-40B4-BE49-F238E27FC236}">
                <a16:creationId xmlns:a16="http://schemas.microsoft.com/office/drawing/2014/main" xmlns="" id="{B28D3DDD-2019-4A46-8173-ECEBF80E33C9}"/>
              </a:ext>
            </a:extLst>
          </p:cNvPr>
          <p:cNvGrpSpPr/>
          <p:nvPr/>
        </p:nvGrpSpPr>
        <p:grpSpPr>
          <a:xfrm>
            <a:off x="11344865" y="6242955"/>
            <a:ext cx="535146" cy="365125"/>
            <a:chOff x="11344865" y="6242955"/>
            <a:chExt cx="535146" cy="365125"/>
          </a:xfrm>
        </p:grpSpPr>
        <p:sp>
          <p:nvSpPr>
            <p:cNvPr id="4" name="page number">
              <a:extLst>
                <a:ext uri="{FF2B5EF4-FFF2-40B4-BE49-F238E27FC236}">
                  <a16:creationId xmlns:a16="http://schemas.microsoft.com/office/drawing/2014/main" xmlns="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44865" y="6242955"/>
              <a:ext cx="47566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5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rectangles">
              <a:extLst>
                <a:ext uri="{FF2B5EF4-FFF2-40B4-BE49-F238E27FC236}">
                  <a16:creationId xmlns:a16="http://schemas.microsoft.com/office/drawing/2014/main" xmlns="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6" name="rectangle">
                <a:extLst>
                  <a:ext uri="{FF2B5EF4-FFF2-40B4-BE49-F238E27FC236}">
                    <a16:creationId xmlns:a16="http://schemas.microsoft.com/office/drawing/2014/main" xmlns="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xmlns="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xmlns="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xmlns="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7" name="rectangles">
            <a:extLst>
              <a:ext uri="{FF2B5EF4-FFF2-40B4-BE49-F238E27FC236}">
                <a16:creationId xmlns:a16="http://schemas.microsoft.com/office/drawing/2014/main" xmlns="" id="{C7D6965F-9067-4A6A-B4DB-37B370178E01}"/>
              </a:ext>
            </a:extLst>
          </p:cNvPr>
          <p:cNvGrpSpPr/>
          <p:nvPr/>
        </p:nvGrpSpPr>
        <p:grpSpPr>
          <a:xfrm>
            <a:off x="762000" y="635794"/>
            <a:ext cx="461677" cy="69056"/>
            <a:chOff x="762000" y="635794"/>
            <a:chExt cx="461677" cy="69056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xmlns="" id="{6370E1AF-ADA0-4814-8BAE-2DE79F71A59D}"/>
                </a:ext>
              </a:extLst>
            </p:cNvPr>
            <p:cNvSpPr/>
            <p:nvPr/>
          </p:nvSpPr>
          <p:spPr>
            <a:xfrm>
              <a:off x="762000" y="635794"/>
              <a:ext cx="78580" cy="69056"/>
            </a:xfrm>
            <a:prstGeom prst="rect">
              <a:avLst/>
            </a:prstGeom>
            <a:solidFill>
              <a:srgbClr val="298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rectangle">
              <a:extLst>
                <a:ext uri="{FF2B5EF4-FFF2-40B4-BE49-F238E27FC236}">
                  <a16:creationId xmlns:a16="http://schemas.microsoft.com/office/drawing/2014/main" xmlns="" id="{0815BEA4-FB2C-4882-AE36-F030EB27FADA}"/>
                </a:ext>
              </a:extLst>
            </p:cNvPr>
            <p:cNvSpPr/>
            <p:nvPr/>
          </p:nvSpPr>
          <p:spPr>
            <a:xfrm>
              <a:off x="890531" y="635794"/>
              <a:ext cx="78580" cy="69056"/>
            </a:xfrm>
            <a:prstGeom prst="rect">
              <a:avLst/>
            </a:prstGeom>
            <a:solidFill>
              <a:srgbClr val="0A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rectangle">
              <a:extLst>
                <a:ext uri="{FF2B5EF4-FFF2-40B4-BE49-F238E27FC236}">
                  <a16:creationId xmlns:a16="http://schemas.microsoft.com/office/drawing/2014/main" xmlns="" id="{D3949626-101E-42B5-B152-7325488C0CD8}"/>
                </a:ext>
              </a:extLst>
            </p:cNvPr>
            <p:cNvSpPr/>
            <p:nvPr/>
          </p:nvSpPr>
          <p:spPr>
            <a:xfrm>
              <a:off x="1017814" y="635794"/>
              <a:ext cx="78580" cy="69056"/>
            </a:xfrm>
            <a:prstGeom prst="rect">
              <a:avLst/>
            </a:prstGeom>
            <a:solidFill>
              <a:srgbClr val="86B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rectangle">
              <a:extLst>
                <a:ext uri="{FF2B5EF4-FFF2-40B4-BE49-F238E27FC236}">
                  <a16:creationId xmlns:a16="http://schemas.microsoft.com/office/drawing/2014/main" xmlns="" id="{884DC3D0-3F59-4F45-BAB6-277AC2D64E02}"/>
                </a:ext>
              </a:extLst>
            </p:cNvPr>
            <p:cNvSpPr/>
            <p:nvPr/>
          </p:nvSpPr>
          <p:spPr>
            <a:xfrm>
              <a:off x="1145097" y="635794"/>
              <a:ext cx="78580" cy="69056"/>
            </a:xfrm>
            <a:prstGeom prst="rect">
              <a:avLst/>
            </a:prstGeom>
            <a:solidFill>
              <a:srgbClr val="AB1F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line">
            <a:extLst>
              <a:ext uri="{FF2B5EF4-FFF2-40B4-BE49-F238E27FC236}">
                <a16:creationId xmlns:a16="http://schemas.microsoft.com/office/drawing/2014/main" xmlns="" id="{7FBAC77D-B0D7-42AA-B879-CBA7337073A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715068" y="5997427"/>
            <a:ext cx="9153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8233E"/>
                </a:solidFill>
                <a:cs typeface="Times New Roman" panose="02020603050405020304" pitchFamily="18" charset="0"/>
              </a:rPr>
              <a:t>Рисунок </a:t>
            </a:r>
            <a:r>
              <a:rPr lang="ru-RU" b="1" dirty="0">
                <a:solidFill>
                  <a:srgbClr val="08233E"/>
                </a:solidFill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– 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Изменения 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процентной ставки по ипотеке 2025 г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rgbClr val="08233E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0007" y="1371601"/>
            <a:ext cx="9256144" cy="452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041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page number">
            <a:extLst>
              <a:ext uri="{FF2B5EF4-FFF2-40B4-BE49-F238E27FC236}">
                <a16:creationId xmlns:a16="http://schemas.microsoft.com/office/drawing/2014/main" xmlns="" id="{912DEE05-3897-4622-BECE-32CDEA3BA586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54" name="page number">
              <a:extLst>
                <a:ext uri="{FF2B5EF4-FFF2-40B4-BE49-F238E27FC236}">
                  <a16:creationId xmlns:a16="http://schemas.microsoft.com/office/drawing/2014/main" xmlns="" id="{7E11964B-BF3C-4168-801A-9EA4210EDDC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6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rectangles">
              <a:extLst>
                <a:ext uri="{FF2B5EF4-FFF2-40B4-BE49-F238E27FC236}">
                  <a16:creationId xmlns:a16="http://schemas.microsoft.com/office/drawing/2014/main" xmlns="" id="{AADED0D1-5832-45D6-A9E2-8F52D2554263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56" name="rectangle">
                <a:extLst>
                  <a:ext uri="{FF2B5EF4-FFF2-40B4-BE49-F238E27FC236}">
                    <a16:creationId xmlns:a16="http://schemas.microsoft.com/office/drawing/2014/main" xmlns="" id="{36B4B861-21D0-41BB-BB10-65954A072121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rectangle">
                <a:extLst>
                  <a:ext uri="{FF2B5EF4-FFF2-40B4-BE49-F238E27FC236}">
                    <a16:creationId xmlns:a16="http://schemas.microsoft.com/office/drawing/2014/main" xmlns="" id="{B96B9734-06F7-42EF-A63F-07DDFE80EC20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rectangle">
                <a:extLst>
                  <a:ext uri="{FF2B5EF4-FFF2-40B4-BE49-F238E27FC236}">
                    <a16:creationId xmlns:a16="http://schemas.microsoft.com/office/drawing/2014/main" xmlns="" id="{8D843A73-4A00-4EB5-BF10-46CBA15B0CB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rectangle">
                <a:extLst>
                  <a:ext uri="{FF2B5EF4-FFF2-40B4-BE49-F238E27FC236}">
                    <a16:creationId xmlns:a16="http://schemas.microsoft.com/office/drawing/2014/main" xmlns="" id="{B530E3A9-4818-4541-BE35-5AD789D1390D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5" name="line">
            <a:extLst>
              <a:ext uri="{FF2B5EF4-FFF2-40B4-BE49-F238E27FC236}">
                <a16:creationId xmlns:a16="http://schemas.microsoft.com/office/drawing/2014/main" xmlns="" id="{295BB422-C9FD-4684-A7D0-820E305493C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4"/>
          <p:cNvSpPr txBox="1">
            <a:spLocks/>
          </p:cNvSpPr>
          <p:nvPr/>
        </p:nvSpPr>
        <p:spPr>
          <a:xfrm>
            <a:off x="2103342" y="677936"/>
            <a:ext cx="5020845" cy="45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Roboto" panose="02000000000000000000" pitchFamily="2" charset="0"/>
              </a:rPr>
              <a:t>Описание проекта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99139" y="1787857"/>
            <a:ext cx="7884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/>
              <a:t>Affordable</a:t>
            </a:r>
            <a:r>
              <a:rPr lang="ru-RU" sz="2000" dirty="0" smtClean="0"/>
              <a:t> </a:t>
            </a:r>
            <a:r>
              <a:rPr lang="ru-RU" sz="2000" dirty="0" err="1" smtClean="0"/>
              <a:t>Real</a:t>
            </a:r>
            <a:r>
              <a:rPr lang="ru-RU" sz="2000" dirty="0" smtClean="0"/>
              <a:t> </a:t>
            </a:r>
            <a:r>
              <a:rPr lang="ru-RU" sz="2000" dirty="0" err="1" smtClean="0"/>
              <a:t>Estate</a:t>
            </a:r>
            <a:r>
              <a:rPr lang="ru-RU" sz="2000" dirty="0" smtClean="0"/>
              <a:t> – платформа, открывающая широкие возможности для совместной покупки недвижимости в г. Оренбурге и Оренбургской области.</a:t>
            </a:r>
            <a:endParaRPr lang="ru-RU" sz="2000" dirty="0"/>
          </a:p>
        </p:txBody>
      </p:sp>
      <p:pic>
        <p:nvPicPr>
          <p:cNvPr id="61" name="Рисунок 60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  <p:graphicFrame>
        <p:nvGraphicFramePr>
          <p:cNvPr id="65" name="Схема 64"/>
          <p:cNvGraphicFramePr/>
          <p:nvPr>
            <p:extLst>
              <p:ext uri="{D42A27DB-BD31-4B8C-83A1-F6EECF244321}">
                <p14:modId xmlns:p14="http://schemas.microsoft.com/office/powerpoint/2010/main" xmlns="" val="4267886631"/>
              </p:ext>
            </p:extLst>
          </p:nvPr>
        </p:nvGraphicFramePr>
        <p:xfrm>
          <a:off x="3961244" y="2932981"/>
          <a:ext cx="7859280" cy="330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Рисунок 21"/>
          <p:cNvPicPr/>
          <p:nvPr/>
        </p:nvPicPr>
        <p:blipFill>
          <a:blip r:embed="rId7">
            <a:duotone>
              <a:srgbClr val="4F81BD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940943"/>
            <a:ext cx="3795623" cy="329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534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80295" y="469271"/>
            <a:ext cx="7430942" cy="8493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Платформа </a:t>
            </a:r>
            <a:r>
              <a:rPr lang="en-US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Affordable </a:t>
            </a:r>
            <a:r>
              <a:rPr lang="en-US" sz="24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Real Estate</a:t>
            </a:r>
            <a:endParaRPr lang="ru-RU" sz="24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  <p:grpSp>
        <p:nvGrpSpPr>
          <p:cNvPr id="9" name="page number">
            <a:extLst>
              <a:ext uri="{FF2B5EF4-FFF2-40B4-BE49-F238E27FC236}">
                <a16:creationId xmlns:a16="http://schemas.microsoft.com/office/drawing/2014/main" xmlns="" id="{912DEE05-3897-4622-BECE-32CDEA3BA586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0" name="page number">
              <a:extLst>
                <a:ext uri="{FF2B5EF4-FFF2-40B4-BE49-F238E27FC236}">
                  <a16:creationId xmlns:a16="http://schemas.microsoft.com/office/drawing/2014/main" xmlns="" id="{7E11964B-BF3C-4168-801A-9EA4210EDDC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grpSp>
          <p:nvGrpSpPr>
            <p:cNvPr id="11" name="rectangles">
              <a:extLst>
                <a:ext uri="{FF2B5EF4-FFF2-40B4-BE49-F238E27FC236}">
                  <a16:creationId xmlns:a16="http://schemas.microsoft.com/office/drawing/2014/main" xmlns="" id="{AADED0D1-5832-45D6-A9E2-8F52D2554263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xmlns="" id="{36B4B861-21D0-41BB-BB10-65954A072121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xmlns="" id="{B96B9734-06F7-42EF-A63F-07DDFE80EC20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xmlns="" id="{8D843A73-4A00-4EB5-BF10-46CBA15B0CB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xmlns="" id="{B530E3A9-4818-4541-BE35-5AD789D1390D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6" name="Прямоугольник 15"/>
          <p:cNvSpPr/>
          <p:nvPr/>
        </p:nvSpPr>
        <p:spPr>
          <a:xfrm>
            <a:off x="5624423" y="5893910"/>
            <a:ext cx="6185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8233E"/>
                </a:solidFill>
                <a:cs typeface="Times New Roman" panose="02020603050405020304" pitchFamily="18" charset="0"/>
              </a:rPr>
              <a:t>Рисунок 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solidFill>
                  <a:srgbClr val="08233E"/>
                </a:solidFill>
                <a:cs typeface="Times New Roman" panose="02020603050405020304" pitchFamily="18" charset="0"/>
              </a:rPr>
              <a:t>Карта</a:t>
            </a:r>
            <a:r>
              <a:rPr lang="en-US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8233E"/>
                </a:solidFill>
                <a:cs typeface="Times New Roman" panose="02020603050405020304" pitchFamily="18" charset="0"/>
              </a:rPr>
              <a:t>платформы</a:t>
            </a:r>
            <a:r>
              <a:rPr lang="en-US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Affordable Real </a:t>
            </a:r>
            <a:r>
              <a:rPr lang="en-US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Estate</a:t>
            </a:r>
            <a:endParaRPr lang="en-US" b="1" dirty="0" smtClean="0">
              <a:solidFill>
                <a:srgbClr val="08233E"/>
              </a:solidFill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578635"/>
            <a:ext cx="5745193" cy="426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0" y="5718507"/>
            <a:ext cx="5391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8233E"/>
                </a:solidFill>
                <a:cs typeface="Times New Roman" panose="02020603050405020304" pitchFamily="18" charset="0"/>
              </a:rPr>
              <a:t>Рисунок 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– Главная </a:t>
            </a:r>
            <a:r>
              <a:rPr lang="en-US" b="1" dirty="0" err="1" smtClean="0">
                <a:solidFill>
                  <a:srgbClr val="08233E"/>
                </a:solidFill>
                <a:cs typeface="Times New Roman" panose="02020603050405020304" pitchFamily="18" charset="0"/>
              </a:rPr>
              <a:t>платформы</a:t>
            </a:r>
            <a:r>
              <a:rPr lang="en-US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8233E"/>
              </a:solidFill>
              <a:cs typeface="Times New Roman" panose="02020603050405020304" pitchFamily="18" charset="0"/>
            </a:endParaRPr>
          </a:p>
          <a:p>
            <a:pPr lvl="0" algn="ctr"/>
            <a:r>
              <a:rPr lang="en-US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Affordable </a:t>
            </a:r>
            <a:r>
              <a:rPr lang="en-US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Real </a:t>
            </a:r>
            <a:r>
              <a:rPr lang="en-US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Estate</a:t>
            </a:r>
            <a:endParaRPr lang="en-US" b="1" dirty="0" smtClean="0">
              <a:solidFill>
                <a:srgbClr val="08233E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947" y="1587260"/>
            <a:ext cx="5218981" cy="401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929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page number">
            <a:extLst>
              <a:ext uri="{FF2B5EF4-FFF2-40B4-BE49-F238E27FC236}">
                <a16:creationId xmlns:a16="http://schemas.microsoft.com/office/drawing/2014/main" xmlns="" id="{B28D3DDD-2019-4A46-8173-ECEBF80E33C9}"/>
              </a:ext>
            </a:extLst>
          </p:cNvPr>
          <p:cNvGrpSpPr/>
          <p:nvPr/>
        </p:nvGrpSpPr>
        <p:grpSpPr>
          <a:xfrm>
            <a:off x="11344865" y="6242955"/>
            <a:ext cx="535146" cy="365125"/>
            <a:chOff x="11344865" y="6242955"/>
            <a:chExt cx="535146" cy="365125"/>
          </a:xfrm>
        </p:grpSpPr>
        <p:sp>
          <p:nvSpPr>
            <p:cNvPr id="4" name="page number">
              <a:extLst>
                <a:ext uri="{FF2B5EF4-FFF2-40B4-BE49-F238E27FC236}">
                  <a16:creationId xmlns:a16="http://schemas.microsoft.com/office/drawing/2014/main" xmlns="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44865" y="6242955"/>
              <a:ext cx="47566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8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rectangles">
              <a:extLst>
                <a:ext uri="{FF2B5EF4-FFF2-40B4-BE49-F238E27FC236}">
                  <a16:creationId xmlns:a16="http://schemas.microsoft.com/office/drawing/2014/main" xmlns="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6" name="rectangle">
                <a:extLst>
                  <a:ext uri="{FF2B5EF4-FFF2-40B4-BE49-F238E27FC236}">
                    <a16:creationId xmlns:a16="http://schemas.microsoft.com/office/drawing/2014/main" xmlns="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xmlns="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xmlns="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xmlns="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7" name="rectangles">
            <a:extLst>
              <a:ext uri="{FF2B5EF4-FFF2-40B4-BE49-F238E27FC236}">
                <a16:creationId xmlns:a16="http://schemas.microsoft.com/office/drawing/2014/main" xmlns="" id="{C7D6965F-9067-4A6A-B4DB-37B370178E01}"/>
              </a:ext>
            </a:extLst>
          </p:cNvPr>
          <p:cNvGrpSpPr/>
          <p:nvPr/>
        </p:nvGrpSpPr>
        <p:grpSpPr>
          <a:xfrm>
            <a:off x="762000" y="635794"/>
            <a:ext cx="461677" cy="69056"/>
            <a:chOff x="762000" y="635794"/>
            <a:chExt cx="461677" cy="69056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xmlns="" id="{6370E1AF-ADA0-4814-8BAE-2DE79F71A59D}"/>
                </a:ext>
              </a:extLst>
            </p:cNvPr>
            <p:cNvSpPr/>
            <p:nvPr/>
          </p:nvSpPr>
          <p:spPr>
            <a:xfrm>
              <a:off x="762000" y="635794"/>
              <a:ext cx="78580" cy="69056"/>
            </a:xfrm>
            <a:prstGeom prst="rect">
              <a:avLst/>
            </a:prstGeom>
            <a:solidFill>
              <a:srgbClr val="2986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rectangle">
              <a:extLst>
                <a:ext uri="{FF2B5EF4-FFF2-40B4-BE49-F238E27FC236}">
                  <a16:creationId xmlns:a16="http://schemas.microsoft.com/office/drawing/2014/main" xmlns="" id="{0815BEA4-FB2C-4882-AE36-F030EB27FADA}"/>
                </a:ext>
              </a:extLst>
            </p:cNvPr>
            <p:cNvSpPr/>
            <p:nvPr/>
          </p:nvSpPr>
          <p:spPr>
            <a:xfrm>
              <a:off x="890531" y="635794"/>
              <a:ext cx="78580" cy="69056"/>
            </a:xfrm>
            <a:prstGeom prst="rect">
              <a:avLst/>
            </a:prstGeom>
            <a:solidFill>
              <a:srgbClr val="0A2C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rectangle">
              <a:extLst>
                <a:ext uri="{FF2B5EF4-FFF2-40B4-BE49-F238E27FC236}">
                  <a16:creationId xmlns:a16="http://schemas.microsoft.com/office/drawing/2014/main" xmlns="" id="{D3949626-101E-42B5-B152-7325488C0CD8}"/>
                </a:ext>
              </a:extLst>
            </p:cNvPr>
            <p:cNvSpPr/>
            <p:nvPr/>
          </p:nvSpPr>
          <p:spPr>
            <a:xfrm>
              <a:off x="1017814" y="635794"/>
              <a:ext cx="78580" cy="69056"/>
            </a:xfrm>
            <a:prstGeom prst="rect">
              <a:avLst/>
            </a:prstGeom>
            <a:solidFill>
              <a:srgbClr val="86B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rectangle">
              <a:extLst>
                <a:ext uri="{FF2B5EF4-FFF2-40B4-BE49-F238E27FC236}">
                  <a16:creationId xmlns:a16="http://schemas.microsoft.com/office/drawing/2014/main" xmlns="" id="{884DC3D0-3F59-4F45-BAB6-277AC2D64E02}"/>
                </a:ext>
              </a:extLst>
            </p:cNvPr>
            <p:cNvSpPr/>
            <p:nvPr/>
          </p:nvSpPr>
          <p:spPr>
            <a:xfrm>
              <a:off x="1145097" y="635794"/>
              <a:ext cx="78580" cy="69056"/>
            </a:xfrm>
            <a:prstGeom prst="rect">
              <a:avLst/>
            </a:prstGeom>
            <a:solidFill>
              <a:srgbClr val="AB1F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line">
            <a:extLst>
              <a:ext uri="{FF2B5EF4-FFF2-40B4-BE49-F238E27FC236}">
                <a16:creationId xmlns:a16="http://schemas.microsoft.com/office/drawing/2014/main" xmlns="" id="{7FBAC77D-B0D7-42AA-B879-CBA7337073AB}"/>
              </a:ext>
            </a:extLst>
          </p:cNvPr>
          <p:cNvCxnSpPr/>
          <p:nvPr/>
        </p:nvCxnSpPr>
        <p:spPr>
          <a:xfrm>
            <a:off x="371475" y="200025"/>
            <a:ext cx="0" cy="6457950"/>
          </a:xfrm>
          <a:prstGeom prst="line">
            <a:avLst/>
          </a:prstGeom>
          <a:ln w="9525" cap="rnd">
            <a:solidFill>
              <a:srgbClr val="D2D5DC"/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89780" y="5604247"/>
            <a:ext cx="5788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8233E"/>
                </a:solidFill>
                <a:cs typeface="Times New Roman" panose="02020603050405020304" pitchFamily="18" charset="0"/>
              </a:rPr>
              <a:t>Рисунок </a:t>
            </a:r>
            <a:r>
              <a:rPr lang="ru-RU" b="1" dirty="0">
                <a:solidFill>
                  <a:srgbClr val="08233E"/>
                </a:solidFill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8233E"/>
                </a:solidFill>
                <a:cs typeface="Times New Roman" panose="02020603050405020304" pitchFamily="18" charset="0"/>
              </a:rPr>
              <a:t>–</a:t>
            </a:r>
            <a:r>
              <a:rPr lang="en-US" b="1" dirty="0">
                <a:solidFill>
                  <a:srgbClr val="08233E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План работы по созданию и утверждению </a:t>
            </a:r>
            <a:r>
              <a:rPr lang="ru-RU" b="1" dirty="0" err="1" smtClean="0">
                <a:solidFill>
                  <a:srgbClr val="08233E"/>
                </a:solidFill>
                <a:cs typeface="Times New Roman" panose="02020603050405020304" pitchFamily="18" charset="0"/>
              </a:rPr>
              <a:t>Affordable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8233E"/>
                </a:solidFill>
                <a:cs typeface="Times New Roman" panose="02020603050405020304" pitchFamily="18" charset="0"/>
              </a:rPr>
              <a:t>Real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8233E"/>
                </a:solidFill>
                <a:cs typeface="Times New Roman" panose="02020603050405020304" pitchFamily="18" charset="0"/>
              </a:rPr>
              <a:t>Estate</a:t>
            </a:r>
            <a:endParaRPr lang="ru-RU" b="1" dirty="0">
              <a:solidFill>
                <a:srgbClr val="08233E"/>
              </a:solidFill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  <p:pic>
        <p:nvPicPr>
          <p:cNvPr id="20" name="Рисунок 19"/>
          <p:cNvPicPr/>
          <p:nvPr/>
        </p:nvPicPr>
        <p:blipFill>
          <a:blip r:embed="rId3">
            <a:lum bright="20000" contrast="20000"/>
          </a:blip>
          <a:srcRect/>
          <a:stretch>
            <a:fillRect/>
          </a:stretch>
        </p:blipFill>
        <p:spPr bwMode="auto">
          <a:xfrm>
            <a:off x="543465" y="1061050"/>
            <a:ext cx="5218981" cy="420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254151" y="2070338"/>
          <a:ext cx="5607170" cy="4168148"/>
        </p:xfrm>
        <a:graphic>
          <a:graphicData uri="http://schemas.openxmlformats.org/drawingml/2006/table">
            <a:tbl>
              <a:tblPr/>
              <a:tblGrid>
                <a:gridCol w="1278385"/>
                <a:gridCol w="1816507"/>
                <a:gridCol w="1342878"/>
                <a:gridCol w="1169400"/>
              </a:tblGrid>
              <a:tr h="356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Задача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Ответственное лицо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Документы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16.03.26 - 19.03.26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Проектирование и подбор технологий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Инженер платформы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Архитектурный документ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20.03.26 - 24.03.26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Разработка и регистрация backend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Backend-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разработчики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Документация 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API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25.03.26 - 28.03.26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страницы, регистрация,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аутенификация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Frontend-разработчики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UI-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компоненты, код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29.03.26 – 02.04.26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страницы регистрация, входа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Frontend-разработчики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UI-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компоненты, код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3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03.04.26 - 06.04.26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backend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управление совместными покупками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Backend-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разработчики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Документация 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API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07.04.26 - 10.04.26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интерфейса совместных покупок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Backend-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разработчики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UI-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компоненты, код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0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11.04.26 - 16.04.26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Интеграция с базами недвижимости и платежными системами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Backend-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разработчики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Документация </a:t>
                      </a: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API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17.04.26 - 20.04.26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Разработка административной панели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Backend-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разработчики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Документация, код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21.04.26 - 26.04.26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Внедрение базовых мер безопасности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Backend-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Frontend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Отчет по безопасности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7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27.04.26 - 30.04.26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Внутреннее тестирование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Инженер платформы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Отчеты, список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багов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99" marR="588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130505" y="1607341"/>
            <a:ext cx="6061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Таблица 2 –</a:t>
            </a:r>
            <a:r>
              <a:rPr lang="en-US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Разработка </a:t>
            </a:r>
            <a:r>
              <a:rPr lang="en-US" b="1" dirty="0" smtClean="0">
                <a:solidFill>
                  <a:srgbClr val="08233E"/>
                </a:solidFill>
                <a:cs typeface="Times New Roman" panose="02020603050405020304" pitchFamily="18" charset="0"/>
              </a:rPr>
              <a:t>MVP Affordable Real Estate</a:t>
            </a:r>
            <a:endParaRPr lang="ru-RU" b="1" dirty="0">
              <a:solidFill>
                <a:srgbClr val="08233E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24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68998" y="1454534"/>
            <a:ext cx="10933112" cy="54175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+mn-lt"/>
                <a:cs typeface="Times New Roman" panose="02020603050405020304" pitchFamily="18" charset="0"/>
              </a:rPr>
              <a:t>Таблица </a:t>
            </a:r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3 </a:t>
            </a:r>
            <a:r>
              <a:rPr lang="ru-RU" sz="1800" b="1" dirty="0">
                <a:latin typeface="+mn-lt"/>
                <a:cs typeface="Times New Roman" panose="02020603050405020304" pitchFamily="18" charset="0"/>
              </a:rPr>
              <a:t>– </a:t>
            </a:r>
            <a:r>
              <a:rPr lang="en-US" sz="1800" b="1" dirty="0">
                <a:latin typeface="+mn-lt"/>
                <a:cs typeface="Times New Roman" panose="02020603050405020304" pitchFamily="18" charset="0"/>
              </a:rPr>
              <a:t>SWOT</a:t>
            </a:r>
            <a:r>
              <a:rPr lang="ru-RU" sz="1800" b="1" dirty="0">
                <a:latin typeface="+mn-lt"/>
                <a:cs typeface="Times New Roman" panose="02020603050405020304" pitchFamily="18" charset="0"/>
              </a:rPr>
              <a:t>-анализ </a:t>
            </a:r>
            <a:r>
              <a:rPr lang="ru-RU" sz="1800" b="1" dirty="0" smtClean="0">
                <a:latin typeface="+mn-lt"/>
                <a:cs typeface="Times New Roman" panose="02020603050405020304" pitchFamily="18" charset="0"/>
              </a:rPr>
              <a:t>платформы </a:t>
            </a:r>
            <a:r>
              <a:rPr lang="en-US" sz="1800" b="1" dirty="0" smtClean="0">
                <a:latin typeface="+mn-lt"/>
                <a:cs typeface="Times New Roman" panose="02020603050405020304" pitchFamily="18" charset="0"/>
              </a:rPr>
              <a:t>Affordable Real Estate</a:t>
            </a:r>
          </a:p>
        </p:txBody>
      </p:sp>
      <p:grpSp>
        <p:nvGrpSpPr>
          <p:cNvPr id="6" name="page number">
            <a:extLst>
              <a:ext uri="{FF2B5EF4-FFF2-40B4-BE49-F238E27FC236}">
                <a16:creationId xmlns:a16="http://schemas.microsoft.com/office/drawing/2014/main" xmlns="" id="{B28D3DDD-2019-4A46-8173-ECEBF80E33C9}"/>
              </a:ext>
            </a:extLst>
          </p:cNvPr>
          <p:cNvGrpSpPr/>
          <p:nvPr/>
        </p:nvGrpSpPr>
        <p:grpSpPr>
          <a:xfrm>
            <a:off x="11344865" y="6242955"/>
            <a:ext cx="535146" cy="365125"/>
            <a:chOff x="11344865" y="6242955"/>
            <a:chExt cx="535146" cy="365125"/>
          </a:xfrm>
        </p:grpSpPr>
        <p:sp>
          <p:nvSpPr>
            <p:cNvPr id="7" name="page number">
              <a:extLst>
                <a:ext uri="{FF2B5EF4-FFF2-40B4-BE49-F238E27FC236}">
                  <a16:creationId xmlns:a16="http://schemas.microsoft.com/office/drawing/2014/main" xmlns="" id="{3689201C-ABA9-4EBA-A73A-6E207833A1B1}"/>
                </a:ext>
              </a:extLst>
            </p:cNvPr>
            <p:cNvSpPr txBox="1">
              <a:spLocks/>
            </p:cNvSpPr>
            <p:nvPr/>
          </p:nvSpPr>
          <p:spPr>
            <a:xfrm>
              <a:off x="11344865" y="6242955"/>
              <a:ext cx="47566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grpSp>
          <p:nvGrpSpPr>
            <p:cNvPr id="8" name="rectangles">
              <a:extLst>
                <a:ext uri="{FF2B5EF4-FFF2-40B4-BE49-F238E27FC236}">
                  <a16:creationId xmlns:a16="http://schemas.microsoft.com/office/drawing/2014/main" xmlns="" id="{6CD3985F-2452-4F03-850E-A4FC7076815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xmlns="" id="{F15D4055-4E08-4A47-B5D4-2E177AE07242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xmlns="" id="{BAB32B64-DA02-412B-A2DA-7ED54B336E6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rectangle">
                <a:extLst>
                  <a:ext uri="{FF2B5EF4-FFF2-40B4-BE49-F238E27FC236}">
                    <a16:creationId xmlns:a16="http://schemas.microsoft.com/office/drawing/2014/main" xmlns="" id="{0E87604C-A64C-4753-B1E4-AB8F688FA3E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rectangle">
                <a:extLst>
                  <a:ext uri="{FF2B5EF4-FFF2-40B4-BE49-F238E27FC236}">
                    <a16:creationId xmlns:a16="http://schemas.microsoft.com/office/drawing/2014/main" xmlns="" id="{9BC4203F-029D-4DB5-ADBB-1464AA1F9E44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3" name="Рисунок 12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24A65EE-CF8A-0703-7EA3-FEF39E0C2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0589" y="0"/>
            <a:ext cx="3254212" cy="1787857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302589" y="2044459"/>
          <a:ext cx="9937630" cy="4455832"/>
        </p:xfrm>
        <a:graphic>
          <a:graphicData uri="http://schemas.openxmlformats.org/drawingml/2006/table">
            <a:tbl>
              <a:tblPr/>
              <a:tblGrid>
                <a:gridCol w="4681513"/>
                <a:gridCol w="5256117"/>
              </a:tblGrid>
              <a:tr h="3105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Категория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04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Сильные стороны 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инновационная платформа позволяющая совместно покупать недвижимость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экономия расходов пользователей платформы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потенциал расширения базы недвижимости и адаптация сайта на работу в других регионах России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возможность партнерства с финансовыми организациями и агентствами недвижимости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Слабые стороны 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W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сложности в оформлении при совместной покупке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необходимость заявить о себе и набрать аудиторию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повышенные требования к безопасности и надежности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недостаточный уровень информированности потенциальных потребителей о возможности совместной покупки недвижимости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2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Возможности 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повышенный интерес к альтернативным способам инвестирования в объекты недвижимости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партнерство с банками и страховыми компаниями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развитие цифровых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онлайн-сервисов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и технологий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возможность расширения базы и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услуг,предоставляемых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платформой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Угрозы (</a:t>
                      </a: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повышенная вероятность юридических споров между совладельцами;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ограничения и изменения законодательства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конкуренция с обычными платформами по продаже недвижимости (вероятность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переадаптации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конкурентов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угроза безопасности и возможные сбои в работе платформы</a:t>
                      </a:r>
                    </a:p>
                  </a:txBody>
                  <a:tcPr marL="61576" marR="61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2715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рэу">
      <a:dk1>
        <a:srgbClr val="0B2D50"/>
      </a:dk1>
      <a:lt1>
        <a:sysClr val="window" lastClr="FFFFFF"/>
      </a:lt1>
      <a:dk2>
        <a:srgbClr val="0B2D50"/>
      </a:dk2>
      <a:lt2>
        <a:srgbClr val="FFFFFF"/>
      </a:lt2>
      <a:accent1>
        <a:srgbClr val="0B2D50"/>
      </a:accent1>
      <a:accent2>
        <a:srgbClr val="AB1F03"/>
      </a:accent2>
      <a:accent3>
        <a:srgbClr val="C69F5A"/>
      </a:accent3>
      <a:accent4>
        <a:srgbClr val="1864B0"/>
      </a:accent4>
      <a:accent5>
        <a:srgbClr val="86BAEE"/>
      </a:accent5>
      <a:accent6>
        <a:srgbClr val="2A86E2"/>
      </a:accent6>
      <a:hlink>
        <a:srgbClr val="0563C1"/>
      </a:hlink>
      <a:folHlink>
        <a:srgbClr val="954F72"/>
      </a:folHlink>
    </a:clrScheme>
    <a:fontScheme name="рэу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эу">
  <a:themeElements>
    <a:clrScheme name="Custom 4">
      <a:dk1>
        <a:srgbClr val="1F3864"/>
      </a:dk1>
      <a:lt1>
        <a:sysClr val="window" lastClr="FFFFFF"/>
      </a:lt1>
      <a:dk2>
        <a:srgbClr val="44546A"/>
      </a:dk2>
      <a:lt2>
        <a:srgbClr val="E7E6E6"/>
      </a:lt2>
      <a:accent1>
        <a:srgbClr val="F2B800"/>
      </a:accent1>
      <a:accent2>
        <a:srgbClr val="FFD965"/>
      </a:accent2>
      <a:accent3>
        <a:srgbClr val="D9E2F3"/>
      </a:accent3>
      <a:accent4>
        <a:srgbClr val="B4C6E7"/>
      </a:accent4>
      <a:accent5>
        <a:srgbClr val="8EAADB"/>
      </a:accent5>
      <a:accent6>
        <a:srgbClr val="1F3864"/>
      </a:accent6>
      <a:hlink>
        <a:srgbClr val="375623"/>
      </a:hlink>
      <a:folHlink>
        <a:srgbClr val="BF9000"/>
      </a:folHlink>
    </a:clrScheme>
    <a:fontScheme name="Custom 2">
      <a:majorFont>
        <a:latin typeface="Montserrat ExtraBold"/>
        <a:ea typeface=""/>
        <a:cs typeface=""/>
      </a:majorFont>
      <a:minorFont>
        <a:latin typeface="Montserrat Medium"/>
        <a:ea typeface=""/>
        <a:cs typeface="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рэу" id="{C4755365-C16E-42D3-9CEA-4D446F542D15}" vid="{EED4461E-31F6-4F8D-A6C5-B74F72EEC23E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1228</Words>
  <Application>Microsoft Office PowerPoint</Application>
  <PresentationFormat>Произвольный</PresentationFormat>
  <Paragraphs>248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рэу</vt:lpstr>
      <vt:lpstr>Слайд 1</vt:lpstr>
      <vt:lpstr>Слайд 2</vt:lpstr>
      <vt:lpstr>Слайд 3</vt:lpstr>
      <vt:lpstr>Слайд 4</vt:lpstr>
      <vt:lpstr>Слайд 5</vt:lpstr>
      <vt:lpstr>Слайд 6</vt:lpstr>
      <vt:lpstr>Платформа Affordable Real Estate</vt:lpstr>
      <vt:lpstr>Слайд 8</vt:lpstr>
      <vt:lpstr>Таблица 3 – SWOT-анализ платформы Affordable Real Estate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Бахметьева Татьяна Александровна</dc:creator>
  <cp:lastModifiedBy>Admin</cp:lastModifiedBy>
  <cp:revision>97</cp:revision>
  <dcterms:created xsi:type="dcterms:W3CDTF">2022-12-06T06:31:10Z</dcterms:created>
  <dcterms:modified xsi:type="dcterms:W3CDTF">2025-07-09T23:07:05Z</dcterms:modified>
</cp:coreProperties>
</file>