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Gotham Bold" charset="1" panose="00000000000000000000"/>
      <p:regular r:id="rId18"/>
    </p:embeddedFont>
    <p:embeddedFont>
      <p:font typeface="Gotham" charset="1" panose="00000000000000000000"/>
      <p:regular r:id="rId19"/>
    </p:embeddedFont>
    <p:embeddedFont>
      <p:font typeface="Times New Roman Condensed Bold" charset="1" panose="02030806070405020303"/>
      <p:regular r:id="rId20"/>
    </p:embeddedFont>
    <p:embeddedFont>
      <p:font typeface="Gotham Light" charset="1" panose="00000000000000000000"/>
      <p:regular r:id="rId21"/>
    </p:embeddedFont>
    <p:embeddedFont>
      <p:font typeface="Times New Roman Condensed Italics" charset="1" panose="02030506070405090303"/>
      <p:regular r:id="rId22"/>
    </p:embeddedFont>
    <p:embeddedFont>
      <p:font typeface="Times New Roman Condensed" charset="1" panose="02030506070405020303"/>
      <p:regular r:id="rId23"/>
    </p:embeddedFont>
    <p:embeddedFont>
      <p:font typeface="Gotham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90515" y="-2377820"/>
            <a:ext cx="19285436" cy="15042640"/>
          </a:xfrm>
          <a:custGeom>
            <a:avLst/>
            <a:gdLst/>
            <a:ahLst/>
            <a:cxnLst/>
            <a:rect r="r" b="b" t="t" l="l"/>
            <a:pathLst>
              <a:path h="15042640" w="19285436">
                <a:moveTo>
                  <a:pt x="0" y="0"/>
                </a:moveTo>
                <a:lnTo>
                  <a:pt x="19285437" y="0"/>
                </a:lnTo>
                <a:lnTo>
                  <a:pt x="19285437" y="15042640"/>
                </a:lnTo>
                <a:lnTo>
                  <a:pt x="0" y="1504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4217" y="3290751"/>
            <a:ext cx="15739565" cy="2946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9"/>
              </a:lnSpc>
            </a:pPr>
            <a:r>
              <a:rPr lang="en-US" b="true" sz="6730" spc="-2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СТАРТАП ПО СБОРУ, СОРТИРОВКЕ И ПРОДАЖЕ ВТОРИЧНОГО ТЕКСТИЛЬНОГО СЫРЬЯ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66328" y="280710"/>
            <a:ext cx="8755344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spc="-2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Федеральное государственное бюджетное образовательное учреждение </a:t>
            </a:r>
            <a:r>
              <a:rPr lang="en-US" sz="1599" spc="-2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высшего образования «Российский экономический университет имени Г.В. Плеханова»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6407" y="8432166"/>
            <a:ext cx="11628370" cy="826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Научный руководитель: к.э.н., доцент, Алёшина Ирина Федоровна</a:t>
            </a: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Автор: Селиванова Арина Михайловна</a:t>
            </a: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26 декабря,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1685" y="-437698"/>
            <a:ext cx="28550447" cy="11313545"/>
          </a:xfrm>
          <a:custGeom>
            <a:avLst/>
            <a:gdLst/>
            <a:ahLst/>
            <a:cxnLst/>
            <a:rect r="r" b="b" t="t" l="l"/>
            <a:pathLst>
              <a:path h="11313545" w="28550447">
                <a:moveTo>
                  <a:pt x="0" y="0"/>
                </a:moveTo>
                <a:lnTo>
                  <a:pt x="28550448" y="0"/>
                </a:lnTo>
                <a:lnTo>
                  <a:pt x="28550448" y="11313545"/>
                </a:lnTo>
                <a:lnTo>
                  <a:pt x="0" y="11313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9969" r="0" b="-59256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28700" y="1865533"/>
          <a:ext cx="16230600" cy="8288117"/>
        </p:xfrm>
        <a:graphic>
          <a:graphicData uri="http://schemas.openxmlformats.org/drawingml/2006/table">
            <a:tbl>
              <a:tblPr/>
              <a:tblGrid>
                <a:gridCol w="6341450"/>
                <a:gridCol w="3133981"/>
                <a:gridCol w="3251644"/>
                <a:gridCol w="3503525"/>
              </a:tblGrid>
              <a:tr h="1354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Название риска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Вероятность наступления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Потенциальный ущерб, руб.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Ожидаемые рисковые затраты, руб.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10. Неисправности оборудования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0.6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600 000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360 000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43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11. Проблемы с управлением складом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0.5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12. Сезонные и внешние факторы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0.3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210 000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5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13. Несоответствие законодательным требованиям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0.3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1 200 000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360 000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14. Изменение законодательства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0.4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1 000 000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15. Нарушение условий договоров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0.5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550 000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225 000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16. Претензии со стороны третьих лиц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0.4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600 000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240 000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17. Усиление конкуренции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490 000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18. Колебания цен на сырье и услуги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0.8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1 000 000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800 000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19. Экономическая нестабильность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1 600 000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1 440 000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493">
                <a:tc gridSpan="3"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Итог, руб.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Итог, руб.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Итог, руб.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8 950 000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028700" y="790575"/>
            <a:ext cx="1623060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РИСКИ, ЧАСТЬ 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419" y="1767850"/>
            <a:ext cx="5270814" cy="6229330"/>
            <a:chOff x="0" y="0"/>
            <a:chExt cx="1388198" cy="16406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8198" cy="1640647"/>
            </a:xfrm>
            <a:custGeom>
              <a:avLst/>
              <a:gdLst/>
              <a:ahLst/>
              <a:cxnLst/>
              <a:rect r="r" b="b" t="t" l="l"/>
              <a:pathLst>
                <a:path h="1640647" w="1388198">
                  <a:moveTo>
                    <a:pt x="0" y="0"/>
                  </a:moveTo>
                  <a:lnTo>
                    <a:pt x="1388198" y="0"/>
                  </a:lnTo>
                  <a:lnTo>
                    <a:pt x="1388198" y="1640647"/>
                  </a:lnTo>
                  <a:lnTo>
                    <a:pt x="0" y="164064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66675"/>
              <a:ext cx="1388198" cy="157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31952" y="1767850"/>
            <a:ext cx="5270814" cy="6229330"/>
            <a:chOff x="0" y="0"/>
            <a:chExt cx="1388198" cy="16406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88198" cy="1640647"/>
            </a:xfrm>
            <a:custGeom>
              <a:avLst/>
              <a:gdLst/>
              <a:ahLst/>
              <a:cxnLst/>
              <a:rect r="r" b="b" t="t" l="l"/>
              <a:pathLst>
                <a:path h="1640647" w="1388198">
                  <a:moveTo>
                    <a:pt x="0" y="0"/>
                  </a:moveTo>
                  <a:lnTo>
                    <a:pt x="1388198" y="0"/>
                  </a:lnTo>
                  <a:lnTo>
                    <a:pt x="1388198" y="1640647"/>
                  </a:lnTo>
                  <a:lnTo>
                    <a:pt x="0" y="164064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1388198" cy="157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88486" y="1767850"/>
            <a:ext cx="5270814" cy="6229330"/>
            <a:chOff x="0" y="0"/>
            <a:chExt cx="1388198" cy="1640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88198" cy="1640647"/>
            </a:xfrm>
            <a:custGeom>
              <a:avLst/>
              <a:gdLst/>
              <a:ahLst/>
              <a:cxnLst/>
              <a:rect r="r" b="b" t="t" l="l"/>
              <a:pathLst>
                <a:path h="1640647" w="1388198">
                  <a:moveTo>
                    <a:pt x="0" y="0"/>
                  </a:moveTo>
                  <a:lnTo>
                    <a:pt x="1388198" y="0"/>
                  </a:lnTo>
                  <a:lnTo>
                    <a:pt x="1388198" y="1640647"/>
                  </a:lnTo>
                  <a:lnTo>
                    <a:pt x="0" y="164064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66675"/>
              <a:ext cx="1388198" cy="157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92674" y="2567937"/>
            <a:ext cx="4882336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Проект способен эффективно функционировать в условиях российской экономики, демонстрируя высокую рентабельность.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33454" y="2563776"/>
            <a:ext cx="5121701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Эти показатели отражают возможность успешного масштабирования проекта и его способность адаптироваться к изменениям рыночной среды.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92674" y="4687865"/>
            <a:ext cx="5121701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32% IRR;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46 рублей дохода на вложенный рубль;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Более 10 миллионов рублей ежемесячно.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33454" y="4687865"/>
            <a:ext cx="5121701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Рост от 10 точек сбора до 3383 точек;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Рост объемов от 7 тонн до  2367 тонн;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От 1 сотрудника до более чем 300.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12845" y="2003706"/>
            <a:ext cx="450902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700" spc="-5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Финансовый результат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88517" y="2003706"/>
            <a:ext cx="5266627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b="true" sz="2700" spc="-5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Операционная деятельность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4555" y="2567937"/>
            <a:ext cx="5121701" cy="318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Основным конкурентным преимуществом проекта является отсутствие аналогичных инициатив в России. Это делает стартап уникальным в своей нише и позволяет занять лидирующую позицию в данной отрасли.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4532" y="5712130"/>
            <a:ext cx="5121701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Сырье – бесплатное;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Основная статья расходов – логистика;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Сложность – организация стабильного сбыта.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92043" y="2003706"/>
            <a:ext cx="299014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b="true" sz="2700" spc="-5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Бизнес модель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5419" y="8288655"/>
            <a:ext cx="16379725" cy="129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b="true" sz="2300" spc="-3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Стартап является жизнеспособным и перспективным проектом, способным занять лидирующие позиции на рынке переработки текстильных отходов. Его успешная реализация не только поспособствует достижению целей устойчивого развития, но и принесет значительный экономический эффект.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790575"/>
            <a:ext cx="472514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ЗАКЛЮЧЕНИЕ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90515" y="-2377820"/>
            <a:ext cx="19285436" cy="15042640"/>
          </a:xfrm>
          <a:custGeom>
            <a:avLst/>
            <a:gdLst/>
            <a:ahLst/>
            <a:cxnLst/>
            <a:rect r="r" b="b" t="t" l="l"/>
            <a:pathLst>
              <a:path h="15042640" w="19285436">
                <a:moveTo>
                  <a:pt x="0" y="0"/>
                </a:moveTo>
                <a:lnTo>
                  <a:pt x="19285437" y="0"/>
                </a:lnTo>
                <a:lnTo>
                  <a:pt x="19285437" y="15042640"/>
                </a:lnTo>
                <a:lnTo>
                  <a:pt x="0" y="1504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308513"/>
            <a:ext cx="16440150" cy="2134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78"/>
              </a:lnSpc>
              <a:spcBef>
                <a:spcPct val="0"/>
              </a:spcBef>
            </a:pPr>
            <a:r>
              <a:rPr lang="en-US" sz="11199" spc="-559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Спасибо за внимание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16407" y="7604949"/>
            <a:ext cx="718917" cy="669492"/>
          </a:xfrm>
          <a:custGeom>
            <a:avLst/>
            <a:gdLst/>
            <a:ahLst/>
            <a:cxnLst/>
            <a:rect r="r" b="b" t="t" l="l"/>
            <a:pathLst>
              <a:path h="669492" w="718917">
                <a:moveTo>
                  <a:pt x="0" y="0"/>
                </a:moveTo>
                <a:lnTo>
                  <a:pt x="718918" y="0"/>
                </a:lnTo>
                <a:lnTo>
                  <a:pt x="718918" y="669492"/>
                </a:lnTo>
                <a:lnTo>
                  <a:pt x="0" y="669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6407" y="8478003"/>
            <a:ext cx="11628370" cy="1102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Научный руководитель: к.э.н., доцент, Алёшина Ирина Федоровна </a:t>
            </a: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Автор: Селиванова Арина Михайловна </a:t>
            </a: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26 декабря, 2024</a:t>
            </a:r>
          </a:p>
          <a:p>
            <a:pPr algn="l">
              <a:lnSpc>
                <a:spcPts val="224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1732739"/>
          <a:ext cx="16211550" cy="7358165"/>
        </p:xfrm>
        <a:graphic>
          <a:graphicData uri="http://schemas.openxmlformats.org/drawingml/2006/table">
            <a:tbl>
              <a:tblPr/>
              <a:tblGrid>
                <a:gridCol w="3191825"/>
                <a:gridCol w="13019725"/>
              </a:tblGrid>
              <a:tr h="91048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E471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Уникальность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Доступ к бесплатному сырью, отсутствие прямых конкурентов.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42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E471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Объект, предмет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Объект исследования – стартап по сбору, сортировке и продаже текстильных отходов. Предмет исследования – процесс организации, реализации и управления стартапом.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83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E471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Цель проекта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Снижение негативного воздействия отходов текстильной промышленности на окружающую среду.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52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E471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Задачи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96571" indent="-248285" lvl="1">
                        <a:lnSpc>
                          <a:spcPts val="32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разработка экологически устойчивой модели работы с отходами текстильной промышленности;</a:t>
                      </a:r>
                      <a:endParaRPr lang="en-US" sz="1100"/>
                    </a:p>
                    <a:p>
                      <a:pPr algn="l" marL="496571" indent="-248285" lvl="1">
                        <a:lnSpc>
                          <a:spcPts val="3220"/>
                        </a:lnSpc>
                        <a:buFont typeface="Arial"/>
                        <a:buChar char="•"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извлечение прибыли при реализации производственного плана;</a:t>
                      </a:r>
                    </a:p>
                    <a:p>
                      <a:pPr algn="l" marL="496571" indent="-248285" lvl="1">
                        <a:lnSpc>
                          <a:spcPts val="3220"/>
                        </a:lnSpc>
                        <a:buFont typeface="Arial"/>
                        <a:buChar char="•"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уменьшение объемов захоронения текстильного мусора; </a:t>
                      </a:r>
                    </a:p>
                    <a:p>
                      <a:pPr algn="l" marL="496571" indent="-248285" lvl="1">
                        <a:lnSpc>
                          <a:spcPts val="3220"/>
                        </a:lnSpc>
                        <a:buFont typeface="Arial"/>
                        <a:buChar char="•"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расширение спектра каналов реализации продукции.</a:t>
                      </a:r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 b="true">
                          <a:solidFill>
                            <a:srgbClr val="0E471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Новизна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E4714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В условиях глобального перехода государства к экономике замкнутого цикла и дефицита систем сбора и сортировки отходов в России проект может стать основой для формирования устойчивой отрасли переработки.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706856"/>
            <a:ext cx="16230600" cy="704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ВВЕДЕНИЕ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42469" y="416311"/>
            <a:ext cx="13433824" cy="134338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E471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73752" y="6301745"/>
            <a:ext cx="7820432" cy="7800881"/>
          </a:xfrm>
          <a:custGeom>
            <a:avLst/>
            <a:gdLst/>
            <a:ahLst/>
            <a:cxnLst/>
            <a:rect r="r" b="b" t="t" l="l"/>
            <a:pathLst>
              <a:path h="7800881" w="7820432">
                <a:moveTo>
                  <a:pt x="0" y="0"/>
                </a:moveTo>
                <a:lnTo>
                  <a:pt x="7820432" y="0"/>
                </a:lnTo>
                <a:lnTo>
                  <a:pt x="7820432" y="7800881"/>
                </a:lnTo>
                <a:lnTo>
                  <a:pt x="0" y="7800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170885" y="3033131"/>
            <a:ext cx="10690655" cy="1069065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E4714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64227" y="6263144"/>
            <a:ext cx="7820432" cy="782043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E4714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33176" y="3744086"/>
            <a:ext cx="6082534" cy="1934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25"/>
              </a:lnSpc>
            </a:pPr>
            <a:r>
              <a:rPr lang="en-US" sz="10140">
                <a:solidFill>
                  <a:srgbClr val="0E4714"/>
                </a:solidFill>
                <a:latin typeface="Gotham Light"/>
                <a:ea typeface="Gotham Light"/>
                <a:cs typeface="Gotham Light"/>
                <a:sym typeface="Gotham Light"/>
              </a:rPr>
              <a:t>20+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0645" y="7150054"/>
            <a:ext cx="6947596" cy="1934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25"/>
              </a:lnSpc>
            </a:pPr>
            <a:r>
              <a:rPr lang="en-US" sz="10140">
                <a:solidFill>
                  <a:srgbClr val="0E4714"/>
                </a:solidFill>
                <a:latin typeface="Gotham Light"/>
                <a:ea typeface="Gotham Light"/>
                <a:cs typeface="Gotham Light"/>
                <a:sym typeface="Gotham Light"/>
              </a:rPr>
              <a:t>3000+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3176" y="734217"/>
            <a:ext cx="6082534" cy="163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60"/>
              </a:lnSpc>
            </a:pPr>
            <a:r>
              <a:rPr lang="en-US" sz="8600">
                <a:solidFill>
                  <a:srgbClr val="0E4714"/>
                </a:solidFill>
                <a:latin typeface="Gotham Light"/>
                <a:ea typeface="Gotham Light"/>
                <a:cs typeface="Gotham Light"/>
                <a:sym typeface="Gotham Light"/>
              </a:rPr>
              <a:t>5.10МЛРД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21138" y="2504338"/>
            <a:ext cx="6285330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Объем рынка вторичной переработки текстиля оценивается в 5,10 млрд долларов США в 2024 году, ожидается </a:t>
            </a: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рост на 25,5%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в течение 5 лет.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21138" y="5018294"/>
            <a:ext cx="6285330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Более 20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перерабатывающих предприятий действует на территории России, а рынок потребителей обтирочной ветошь неоценим.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21138" y="7532251"/>
            <a:ext cx="6285330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Более 3 тысяч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швейных цехов и фабрик находятся на территории Москвы и Московской области, каждое предприятие в среднем продуцирует 700кг отходов в месяц. Или </a:t>
            </a: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более 25 тысяч тонн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в год на всех.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21138" y="1927758"/>
            <a:ext cx="62853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ОЦЕНКА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321138" y="4432189"/>
            <a:ext cx="62853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СБЫТ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21138" y="6952128"/>
            <a:ext cx="62853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ЦЕХА И ФАБРИКИ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07643" y="1085850"/>
            <a:ext cx="7098825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ОТРАСЛЕВОЙ РЫНОК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10852" y="-1063244"/>
            <a:ext cx="8434028" cy="6114306"/>
          </a:xfrm>
          <a:custGeom>
            <a:avLst/>
            <a:gdLst/>
            <a:ahLst/>
            <a:cxnLst/>
            <a:rect r="r" b="b" t="t" l="l"/>
            <a:pathLst>
              <a:path h="6114306" w="8434028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93483" r="-128662" b="-525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52089" y="3650555"/>
            <a:ext cx="10440053" cy="12088482"/>
          </a:xfrm>
          <a:custGeom>
            <a:avLst/>
            <a:gdLst/>
            <a:ahLst/>
            <a:cxnLst/>
            <a:rect r="r" b="b" t="t" l="l"/>
            <a:pathLst>
              <a:path h="12088482" w="10440053">
                <a:moveTo>
                  <a:pt x="0" y="0"/>
                </a:moveTo>
                <a:lnTo>
                  <a:pt x="10440052" y="0"/>
                </a:lnTo>
                <a:lnTo>
                  <a:pt x="10440052" y="12088482"/>
                </a:lnTo>
                <a:lnTo>
                  <a:pt x="0" y="12088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463534"/>
            <a:ext cx="5794365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Уникальность бизнес-модели;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Фокус на устойчивом развитии;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Отсутствие прямых конкурентов;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Универсальность ассортимента.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44877" y="3463534"/>
            <a:ext cx="6700564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Зависимость от поставщиков сырья;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Ограниченность начальных мощностей;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Зависимость от транспортных затрат;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Низкая известность бренда.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330962"/>
            <a:ext cx="35949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Сильные стороны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44877" y="2330962"/>
            <a:ext cx="35949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Слабые стороны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54587"/>
            <a:ext cx="5055245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SWOT-АНАЛИЗ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044849"/>
            <a:ext cx="6497554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Рост экологической осведомленности;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Государственная поддержка;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Развитие B2B-партнерств;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Технологическое развитие.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54413" y="7044849"/>
            <a:ext cx="6691028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Усиление конкуренции;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Колебания валют, инфляция или снижение покупательской способности;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Изменения законодательства;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Колебания спроса.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3629" y="5912276"/>
            <a:ext cx="35949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Возможности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44877" y="5912276"/>
            <a:ext cx="359493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 spc="-5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Угрозы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1033629" y="5556037"/>
            <a:ext cx="15394237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8132994" y="1677836"/>
            <a:ext cx="0" cy="8016959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54587"/>
            <a:ext cx="422657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ПРОДУКЦИЯ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36551" y="2003541"/>
            <a:ext cx="3702546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Натуральные ткани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52961" y="1848516"/>
            <a:ext cx="4858432" cy="7409784"/>
            <a:chOff x="0" y="0"/>
            <a:chExt cx="1279587" cy="19515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79587" cy="1951548"/>
            </a:xfrm>
            <a:custGeom>
              <a:avLst/>
              <a:gdLst/>
              <a:ahLst/>
              <a:cxnLst/>
              <a:rect r="r" b="b" t="t" l="l"/>
              <a:pathLst>
                <a:path h="1951548" w="1279587">
                  <a:moveTo>
                    <a:pt x="0" y="0"/>
                  </a:moveTo>
                  <a:lnTo>
                    <a:pt x="1279587" y="0"/>
                  </a:lnTo>
                  <a:lnTo>
                    <a:pt x="1279587" y="1951548"/>
                  </a:lnTo>
                  <a:lnTo>
                    <a:pt x="0" y="1951548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66675"/>
              <a:ext cx="1279587" cy="1884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794695" y="2485309"/>
            <a:ext cx="78625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30%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35638"/>
            <a:ext cx="200471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&gt; 40смх40см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873531"/>
            <a:ext cx="200471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120 руб/кг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974398"/>
            <a:ext cx="431824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от 15смх20см до 40смх40см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382703"/>
            <a:ext cx="1744563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75 руб/кг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486332"/>
            <a:ext cx="1744563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&lt;15смх25см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923212"/>
            <a:ext cx="1744563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12 руб/кг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23446" y="2003541"/>
            <a:ext cx="4052888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Синтетические ткани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55123" y="2485309"/>
            <a:ext cx="78953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50%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17556" y="3435638"/>
            <a:ext cx="240818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Светлая обрезь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17556" y="3815368"/>
            <a:ext cx="2563189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20 руб/кг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17556" y="4974398"/>
            <a:ext cx="2424857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Цветная обрезь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17556" y="5411278"/>
            <a:ext cx="2026444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10 руб/кг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2670813" y="1848516"/>
            <a:ext cx="4858432" cy="7409784"/>
            <a:chOff x="0" y="0"/>
            <a:chExt cx="1279587" cy="195154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79587" cy="1951548"/>
            </a:xfrm>
            <a:custGeom>
              <a:avLst/>
              <a:gdLst/>
              <a:ahLst/>
              <a:cxnLst/>
              <a:rect r="r" b="b" t="t" l="l"/>
              <a:pathLst>
                <a:path h="1951548" w="1279587">
                  <a:moveTo>
                    <a:pt x="0" y="0"/>
                  </a:moveTo>
                  <a:lnTo>
                    <a:pt x="1279587" y="0"/>
                  </a:lnTo>
                  <a:lnTo>
                    <a:pt x="1279587" y="1951548"/>
                  </a:lnTo>
                  <a:lnTo>
                    <a:pt x="0" y="1951548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66675"/>
              <a:ext cx="1279587" cy="1884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3548058" y="2003541"/>
            <a:ext cx="309339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Смесовые ткани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90040" y="3435638"/>
            <a:ext cx="200471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&gt; 40смх40см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99405" y="3815368"/>
            <a:ext cx="1995349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50 руб/кг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90040" y="4974398"/>
            <a:ext cx="191705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&lt;40смх40см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162359" y="5412291"/>
            <a:ext cx="193239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12 руб/кг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701253" y="2485309"/>
            <a:ext cx="78700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20%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711887" y="1848516"/>
            <a:ext cx="4858432" cy="7409784"/>
            <a:chOff x="0" y="0"/>
            <a:chExt cx="1279587" cy="195154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79587" cy="1951548"/>
            </a:xfrm>
            <a:custGeom>
              <a:avLst/>
              <a:gdLst/>
              <a:ahLst/>
              <a:cxnLst/>
              <a:rect r="r" b="b" t="t" l="l"/>
              <a:pathLst>
                <a:path h="1951548" w="1279587">
                  <a:moveTo>
                    <a:pt x="0" y="0"/>
                  </a:moveTo>
                  <a:lnTo>
                    <a:pt x="1279587" y="0"/>
                  </a:lnTo>
                  <a:lnTo>
                    <a:pt x="1279587" y="1951548"/>
                  </a:lnTo>
                  <a:lnTo>
                    <a:pt x="0" y="1951548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66675"/>
              <a:ext cx="1279587" cy="1884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AutoShape 32" id="32"/>
          <p:cNvSpPr/>
          <p:nvPr/>
        </p:nvSpPr>
        <p:spPr>
          <a:xfrm flipV="true">
            <a:off x="1028700" y="4642404"/>
            <a:ext cx="4318248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flipV="true">
            <a:off x="982861" y="6152957"/>
            <a:ext cx="4318248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flipV="true">
            <a:off x="7069931" y="4637642"/>
            <a:ext cx="4318248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V="true">
            <a:off x="12998202" y="4647167"/>
            <a:ext cx="4318248" cy="0"/>
          </a:xfrm>
          <a:prstGeom prst="line">
            <a:avLst/>
          </a:prstGeom>
          <a:ln cap="flat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90575"/>
            <a:ext cx="121838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ПРОИЗВОДСТВЕННЫЕ ПОКАЗАТЕЛИ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14297" y="3030660"/>
            <a:ext cx="3720815" cy="766064"/>
            <a:chOff x="0" y="0"/>
            <a:chExt cx="4961087" cy="102141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объем производства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53 Т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226190" y="3016055"/>
            <a:ext cx="3607211" cy="766064"/>
            <a:chOff x="0" y="0"/>
            <a:chExt cx="4809615" cy="102141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объем производства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350 Т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226190" y="5784147"/>
            <a:ext cx="3607211" cy="766064"/>
            <a:chOff x="0" y="0"/>
            <a:chExt cx="4809615" cy="102141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смен водителей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400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6589" y="5831772"/>
            <a:ext cx="3619504" cy="766064"/>
            <a:chOff x="0" y="0"/>
            <a:chExt cx="4826005" cy="102141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5719" y="584623"/>
              <a:ext cx="4810286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смен водителей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482600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61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50376" y="2987480"/>
            <a:ext cx="3607211" cy="766064"/>
            <a:chOff x="0" y="0"/>
            <a:chExt cx="4809615" cy="102141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объем производства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1337 Т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423952" y="7143202"/>
            <a:ext cx="3607211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Через два года реализации проекта потребуется ежемесячно закупать </a:t>
            </a: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более 200.000 пакетов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26190" y="7122882"/>
            <a:ext cx="3607211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За одну смену сотрудник сортировки разбирает </a:t>
            </a: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500кг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текстиля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4297" y="7143202"/>
            <a:ext cx="4033781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30% объема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производства составляют натуральные ткани, чуть меньше половины которых станет обтирочной ветошью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1592319" y="-8116685"/>
            <a:ext cx="21530194" cy="21611236"/>
          </a:xfrm>
          <a:custGeom>
            <a:avLst/>
            <a:gdLst/>
            <a:ahLst/>
            <a:cxnLst/>
            <a:rect r="r" b="b" t="t" l="l"/>
            <a:pathLst>
              <a:path h="21611236" w="21530194">
                <a:moveTo>
                  <a:pt x="0" y="0"/>
                </a:moveTo>
                <a:lnTo>
                  <a:pt x="21530193" y="0"/>
                </a:lnTo>
                <a:lnTo>
                  <a:pt x="21530193" y="21611236"/>
                </a:lnTo>
                <a:lnTo>
                  <a:pt x="0" y="21611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026589" y="1623993"/>
            <a:ext cx="3720815" cy="766064"/>
            <a:chOff x="0" y="0"/>
            <a:chExt cx="4961087" cy="102141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6 месяц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226190" y="1623993"/>
            <a:ext cx="3720815" cy="766064"/>
            <a:chOff x="0" y="0"/>
            <a:chExt cx="4961087" cy="1021419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12 месяц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450376" y="1623993"/>
            <a:ext cx="3720815" cy="752856"/>
            <a:chOff x="0" y="0"/>
            <a:chExt cx="4961087" cy="1003808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6159" y="575098"/>
              <a:ext cx="4944928" cy="4287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01"/>
                </a:lnSpc>
              </a:pPr>
              <a:r>
                <a:rPr lang="en-US" sz="2199" i="true" spc="-43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18 месяц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552888" y="1623993"/>
            <a:ext cx="3720815" cy="766064"/>
            <a:chOff x="0" y="0"/>
            <a:chExt cx="4961087" cy="1021419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16159" y="584623"/>
              <a:ext cx="4944928" cy="43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3"/>
                </a:lnSpc>
              </a:pPr>
              <a:r>
                <a:rPr lang="en-US" sz="2300" i="true" spc="-46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24 месяц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3552888" y="2987480"/>
            <a:ext cx="3607211" cy="766064"/>
            <a:chOff x="0" y="0"/>
            <a:chExt cx="4809615" cy="102141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объем производства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2367 Т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14297" y="4464871"/>
            <a:ext cx="3720815" cy="766064"/>
            <a:chOff x="0" y="0"/>
            <a:chExt cx="4961087" cy="1021419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сортировщиков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5 ЧЕЛ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226190" y="4450266"/>
            <a:ext cx="3607211" cy="766064"/>
            <a:chOff x="0" y="0"/>
            <a:chExt cx="4809615" cy="1021419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сортировщиков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35 ЧЕЛ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9450376" y="4421691"/>
            <a:ext cx="3607211" cy="766064"/>
            <a:chOff x="0" y="0"/>
            <a:chExt cx="4809615" cy="1021419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сортировщиков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134 ЧЕЛ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3552888" y="4421691"/>
            <a:ext cx="3607211" cy="766064"/>
            <a:chOff x="0" y="0"/>
            <a:chExt cx="4809615" cy="1021419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сортировщиков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237 ЧЕЛ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423952" y="5784147"/>
            <a:ext cx="3607211" cy="766064"/>
            <a:chOff x="0" y="0"/>
            <a:chExt cx="4809615" cy="1021419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spc="-45">
                  <a:solidFill>
                    <a:srgbClr val="0E4714"/>
                  </a:solidFill>
                  <a:latin typeface="Times New Roman Condensed"/>
                  <a:ea typeface="Times New Roman Condensed"/>
                  <a:cs typeface="Times New Roman Condensed"/>
                  <a:sym typeface="Times New Roman Condensed"/>
                </a:rPr>
                <a:t>смен водителей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1528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3552888" y="5784147"/>
            <a:ext cx="3607211" cy="766064"/>
            <a:chOff x="0" y="0"/>
            <a:chExt cx="4809615" cy="1021419"/>
          </a:xfrm>
        </p:grpSpPr>
        <p:sp>
          <p:nvSpPr>
            <p:cNvPr name="TextBox 53" id="53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spc="-45">
                  <a:solidFill>
                    <a:srgbClr val="0E4714"/>
                  </a:solidFill>
                  <a:latin typeface="Times New Roman Condensed"/>
                  <a:ea typeface="Times New Roman Condensed"/>
                  <a:cs typeface="Times New Roman Condensed"/>
                  <a:sym typeface="Times New Roman Condensed"/>
                </a:rPr>
                <a:t>смен водителей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2706</a:t>
              </a:r>
            </a:p>
          </p:txBody>
        </p:sp>
      </p:grpSp>
      <p:sp>
        <p:nvSpPr>
          <p:cNvPr name="AutoShape 55" id="55"/>
          <p:cNvSpPr/>
          <p:nvPr/>
        </p:nvSpPr>
        <p:spPr>
          <a:xfrm flipV="true">
            <a:off x="1014297" y="6956194"/>
            <a:ext cx="16145803" cy="0"/>
          </a:xfrm>
          <a:prstGeom prst="line">
            <a:avLst/>
          </a:prstGeom>
          <a:ln cap="flat" w="9525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6" id="56"/>
          <p:cNvSpPr txBox="true"/>
          <p:nvPr/>
        </p:nvSpPr>
        <p:spPr>
          <a:xfrm rot="0">
            <a:off x="13552888" y="7143202"/>
            <a:ext cx="3607211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Логистика – самая большая статья расходов, на нее придется тратить </a:t>
            </a:r>
            <a:r>
              <a:rPr lang="en-US" b="true" sz="23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почти 19 миллионов</a:t>
            </a:r>
            <a:r>
              <a:rPr lang="en-US" sz="23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рублей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52487" y="2971142"/>
            <a:ext cx="3607211" cy="766064"/>
            <a:chOff x="0" y="0"/>
            <a:chExt cx="4809615" cy="102141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платежи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28.161.444Р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44392" y="5476241"/>
            <a:ext cx="3881028" cy="4486909"/>
            <a:chOff x="0" y="0"/>
            <a:chExt cx="1022164" cy="11817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2164" cy="1181737"/>
            </a:xfrm>
            <a:custGeom>
              <a:avLst/>
              <a:gdLst/>
              <a:ahLst/>
              <a:cxnLst/>
              <a:rect r="r" b="b" t="t" l="l"/>
              <a:pathLst>
                <a:path h="1181737" w="1022164">
                  <a:moveTo>
                    <a:pt x="0" y="0"/>
                  </a:moveTo>
                  <a:lnTo>
                    <a:pt x="1022164" y="0"/>
                  </a:lnTo>
                  <a:lnTo>
                    <a:pt x="1022164" y="1181737"/>
                  </a:lnTo>
                  <a:lnTo>
                    <a:pt x="0" y="118173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1022164" cy="11150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440195" y="6458585"/>
            <a:ext cx="3619504" cy="3323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PI был рассчитан как отношение суммы дисконтированных чистых денежных потоков к начальному объему инвестиций. Такой высокий показатель обусловлен сильным ростом доходов и прибыли, наблюдаемыми в течение 2-х лет.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592319" y="-8116685"/>
            <a:ext cx="21530194" cy="21611236"/>
          </a:xfrm>
          <a:custGeom>
            <a:avLst/>
            <a:gdLst/>
            <a:ahLst/>
            <a:cxnLst/>
            <a:rect r="r" b="b" t="t" l="l"/>
            <a:pathLst>
              <a:path h="21611236" w="21530194">
                <a:moveTo>
                  <a:pt x="0" y="0"/>
                </a:moveTo>
                <a:lnTo>
                  <a:pt x="21530193" y="0"/>
                </a:lnTo>
                <a:lnTo>
                  <a:pt x="21530193" y="21611236"/>
                </a:lnTo>
                <a:lnTo>
                  <a:pt x="0" y="21611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39681" y="5476241"/>
            <a:ext cx="3881028" cy="4486909"/>
            <a:chOff x="0" y="0"/>
            <a:chExt cx="1022164" cy="11817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22164" cy="1181737"/>
            </a:xfrm>
            <a:custGeom>
              <a:avLst/>
              <a:gdLst/>
              <a:ahLst/>
              <a:cxnLst/>
              <a:rect r="r" b="b" t="t" l="l"/>
              <a:pathLst>
                <a:path h="1181737" w="1022164">
                  <a:moveTo>
                    <a:pt x="0" y="0"/>
                  </a:moveTo>
                  <a:lnTo>
                    <a:pt x="1022164" y="0"/>
                  </a:lnTo>
                  <a:lnTo>
                    <a:pt x="1022164" y="1181737"/>
                  </a:lnTo>
                  <a:lnTo>
                    <a:pt x="0" y="118173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66675"/>
              <a:ext cx="1022164" cy="11150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790575"/>
            <a:ext cx="970285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ФИНАНСОВЫЕ ПОКАЗАТЕЛИ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16407" y="3014322"/>
            <a:ext cx="3720815" cy="766064"/>
            <a:chOff x="0" y="0"/>
            <a:chExt cx="4961087" cy="1021419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платежи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1.425.684Р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228301" y="2999717"/>
            <a:ext cx="3607211" cy="766064"/>
            <a:chOff x="0" y="0"/>
            <a:chExt cx="4809615" cy="102141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платежи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7.835.893Р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042036" y="5476241"/>
            <a:ext cx="3881028" cy="4486909"/>
            <a:chOff x="0" y="0"/>
            <a:chExt cx="1022164" cy="1181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22164" cy="1181737"/>
            </a:xfrm>
            <a:custGeom>
              <a:avLst/>
              <a:gdLst/>
              <a:ahLst/>
              <a:cxnLst/>
              <a:rect r="r" b="b" t="t" l="l"/>
              <a:pathLst>
                <a:path h="1181737" w="1022164">
                  <a:moveTo>
                    <a:pt x="0" y="0"/>
                  </a:moveTo>
                  <a:lnTo>
                    <a:pt x="1022164" y="0"/>
                  </a:lnTo>
                  <a:lnTo>
                    <a:pt x="1022164" y="1181737"/>
                  </a:lnTo>
                  <a:lnTo>
                    <a:pt x="0" y="1181737"/>
                  </a:lnTo>
                  <a:close/>
                </a:path>
              </a:pathLst>
            </a:custGeom>
            <a:solidFill>
              <a:srgbClr val="0E4714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66675"/>
              <a:ext cx="1022164" cy="11150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2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228301" y="5476241"/>
            <a:ext cx="3607211" cy="877570"/>
            <a:chOff x="0" y="0"/>
            <a:chExt cx="4809615" cy="1170093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15666" y="584623"/>
              <a:ext cx="4793949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29"/>
                </a:lnSpc>
              </a:pPr>
              <a:r>
                <a:rPr lang="en-US" sz="2999" i="true" spc="-59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IRR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32%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16407" y="5476241"/>
            <a:ext cx="3619504" cy="877570"/>
            <a:chOff x="0" y="0"/>
            <a:chExt cx="4826005" cy="1170093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15719" y="584623"/>
              <a:ext cx="4810286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29"/>
                </a:lnSpc>
              </a:pPr>
              <a:r>
                <a:rPr lang="en-US" sz="2999" i="true" spc="-59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NPV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66675"/>
              <a:ext cx="482600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1.037.667Р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16407" y="6458585"/>
            <a:ext cx="3619504" cy="299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Взятое значение ставки дисконтирования – 22% с учетом уровня инфляции и премии за риск при работе со стартапом. Проект способен не только покрыть первоначальные вложения, но и принести дополнительный доход.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216009" y="6458585"/>
            <a:ext cx="3733108" cy="299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Проект способен генерировать доход, значительно превышающий минимально ожидаемую доходность для инвесторов и обладает запасом финансовой устойчивости даже при возможных отклонениях.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028700" y="1607655"/>
            <a:ext cx="3720815" cy="766064"/>
            <a:chOff x="0" y="0"/>
            <a:chExt cx="4961087" cy="1021419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6 месяц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228301" y="1607655"/>
            <a:ext cx="3720815" cy="766064"/>
            <a:chOff x="0" y="0"/>
            <a:chExt cx="4961087" cy="102141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12 месяц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452487" y="1607655"/>
            <a:ext cx="3720815" cy="766064"/>
            <a:chOff x="0" y="0"/>
            <a:chExt cx="4961087" cy="1021419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18 месяц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554999" y="1607655"/>
            <a:ext cx="3720815" cy="766064"/>
            <a:chOff x="0" y="0"/>
            <a:chExt cx="4961087" cy="1021419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16159" y="584623"/>
              <a:ext cx="4944928" cy="43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3"/>
                </a:lnSpc>
              </a:pPr>
              <a:r>
                <a:rPr lang="en-US" sz="2300" i="true" spc="-46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реализации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24 месяц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3554999" y="2971142"/>
            <a:ext cx="3607211" cy="766064"/>
            <a:chOff x="0" y="0"/>
            <a:chExt cx="4809615" cy="1021419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платежи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49.078.125Р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16407" y="4448533"/>
            <a:ext cx="3720815" cy="766064"/>
            <a:chOff x="0" y="0"/>
            <a:chExt cx="4961087" cy="1021419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16159" y="584623"/>
              <a:ext cx="4944928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поступления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-66675"/>
              <a:ext cx="4961087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1.504.588Р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5228301" y="4433928"/>
            <a:ext cx="3607211" cy="766064"/>
            <a:chOff x="0" y="0"/>
            <a:chExt cx="4809615" cy="1021419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поступления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9.917.936Р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452487" y="4405353"/>
            <a:ext cx="3607211" cy="766064"/>
            <a:chOff x="0" y="0"/>
            <a:chExt cx="4809615" cy="1021419"/>
          </a:xfrm>
        </p:grpSpPr>
        <p:sp>
          <p:nvSpPr>
            <p:cNvPr name="TextBox 53" id="53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поступления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37.833.924Р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3554999" y="4405353"/>
            <a:ext cx="3607211" cy="766064"/>
            <a:chOff x="0" y="0"/>
            <a:chExt cx="4809615" cy="1021419"/>
          </a:xfrm>
        </p:grpSpPr>
        <p:sp>
          <p:nvSpPr>
            <p:cNvPr name="TextBox 56" id="56"/>
            <p:cNvSpPr txBox="true"/>
            <p:nvPr/>
          </p:nvSpPr>
          <p:spPr>
            <a:xfrm rot="0">
              <a:off x="15666" y="584623"/>
              <a:ext cx="4793949" cy="43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2"/>
                </a:lnSpc>
              </a:pPr>
              <a:r>
                <a:rPr lang="en-US" sz="2299" i="true" spc="-45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поступления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67.025.104Р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426063" y="5476241"/>
            <a:ext cx="3607211" cy="877570"/>
            <a:chOff x="0" y="0"/>
            <a:chExt cx="4809615" cy="1170093"/>
          </a:xfrm>
        </p:grpSpPr>
        <p:sp>
          <p:nvSpPr>
            <p:cNvPr name="TextBox 59" id="59"/>
            <p:cNvSpPr txBox="true"/>
            <p:nvPr/>
          </p:nvSpPr>
          <p:spPr>
            <a:xfrm rot="0">
              <a:off x="15666" y="584623"/>
              <a:ext cx="4793949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29"/>
                </a:lnSpc>
              </a:pPr>
              <a:r>
                <a:rPr lang="en-US" sz="2999" i="true" spc="-59">
                  <a:solidFill>
                    <a:srgbClr val="0E4714"/>
                  </a:solidFill>
                  <a:latin typeface="Times New Roman Condensed Italics"/>
                  <a:ea typeface="Times New Roman Condensed Italics"/>
                  <a:cs typeface="Times New Roman Condensed Italics"/>
                  <a:sym typeface="Times New Roman Condensed Italics"/>
                </a:rPr>
                <a:t>PI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0" y="-66675"/>
              <a:ext cx="4809615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E4714"/>
                  </a:solidFill>
                  <a:latin typeface="Gotham"/>
                  <a:ea typeface="Gotham"/>
                  <a:cs typeface="Gotham"/>
                  <a:sym typeface="Gotham"/>
                </a:rPr>
                <a:t>46,63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855596" y="1770056"/>
            <a:ext cx="18114896" cy="0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 flipV="true">
            <a:off x="1133475" y="1556130"/>
            <a:ext cx="0" cy="831117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4391025" y="1556130"/>
            <a:ext cx="0" cy="831117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7686675" y="1556130"/>
            <a:ext cx="0" cy="831117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0963275" y="1556130"/>
            <a:ext cx="0" cy="831117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4220825" y="1556130"/>
            <a:ext cx="0" cy="831117"/>
          </a:xfrm>
          <a:prstGeom prst="line">
            <a:avLst/>
          </a:prstGeom>
          <a:ln cap="flat" w="19050">
            <a:solidFill>
              <a:srgbClr val="0E471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5400000">
            <a:off x="17128868" y="2149716"/>
            <a:ext cx="260864" cy="158243"/>
            <a:chOff x="0" y="0"/>
            <a:chExt cx="495569" cy="30061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5569" cy="300618"/>
            </a:xfrm>
            <a:custGeom>
              <a:avLst/>
              <a:gdLst/>
              <a:ahLst/>
              <a:cxnLst/>
              <a:rect r="r" b="b" t="t" l="l"/>
              <a:pathLst>
                <a:path h="300618" w="495569">
                  <a:moveTo>
                    <a:pt x="247784" y="0"/>
                  </a:moveTo>
                  <a:lnTo>
                    <a:pt x="495569" y="300618"/>
                  </a:lnTo>
                  <a:lnTo>
                    <a:pt x="0" y="300618"/>
                  </a:lnTo>
                  <a:lnTo>
                    <a:pt x="247784" y="0"/>
                  </a:lnTo>
                  <a:close/>
                </a:path>
              </a:pathLst>
            </a:custGeom>
            <a:solidFill>
              <a:srgbClr val="0E471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7433" y="101473"/>
              <a:ext cx="340704" cy="1776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600950" y="3887159"/>
            <a:ext cx="3086100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Успех значительно зависит от человеческого ресурса. Для работы необходимы грузчики, сортировщики, водители и административный персонал. Рынку труда не достает квалифицированного персонала, а его стоимость растет.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Ожидаемые рисковые затраты: 490.000р.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20000" y="2829884"/>
            <a:ext cx="2785647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0E4714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Рост стоимости труда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20000" y="2387247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№3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887159"/>
            <a:ext cx="3086100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В условиях инфляции финансовая устойчивость стартапа может быть под угрозой. Рост цен на услуги, материалы и энергоресурсы приводит к увеличению операционных затрат и снижает покупательскую способность.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Ожидаемые рисковые затраты: 720.000р.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6800" y="2829884"/>
            <a:ext cx="2785647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0E4714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Инфляция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6800" y="2387247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№1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43400" y="3887159"/>
            <a:ext cx="3086100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Во время экономических кризисов предприятия могут сокращать расходы, отказываясь от экологических инициатив или переходя на более дешевые решения.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Ожидаемые рисковые затраты: 1.440.000р.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43400" y="2829884"/>
            <a:ext cx="2785647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0E4714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Экономическая нестабильность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43400" y="2387247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№2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96600" y="3887159"/>
            <a:ext cx="3086100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Логистика является одной из ключевых операций в проекте. Риски в этой области включают отказ от оказания услуг, задержки, поломки ТС, погодные и инфраструктурные проблемы.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Ожидаемые рисковые затраты: 630.000р.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896600" y="2829884"/>
            <a:ext cx="2785647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0E4714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Сбои в логистике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96600" y="2387247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№4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173200" y="3887159"/>
            <a:ext cx="3165222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Бизнес-модель предполагает, что поступления будут идти от перерабатывающих фабрик, закупающих отсортированное сырье, и от закупщиков обтирочной ветоши. Однако существует риск задержки платежей от контрагентов или даже их неисполнения.</a:t>
            </a:r>
          </a:p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Ожидаемые рисковые затраты: 600.000р.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173200" y="2829884"/>
            <a:ext cx="2785647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 i="true">
                <a:solidFill>
                  <a:srgbClr val="0E4714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Кассовые разрывы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173200" y="2387247"/>
            <a:ext cx="278564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№5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790575"/>
            <a:ext cx="1623060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ОСНОВНЫЕ РИСКИ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1685" y="-437698"/>
            <a:ext cx="28550447" cy="11313545"/>
          </a:xfrm>
          <a:custGeom>
            <a:avLst/>
            <a:gdLst/>
            <a:ahLst/>
            <a:cxnLst/>
            <a:rect r="r" b="b" t="t" l="l"/>
            <a:pathLst>
              <a:path h="11313545" w="28550447">
                <a:moveTo>
                  <a:pt x="0" y="0"/>
                </a:moveTo>
                <a:lnTo>
                  <a:pt x="28550448" y="0"/>
                </a:lnTo>
                <a:lnTo>
                  <a:pt x="28550448" y="11313545"/>
                </a:lnTo>
                <a:lnTo>
                  <a:pt x="0" y="11313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9969" r="0" b="-59256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28700" y="1889145"/>
          <a:ext cx="16230600" cy="7491984"/>
        </p:xfrm>
        <a:graphic>
          <a:graphicData uri="http://schemas.openxmlformats.org/drawingml/2006/table">
            <a:tbl>
              <a:tblPr/>
              <a:tblGrid>
                <a:gridCol w="6961121"/>
                <a:gridCol w="2253531"/>
                <a:gridCol w="3478758"/>
                <a:gridCol w="3537190"/>
              </a:tblGrid>
              <a:tr h="13351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Название риска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Вероятность наступления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Потенциальный ущерб, руб.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Ожидаемые рисковые затраты, руб.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63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1. Превышение бюджета и непредвиденные расходы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0.8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900 000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720 000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58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2. Кадровый кризис и рост стоимости труда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0.7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490 000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58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3. Задержки платежей и кассовые разрывы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0.6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1 000 000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600 000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58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4. Снижение спроса на вторичное сырье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1 000 000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500 000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5. Инфляционные риски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0.9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800 000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720 000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6. Недостаток сырья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0.4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160 000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7. Сбои в логистике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0.7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900 000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630 000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8. Ошибки в сортировке тканей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0.6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300 000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180 000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9. Риски человеческого фактора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0.5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550 000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225 000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028700" y="790575"/>
            <a:ext cx="1623060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b="true" sz="5000" spc="-125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РИСКИ, ЧАСТЬ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DAGaIrl_G_c</dc:identifier>
  <dcterms:modified xsi:type="dcterms:W3CDTF">2011-08-01T06:04:30Z</dcterms:modified>
  <cp:revision>1</cp:revision>
  <dc:title>Научный руководитель: к.э.н., доцент, Алёшина Ирина Федоровна Автор: Селиванова Арина Михайловна 26 декабря, 2024</dc:title>
</cp:coreProperties>
</file>