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85" r:id="rId5"/>
    <p:sldId id="283" r:id="rId6"/>
    <p:sldId id="274" r:id="rId7"/>
    <p:sldId id="282" r:id="rId8"/>
    <p:sldId id="280" r:id="rId9"/>
    <p:sldId id="281" r:id="rId10"/>
    <p:sldId id="279" r:id="rId11"/>
    <p:sldId id="287" r:id="rId12"/>
    <p:sldId id="288" r:id="rId13"/>
    <p:sldId id="278" r:id="rId14"/>
    <p:sldId id="277" r:id="rId15"/>
    <p:sldId id="276" r:id="rId16"/>
    <p:sldId id="275" r:id="rId17"/>
    <p:sldId id="289" r:id="rId18"/>
    <p:sldId id="290" r:id="rId19"/>
    <p:sldId id="284" r:id="rId20"/>
    <p:sldId id="28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1B2C"/>
    <a:srgbClr val="F97370"/>
    <a:srgbClr val="FC8E46"/>
    <a:srgbClr val="C6495B"/>
    <a:srgbClr val="F4BECB"/>
    <a:srgbClr val="CE604F"/>
    <a:srgbClr val="FD6E42"/>
    <a:srgbClr val="F67C65"/>
    <a:srgbClr val="FEC93C"/>
    <a:srgbClr val="E20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6010A-C51A-B1A1-7AAC-EBDF1DED0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C90031-FBDE-2E15-80F1-6F89E40C8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9B5C3-7814-3105-98EA-08B8532C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883F-C27F-4F89-98ED-578D9982EA4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9C595-A8CB-6C55-90D7-7D1C4C9C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C918A4-E67E-390E-8B34-2441AEE0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B42-77DF-401A-B798-4B6C67BD7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2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BB57B-6D81-335B-C24A-C601C969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C0138F-36B3-F23A-5A80-B83CBC38A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EFCCD-374E-2233-9E29-17ABE382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883F-C27F-4F89-98ED-578D9982EA4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330C-C288-F490-568E-9BFDF351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6C719-013A-9067-1AB5-87C2CB18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B42-77DF-401A-B798-4B6C67BD7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5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268797-44AA-0D47-5CFB-B5D42D901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F852A9-5ABE-D802-2CA6-4B524A962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21A78-08D6-3EA0-AC9C-4E4CB62E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883F-C27F-4F89-98ED-578D9982EA4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AB757-75AB-8AAC-62F3-9EC7872F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D86E9-9ECD-F48E-A21B-FC32C59E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B42-77DF-401A-B798-4B6C67BD7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5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60B26-0CFA-1EE9-DB3A-8D2CF70A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78F6E-EFB3-8CD6-AF44-058B3AC9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85505-EBE1-4FE5-77E6-AA540AF4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883F-C27F-4F89-98ED-578D9982EA4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45FCA1-82D4-F66B-64B9-52AD2DD6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5B5E2-D241-C589-55A6-9B2BD4F4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B42-77DF-401A-B798-4B6C67BD7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3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4A23F-B925-8CAF-6645-CFBF71CA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B354D6-C4D8-788E-FE80-6920B1E2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F066B-DE4B-8F7B-CA67-BAAAD66F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883F-C27F-4F89-98ED-578D9982EA4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FBD05F-1FE1-664E-80A6-A9229482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17C36-3425-007E-5E3F-50388D4B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B42-77DF-401A-B798-4B6C67BD7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6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148AF-9575-56AB-5566-4023DFDB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09A3C-125C-2030-99D5-ACD468DE4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B989B6-9611-C36C-6D21-205A7EA18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0DB267-DE71-8CF6-86AB-7A314561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883F-C27F-4F89-98ED-578D9982EA4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43E4CD-7420-8645-65C0-678E4F20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AB2875-210F-D8BB-E6FD-DA30AC2F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B42-77DF-401A-B798-4B6C67BD7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8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03C8A-0E0B-FA9B-61AB-3ED5DF86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822812-8441-610C-2DE9-8CD72DFB3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552DD6-7BA0-8AC5-8249-6088C696F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4B1894-1BB5-B935-8907-410974A60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B976B9-0B6E-F0FE-964A-156E293F6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DF37C8-AC1C-17BA-4294-256406DC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883F-C27F-4F89-98ED-578D9982EA4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D6790E-4D23-9DBE-38C9-D8ECAC09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745ECF-C495-BA36-32E3-712BF622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B42-77DF-401A-B798-4B6C67BD7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0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5BC32-A86D-1F3E-8213-7AF22058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25F41E-82DC-40D4-42E2-D341F83A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883F-C27F-4F89-98ED-578D9982EA4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315E81-3D4E-82B1-0180-BC5839D4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F6C8B6-E8B6-2B2C-F80C-91486E4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B42-77DF-401A-B798-4B6C67BD7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4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78A09A-87D8-6FB4-D9D1-731094A9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883F-C27F-4F89-98ED-578D9982EA4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5F234-B217-499A-2D5F-B48D06FB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E9E3F5-BF00-301A-662E-84B840E3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B42-77DF-401A-B798-4B6C67BD7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76DFC-A6B5-AA81-BED5-5448AF78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E792F-D816-7AF1-6D5C-7961CDD3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6A4D76-57EF-8CDC-DCEF-F42452393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0C4275-DB92-2E7B-47FC-7D412AE3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883F-C27F-4F89-98ED-578D9982EA4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9E36C7-E941-BC6A-459D-B73E4198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CFA08C-2F2C-2A06-144D-9E5CBB7A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B42-77DF-401A-B798-4B6C67BD7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0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5A0CD-BD11-86C0-B23A-FCE31B14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CD72C5-69D3-24F8-226D-CD9D7C7E3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610376-7C45-A2DB-DE70-5A0555FED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030DFE-4FFA-6773-BF95-8393B84E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883F-C27F-4F89-98ED-578D9982EA4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F48C8C-5C45-939F-4E00-BFEE8F69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76FBE4-94C3-EF04-28DB-975F9E7E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B42-77DF-401A-B798-4B6C67BD7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4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620AF-C46F-6DFA-5FBE-AAF1828F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42FD2C-9E56-781C-7947-DC693B16F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3A8FC-41AE-E950-514A-6C373A11F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8883F-C27F-4F89-98ED-578D9982EA4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F5CED-185D-112F-64DF-0B788ECC6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C6C05-2AF6-EF19-D870-FA9537AF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18B42-77DF-401A-B798-4B6C67BD7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0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web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67EFDA-A8D9-5FBD-F1E8-054A950EA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8C57-39D2-0853-32CB-4C56428D3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1535" y="2246601"/>
            <a:ext cx="8562109" cy="1182399"/>
          </a:xfrm>
          <a:solidFill>
            <a:srgbClr val="F97370"/>
          </a:solidFill>
        </p:spPr>
        <p:txBody>
          <a:bodyPr>
            <a:normAutofit/>
          </a:bodyPr>
          <a:lstStyle/>
          <a:p>
            <a:r>
              <a:rPr lang="ru-RU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Мармелад Витграсс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92D92A-94DB-77E4-1945-3BC0E0137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3803" y="3685743"/>
            <a:ext cx="5517574" cy="657657"/>
          </a:xfrm>
          <a:solidFill>
            <a:srgbClr val="F97370"/>
          </a:solidFill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Ивановский филиал РЭУ Им. Г. В. Плеханова</a:t>
            </a:r>
          </a:p>
          <a:p>
            <a:r>
              <a:rPr lang="ru-RU" sz="1800" dirty="0">
                <a:solidFill>
                  <a:schemeClr val="bg1"/>
                </a:solidFill>
              </a:rPr>
              <a:t>Инициативная разработка</a:t>
            </a:r>
          </a:p>
        </p:txBody>
      </p:sp>
    </p:spTree>
    <p:extLst>
      <p:ext uri="{BB962C8B-B14F-4D97-AF65-F5344CB8AC3E}">
        <p14:creationId xmlns:p14="http://schemas.microsoft.com/office/powerpoint/2010/main" val="1121276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9F1DC-BB87-C33C-CE99-7F0ADD0F9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Технологический этап производства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B9838-A7CC-12A6-C2ED-001F86F08E93}"/>
              </a:ext>
            </a:extLst>
          </p:cNvPr>
          <p:cNvSpPr txBox="1"/>
          <p:nvPr/>
        </p:nvSpPr>
        <p:spPr>
          <a:xfrm>
            <a:off x="6891204" y="4128383"/>
            <a:ext cx="4891481" cy="369332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Заливаем в формочки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04141-A4D1-A369-FD0A-11EDC3AA1453}"/>
              </a:ext>
            </a:extLst>
          </p:cNvPr>
          <p:cNvSpPr txBox="1"/>
          <p:nvPr/>
        </p:nvSpPr>
        <p:spPr>
          <a:xfrm>
            <a:off x="267747" y="4834362"/>
            <a:ext cx="4891481" cy="369332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Добавляем ингредиенты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1064E-23EB-06BF-7BC4-E7F133F9585D}"/>
              </a:ext>
            </a:extLst>
          </p:cNvPr>
          <p:cNvSpPr txBox="1"/>
          <p:nvPr/>
        </p:nvSpPr>
        <p:spPr>
          <a:xfrm>
            <a:off x="267748" y="5753086"/>
            <a:ext cx="4891481" cy="369332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Помешиваем на слабом огне 3- 5 минут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067CA-DAB8-2993-1A30-7E0EA142C48B}"/>
              </a:ext>
            </a:extLst>
          </p:cNvPr>
          <p:cNvSpPr txBox="1"/>
          <p:nvPr/>
        </p:nvSpPr>
        <p:spPr>
          <a:xfrm>
            <a:off x="267747" y="4131435"/>
            <a:ext cx="4891481" cy="369332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Доводим до кипения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55D5C-6F27-0026-4956-F3A126A1E79C}"/>
              </a:ext>
            </a:extLst>
          </p:cNvPr>
          <p:cNvSpPr txBox="1"/>
          <p:nvPr/>
        </p:nvSpPr>
        <p:spPr>
          <a:xfrm>
            <a:off x="6891204" y="5473035"/>
            <a:ext cx="4891481" cy="646331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Убираем в холодильник и ждем полного застывания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80A16-9A6C-D4A9-FA26-62FC133F500A}"/>
              </a:ext>
            </a:extLst>
          </p:cNvPr>
          <p:cNvSpPr txBox="1"/>
          <p:nvPr/>
        </p:nvSpPr>
        <p:spPr>
          <a:xfrm>
            <a:off x="2477896" y="1534047"/>
            <a:ext cx="2798779" cy="369332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Сок из ростков пшеницы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7C269B-C796-3D6D-72A6-6D3CE4799EB3}"/>
              </a:ext>
            </a:extLst>
          </p:cNvPr>
          <p:cNvSpPr txBox="1"/>
          <p:nvPr/>
        </p:nvSpPr>
        <p:spPr>
          <a:xfrm>
            <a:off x="5665886" y="1331512"/>
            <a:ext cx="2043071" cy="923330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Заменитель сахара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Агар-агар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Сок лимона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9A2AE80-1DA7-2558-C890-1C2FCD091CF2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2713488" y="1903379"/>
            <a:ext cx="1163798" cy="222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1CDC0A7-F972-ABB5-AA9B-68ED3007F10F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2713488" y="4500767"/>
            <a:ext cx="0" cy="33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1BD149D-60CB-3B03-85DD-1C5EDC17E641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713488" y="5203694"/>
            <a:ext cx="1" cy="54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5D65F68-AED5-5CE4-2957-232A56B155B8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 flipV="1">
            <a:off x="5159229" y="4313049"/>
            <a:ext cx="1731975" cy="162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9B765BB9-29B2-BEB2-6176-15E2FCFC2723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9336945" y="4497715"/>
            <a:ext cx="0" cy="975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AEA306B5-5ED3-139B-4AA5-50D2258E2C70}"/>
              </a:ext>
            </a:extLst>
          </p:cNvPr>
          <p:cNvCxnSpPr>
            <a:cxnSpLocks/>
            <a:stCxn id="13" idx="2"/>
            <a:endCxn id="6" idx="3"/>
          </p:cNvCxnSpPr>
          <p:nvPr/>
        </p:nvCxnSpPr>
        <p:spPr>
          <a:xfrm flipH="1">
            <a:off x="5159228" y="2254842"/>
            <a:ext cx="1528194" cy="276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90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9F1DC-BB87-C33C-CE99-7F0ADD0F9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Этап производства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06B96E-80C9-8B4B-6F92-84B8E01B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3513" y="3813148"/>
            <a:ext cx="2107119" cy="28094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A69D11-5B2A-3FC7-7F7E-5A8A61CB8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433" y="3939895"/>
            <a:ext cx="2107119" cy="28094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A3A58C-29DB-F23E-C15D-2CF954C00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34" y="3826456"/>
            <a:ext cx="2291651" cy="280949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349C67-9EFF-8659-6538-9868F998D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9560" y="3813148"/>
            <a:ext cx="2029088" cy="280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6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9F1DC-BB87-C33C-CE99-7F0ADD0F9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Готовый продукт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EC1A82-82E4-AA4C-C1E2-87DA4E88F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4" y="3154261"/>
            <a:ext cx="6584425" cy="370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1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6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93EA762-4984-E51B-8E3A-6C1700FCCD0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Уровень готовности продукта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E5449-59AE-2BA9-C835-7DD0AE2E9F9D}"/>
              </a:ext>
            </a:extLst>
          </p:cNvPr>
          <p:cNvSpPr txBox="1"/>
          <p:nvPr/>
        </p:nvSpPr>
        <p:spPr>
          <a:xfrm>
            <a:off x="304801" y="4209081"/>
            <a:ext cx="6328096" cy="2457083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Проект проработан на 80%: есть подходящее помещение для аренды, кадрового голода быть не должно т.к. высококвалифицированные сотрудники для данного продукта не требуются (можно привлечь студентов),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Нужно закупить технологическое оборудование и</a:t>
            </a:r>
            <a:r>
              <a:rPr lang="ru-RU" sz="2000" dirty="0">
                <a:solidFill>
                  <a:srgbClr val="70AD4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можно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запускать в производство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9A86A6-91AA-B3E5-4863-906279AC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22" y="3550439"/>
            <a:ext cx="4831536" cy="32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93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3B502-8B4D-2227-DAD7-6527062A0A4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Где продвигать?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D2D5B-3FCC-ECE0-ED34-1E9DB18A17EE}"/>
              </a:ext>
            </a:extLst>
          </p:cNvPr>
          <p:cNvSpPr txBox="1"/>
          <p:nvPr/>
        </p:nvSpPr>
        <p:spPr>
          <a:xfrm>
            <a:off x="112375" y="4909978"/>
            <a:ext cx="5580953" cy="670440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телевидение и радио для более старшего поколения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BD09F-328C-AF1D-5846-ADF964CFA5AB}"/>
              </a:ext>
            </a:extLst>
          </p:cNvPr>
          <p:cNvSpPr txBox="1"/>
          <p:nvPr/>
        </p:nvSpPr>
        <p:spPr>
          <a:xfrm>
            <a:off x="6296816" y="3304582"/>
            <a:ext cx="5580953" cy="966803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сети – множество людей сейчас пользуются социальными сетями и благодаря этому способу продвижения эффект больше, а затрат меньше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02A7A-3928-524D-A45A-613F21C6C94E}"/>
              </a:ext>
            </a:extLst>
          </p:cNvPr>
          <p:cNvSpPr txBox="1"/>
          <p:nvPr/>
        </p:nvSpPr>
        <p:spPr>
          <a:xfrm>
            <a:off x="112376" y="3304582"/>
            <a:ext cx="5580953" cy="1263166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Наружная реклама. Необходима для того, чтобы покупатель, который не пользуется интернет-технологиями смог ознакомиться с нашим продуктом при входе, например, в магазин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592510-75AA-4019-46D0-54D46032AA77}"/>
              </a:ext>
            </a:extLst>
          </p:cNvPr>
          <p:cNvSpPr txBox="1"/>
          <p:nvPr/>
        </p:nvSpPr>
        <p:spPr>
          <a:xfrm>
            <a:off x="6296816" y="4909978"/>
            <a:ext cx="5580953" cy="670440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максимально выгодных предложений на продукцию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3F605-61FD-28AC-30DB-2964DD6E6660}"/>
              </a:ext>
            </a:extLst>
          </p:cNvPr>
          <p:cNvSpPr txBox="1"/>
          <p:nvPr/>
        </p:nvSpPr>
        <p:spPr>
          <a:xfrm>
            <a:off x="2275840" y="5816324"/>
            <a:ext cx="6610637" cy="923330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различных выставок и дегустаций нашего мармелада в аптеках, фитнес клубах, магазинах, школах, эндокринологических центрах здоровья для диабетиков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5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94FB3-8FD3-8707-057A-4C7BE8DAC44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Кому продавать?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1DDDF-0FA6-977A-9671-B017BB1F3883}"/>
              </a:ext>
            </a:extLst>
          </p:cNvPr>
          <p:cNvSpPr txBox="1"/>
          <p:nvPr/>
        </p:nvSpPr>
        <p:spPr>
          <a:xfrm>
            <a:off x="4860729" y="3333428"/>
            <a:ext cx="2545181" cy="646331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 клубы,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Продуктовые магазины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B8D62-A0CE-0C9E-6541-933C93D2025E}"/>
              </a:ext>
            </a:extLst>
          </p:cNvPr>
          <p:cNvSpPr txBox="1"/>
          <p:nvPr/>
        </p:nvSpPr>
        <p:spPr>
          <a:xfrm>
            <a:off x="409842" y="3333427"/>
            <a:ext cx="2722226" cy="646331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Детские сады, школы, оздоровительные 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агеря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7A970-0FB1-8654-19D4-0D5F88837B75}"/>
              </a:ext>
            </a:extLst>
          </p:cNvPr>
          <p:cNvSpPr txBox="1"/>
          <p:nvPr/>
        </p:nvSpPr>
        <p:spPr>
          <a:xfrm>
            <a:off x="8541212" y="3333428"/>
            <a:ext cx="3423066" cy="646331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Здравницы области,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Аптеки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E8B2D4-CC31-3A1C-6CA6-6F76F4F02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1" y="4096041"/>
            <a:ext cx="3464653" cy="26456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2DC8D7-2EB7-77BE-1A17-AF5E68678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23" y="4088832"/>
            <a:ext cx="3708794" cy="26456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A81E42-C415-20C0-642A-540CCD4FB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12" y="4088831"/>
            <a:ext cx="3240947" cy="26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5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72D2D-4285-0EDD-B68D-A58E965D02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Устойчивость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61756-5BC2-246A-5CD9-D3B962209343}"/>
              </a:ext>
            </a:extLst>
          </p:cNvPr>
          <p:cNvSpPr txBox="1"/>
          <p:nvPr/>
        </p:nvSpPr>
        <p:spPr>
          <a:xfrm>
            <a:off x="696196" y="3971154"/>
            <a:ext cx="10799608" cy="2457083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продукт многопрофильный и предназначен для широкой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аудитории:диабетики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спортсмены, у кого есть проблемы со здоровьем (диета №9), дети, все кому интересен ЗОЖ.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Т.к. сейчас идёт тенденция ЗОЖ/ спорт, этот продукт будет востребован в фитнес барах.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Используется для похудения.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для контролирования симптомов диабета.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 же его можно применять в детском питании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0797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7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72D2D-4285-0EDD-B68D-A58E965D02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Затраты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686D3-CE4F-A33A-4950-4CFF22316C70}"/>
              </a:ext>
            </a:extLst>
          </p:cNvPr>
          <p:cNvSpPr txBox="1"/>
          <p:nvPr/>
        </p:nvSpPr>
        <p:spPr>
          <a:xfrm>
            <a:off x="680720" y="1737129"/>
            <a:ext cx="10830560" cy="671915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Аренда и коммунальные платежи– 40 </a:t>
            </a:r>
            <a:r>
              <a:rPr lang="ru-RU" dirty="0" err="1"/>
              <a:t>тыс.руб</a:t>
            </a:r>
            <a:r>
              <a:rPr lang="ru-RU" dirty="0"/>
              <a:t>.</a:t>
            </a:r>
            <a:r>
              <a:rPr lang="en-US" dirty="0"/>
              <a:t>/ </a:t>
            </a:r>
            <a:r>
              <a:rPr lang="ru-RU" dirty="0" err="1"/>
              <a:t>мес</a:t>
            </a:r>
            <a:r>
              <a:rPr lang="ru-RU" dirty="0"/>
              <a:t> (электричество, вода, водоотведение, отопление, вывоз мусора)-- 35 кв.м.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C1214-C79B-98A5-24AB-5C690C259BCC}"/>
              </a:ext>
            </a:extLst>
          </p:cNvPr>
          <p:cNvSpPr txBox="1"/>
          <p:nvPr/>
        </p:nvSpPr>
        <p:spPr>
          <a:xfrm>
            <a:off x="2374572" y="2743014"/>
            <a:ext cx="7069578" cy="671915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Зарплата сотрудникам  - 35 тыс. </a:t>
            </a:r>
            <a:r>
              <a:rPr lang="ru-RU" dirty="0" err="1"/>
              <a:t>Руб</a:t>
            </a:r>
            <a:r>
              <a:rPr lang="en-US" dirty="0"/>
              <a:t>/</a:t>
            </a:r>
            <a:r>
              <a:rPr lang="ru-RU" dirty="0"/>
              <a:t> мес. – сотрудников в штате 2 чел. Итого 70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0732C-0E58-159D-59CA-F88D8FFBFB6C}"/>
              </a:ext>
            </a:extLst>
          </p:cNvPr>
          <p:cNvSpPr txBox="1"/>
          <p:nvPr/>
        </p:nvSpPr>
        <p:spPr>
          <a:xfrm>
            <a:off x="3562633" y="3702322"/>
            <a:ext cx="4477007" cy="375552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Зарплата уборщице  - 7 тыс. </a:t>
            </a:r>
            <a:r>
              <a:rPr lang="ru-RU" dirty="0" err="1"/>
              <a:t>руб</a:t>
            </a:r>
            <a:r>
              <a:rPr lang="en-US" dirty="0"/>
              <a:t>/</a:t>
            </a:r>
            <a:r>
              <a:rPr lang="ru-RU" dirty="0"/>
              <a:t> мес.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B7D67-C342-85D1-DB19-529F891AD81F}"/>
              </a:ext>
            </a:extLst>
          </p:cNvPr>
          <p:cNvSpPr txBox="1"/>
          <p:nvPr/>
        </p:nvSpPr>
        <p:spPr>
          <a:xfrm>
            <a:off x="3282346" y="4387405"/>
            <a:ext cx="5254030" cy="375552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Зарплата бухгалтеру  - 10 тыс. </a:t>
            </a:r>
            <a:r>
              <a:rPr lang="ru-RU" dirty="0" err="1"/>
              <a:t>Руб</a:t>
            </a:r>
            <a:r>
              <a:rPr lang="en-US" dirty="0"/>
              <a:t>/</a:t>
            </a:r>
            <a:r>
              <a:rPr lang="ru-RU" dirty="0"/>
              <a:t> мес. (</a:t>
            </a:r>
            <a:r>
              <a:rPr lang="ru-RU" dirty="0" err="1"/>
              <a:t>аутсорс</a:t>
            </a:r>
            <a:r>
              <a:rPr lang="ru-RU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4902BB-A8DC-EB55-F2FB-A5BF633C63E1}"/>
              </a:ext>
            </a:extLst>
          </p:cNvPr>
          <p:cNvSpPr txBox="1"/>
          <p:nvPr/>
        </p:nvSpPr>
        <p:spPr>
          <a:xfrm>
            <a:off x="2266347" y="6459290"/>
            <a:ext cx="7069578" cy="375552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ИТОГО = 257 тыс. </a:t>
            </a:r>
            <a:r>
              <a:rPr lang="ru-RU" dirty="0" err="1"/>
              <a:t>руб</a:t>
            </a:r>
            <a:r>
              <a:rPr lang="ru-RU" dirty="0"/>
              <a:t> в месяц,  3084 </a:t>
            </a:r>
            <a:r>
              <a:rPr lang="ru-RU" dirty="0" err="1"/>
              <a:t>тыс.руб</a:t>
            </a:r>
            <a:r>
              <a:rPr lang="ru-RU" dirty="0"/>
              <a:t>. в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2765C-F130-ADED-3A72-6350DB92F26C}"/>
              </a:ext>
            </a:extLst>
          </p:cNvPr>
          <p:cNvSpPr txBox="1"/>
          <p:nvPr/>
        </p:nvSpPr>
        <p:spPr>
          <a:xfrm>
            <a:off x="3291849" y="5887654"/>
            <a:ext cx="5018574" cy="375552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Закупка продуктов – 30 тыс. </a:t>
            </a:r>
            <a:r>
              <a:rPr lang="ru-RU" dirty="0" err="1"/>
              <a:t>Руб</a:t>
            </a:r>
            <a:r>
              <a:rPr lang="en-US" dirty="0"/>
              <a:t>/ </a:t>
            </a:r>
            <a:r>
              <a:rPr lang="ru-RU" dirty="0"/>
              <a:t>мес.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40B0B-E756-F5B9-D3E2-B1E4466341D4}"/>
              </a:ext>
            </a:extLst>
          </p:cNvPr>
          <p:cNvSpPr txBox="1"/>
          <p:nvPr/>
        </p:nvSpPr>
        <p:spPr>
          <a:xfrm>
            <a:off x="2561211" y="5021852"/>
            <a:ext cx="7069578" cy="671915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Закупка оборудования (холодильник, стол, индукционная плитка) – 100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943195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72D2D-4285-0EDD-B68D-A58E965D02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Прибыль, срок окупаемости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61756-5BC2-246A-5CD9-D3B962209343}"/>
              </a:ext>
            </a:extLst>
          </p:cNvPr>
          <p:cNvSpPr txBox="1"/>
          <p:nvPr/>
        </p:nvSpPr>
        <p:spPr>
          <a:xfrm>
            <a:off x="447040" y="3971154"/>
            <a:ext cx="11744960" cy="2429383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расчете на одно рабочее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Ежедневная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минимальная прибыль в день при первоначальном  минимальном выпуске за смену 282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 10434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месяц 313020 руб., в год  3756240 руб.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Упрощенный расчет чистой прибыли = Доход-расходы-налог 6% от дохода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Прибыль : 3756240 руб.-1920000руб - 225374,4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=1610865,6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окупаемости 100000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 1610865,6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 месяц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3420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10B2F-2FC0-7075-A267-DC0F0D41660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82399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Команда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03D42D-7828-FF8C-2EE7-D4304DB75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t="34863" r="8302" b="14618"/>
          <a:stretch/>
        </p:blipFill>
        <p:spPr>
          <a:xfrm>
            <a:off x="4387443" y="2550252"/>
            <a:ext cx="3145871" cy="26087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BA6F96-9EB1-C843-7BF4-25D8209680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9" t="36020" r="3330"/>
          <a:stretch/>
        </p:blipFill>
        <p:spPr>
          <a:xfrm>
            <a:off x="880846" y="2550253"/>
            <a:ext cx="2697435" cy="26087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840EFE-6B8D-9EA5-9FE2-021C99582640}"/>
              </a:ext>
            </a:extLst>
          </p:cNvPr>
          <p:cNvSpPr txBox="1"/>
          <p:nvPr/>
        </p:nvSpPr>
        <p:spPr>
          <a:xfrm>
            <a:off x="880846" y="5330632"/>
            <a:ext cx="2659310" cy="646331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Руководитель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Баканов Владимир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D77B6-8683-BB0D-FB9D-F8B0DE18FBBE}"/>
              </a:ext>
            </a:extLst>
          </p:cNvPr>
          <p:cNvSpPr txBox="1"/>
          <p:nvPr/>
        </p:nvSpPr>
        <p:spPr>
          <a:xfrm>
            <a:off x="4630723" y="5322052"/>
            <a:ext cx="2659310" cy="646331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Дизайнер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Летуновская Юлия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DCD61F-96B4-EB76-AE6B-82F9FBF111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9" t="12600" r="25175" b="22568"/>
          <a:stretch/>
        </p:blipFill>
        <p:spPr>
          <a:xfrm>
            <a:off x="8456103" y="2441196"/>
            <a:ext cx="2855051" cy="27178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7FEA68-4133-C0FC-7D4C-A5C97DD3B754}"/>
              </a:ext>
            </a:extLst>
          </p:cNvPr>
          <p:cNvSpPr txBox="1"/>
          <p:nvPr/>
        </p:nvSpPr>
        <p:spPr>
          <a:xfrm>
            <a:off x="8456103" y="5301715"/>
            <a:ext cx="2867637" cy="646331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Наставник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Малова Ирина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261474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7B25F4-7F89-2022-699B-F5DE1F2B8ABC}"/>
              </a:ext>
            </a:extLst>
          </p:cNvPr>
          <p:cNvSpPr txBox="1"/>
          <p:nvPr/>
        </p:nvSpPr>
        <p:spPr>
          <a:xfrm>
            <a:off x="0" y="3731370"/>
            <a:ext cx="7508148" cy="2893100"/>
          </a:xfrm>
          <a:prstGeom prst="rect">
            <a:avLst/>
          </a:prstGeom>
          <a:solidFill>
            <a:srgbClr val="F9737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rgbClr val="C71B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Мармелад Витграсс </a:t>
            </a:r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добавлением протертой черники — это воплощение мечты многих людей полакомиться полезным и безопасным мармеладом, приготовленным на основе природных натуральных компонентов.</a:t>
            </a:r>
            <a:b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Витграсс</a:t>
            </a:r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молодые зеленые побеги пшеницы, применяются как сырье для изготовления продуктов здорового питания. Как правило используют в виде сока и порошка из сушёных ростков. Сок из ростков пшеницы содержит ряд необходимых человеку витаминов, микро - и макроэлементов, ферментов и аминокислот.</a:t>
            </a:r>
            <a:b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свойствам сока повышать уровень липидов и глюкозы, он может быть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эффективен при борьбе с диабетом</a:t>
            </a:r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Мармелад Витграсс будет полезен детям для </a:t>
            </a:r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иммунитета, формирования привычки к здоровой и полезной еде</a:t>
            </a:r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будет приятным дополнением в меню людей, поддерживающих здоровый образ жизни и просто отличным вкусным и безопасным лакомством для диабетиков.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54DAD8-F23B-4AE7-C5B8-1D0DDDB97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94" y="3070371"/>
            <a:ext cx="4330159" cy="3621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958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67EFDA-A8D9-5FBD-F1E8-054A950EA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8C57-39D2-0853-32CB-4C56428D3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617" y="2888672"/>
            <a:ext cx="8562109" cy="1080655"/>
          </a:xfrm>
          <a:solidFill>
            <a:srgbClr val="F97370"/>
          </a:solidFill>
        </p:spPr>
        <p:txBody>
          <a:bodyPr>
            <a:normAutofit fontScale="90000"/>
          </a:bodyPr>
          <a:lstStyle/>
          <a:p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7208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EAA84-05F1-533E-3303-AFD9D4BF93F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82399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Научно-техническое решение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B292D-F17C-4CFC-479E-54CE7C6014AC}"/>
              </a:ext>
            </a:extLst>
          </p:cNvPr>
          <p:cNvSpPr txBox="1"/>
          <p:nvPr/>
        </p:nvSpPr>
        <p:spPr>
          <a:xfrm>
            <a:off x="496349" y="3895159"/>
            <a:ext cx="11434194" cy="1815882"/>
          </a:xfrm>
          <a:prstGeom prst="rect">
            <a:avLst/>
          </a:prstGeom>
          <a:solidFill>
            <a:srgbClr val="F9737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был разработан на основании собственных разработок полезного мармелада на фруктовой и/или ягодной</a:t>
            </a:r>
            <a:b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основе без добавления сахара и с использованием натуральных ингредиентов, при его изготовлении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4286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" y="449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BFA68-7D93-93EF-D751-357F2E355F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82399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Потребители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0095DA-DB1C-B282-DF77-BFD3D5314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r="31182"/>
          <a:stretch/>
        </p:blipFill>
        <p:spPr>
          <a:xfrm>
            <a:off x="434231" y="1532506"/>
            <a:ext cx="2871787" cy="270312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2E44AC-F9A8-303F-BD2F-5834438FC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9" t="10397" r="7991" b="20367"/>
          <a:stretch/>
        </p:blipFill>
        <p:spPr>
          <a:xfrm>
            <a:off x="8423446" y="1532506"/>
            <a:ext cx="3135586" cy="270312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A48D3A-F2E7-D741-CDD5-F839B77E10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7" t="7493" r="18669" b="10795"/>
          <a:stretch/>
        </p:blipFill>
        <p:spPr>
          <a:xfrm>
            <a:off x="4026716" y="2365695"/>
            <a:ext cx="3942825" cy="331307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22F632-8D11-3078-4246-FCFEEAB80EDE}"/>
              </a:ext>
            </a:extLst>
          </p:cNvPr>
          <p:cNvSpPr txBox="1"/>
          <p:nvPr/>
        </p:nvSpPr>
        <p:spPr>
          <a:xfrm>
            <a:off x="271777" y="4357971"/>
            <a:ext cx="3206968" cy="369332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Люди, страдающие от диабета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A3462-5FFE-28EE-029E-5D664258CBC5}"/>
              </a:ext>
            </a:extLst>
          </p:cNvPr>
          <p:cNvSpPr txBox="1"/>
          <p:nvPr/>
        </p:nvSpPr>
        <p:spPr>
          <a:xfrm>
            <a:off x="4116308" y="5831873"/>
            <a:ext cx="4194353" cy="646331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/>
              <a:t>Люди, которые следят за своей фигурой </a:t>
            </a:r>
          </a:p>
          <a:p>
            <a:pPr algn="ctr"/>
            <a:r>
              <a:rPr lang="ru-RU" dirty="0"/>
              <a:t>и</a:t>
            </a:r>
            <a:r>
              <a:rPr lang="en-US" dirty="0"/>
              <a:t>/</a:t>
            </a:r>
            <a:r>
              <a:rPr lang="ru-RU" dirty="0"/>
              <a:t>или с лишним весом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63EB62-A60F-E2BB-4B6E-C0A2814328AC}"/>
              </a:ext>
            </a:extLst>
          </p:cNvPr>
          <p:cNvSpPr txBox="1"/>
          <p:nvPr/>
        </p:nvSpPr>
        <p:spPr>
          <a:xfrm>
            <a:off x="9660603" y="4357971"/>
            <a:ext cx="661271" cy="369332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Дети</a:t>
            </a:r>
          </a:p>
        </p:txBody>
      </p:sp>
    </p:spTree>
    <p:extLst>
      <p:ext uri="{BB962C8B-B14F-4D97-AF65-F5344CB8AC3E}">
        <p14:creationId xmlns:p14="http://schemas.microsoft.com/office/powerpoint/2010/main" val="195405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8DB0C-3482-BF23-5177-99638CCE7D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82399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76D1D-2D08-DD30-8987-78600DA6A655}"/>
              </a:ext>
            </a:extLst>
          </p:cNvPr>
          <p:cNvSpPr txBox="1"/>
          <p:nvPr/>
        </p:nvSpPr>
        <p:spPr>
          <a:xfrm>
            <a:off x="184559" y="1952576"/>
            <a:ext cx="10947632" cy="1264642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Диабет – серьезное хроническое заболевание, из-за которого в организме человека не вырабатывает достаточно инсулина или когда организм не может эффективно использовать вырабатываемый им инсулин. Инсулин – это гормон, регулирующий уровень содержания сахара в крови.</a:t>
            </a:r>
            <a:endParaRPr lang="ru-RU" b="1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F3C61-06CA-A1C5-9247-2B6479580424}"/>
              </a:ext>
            </a:extLst>
          </p:cNvPr>
          <p:cNvSpPr txBox="1"/>
          <p:nvPr/>
        </p:nvSpPr>
        <p:spPr>
          <a:xfrm>
            <a:off x="1661020" y="3517900"/>
            <a:ext cx="10410738" cy="1264642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Лишний вес, значительно увеличивают риск развития таких болезней как гипертония, рак, сахарный диабет, инсульт, ишемическая болезнь сердца, инфаркт миокарда, атеросклероз, поражение печени и почек. Люди с такой проблемой испытывают трудности с репродуктивной функцией, чаще получают инвалидность и существенно меньше живут, чем люди без ожирения.</a:t>
            </a:r>
            <a:endParaRPr lang="ru-RU" b="1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B5131-9E04-B6EC-92DD-39FF37B3B15B}"/>
              </a:ext>
            </a:extLst>
          </p:cNvPr>
          <p:cNvSpPr txBox="1"/>
          <p:nvPr/>
        </p:nvSpPr>
        <p:spPr>
          <a:xfrm>
            <a:off x="184559" y="5448587"/>
            <a:ext cx="9563449" cy="1200329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3. Недостаточное количество витаминов у детей и взрослых - многочисленные исследования, проводимые в различных регионах совместно с Институтом питания, показали, что за последние годы обеспеченность витаминами населения России существенно ухудшила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7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1248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048867E-CCAB-3280-7F7E-11814B3EADE9}"/>
              </a:ext>
            </a:extLst>
          </p:cNvPr>
          <p:cNvSpPr txBox="1">
            <a:spLocks/>
          </p:cNvSpPr>
          <p:nvPr/>
        </p:nvSpPr>
        <p:spPr>
          <a:xfrm>
            <a:off x="0" y="-22364"/>
            <a:ext cx="12192000" cy="1182399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Решения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FE7F1-A334-F863-D573-072F73D8C268}"/>
              </a:ext>
            </a:extLst>
          </p:cNvPr>
          <p:cNvSpPr txBox="1"/>
          <p:nvPr/>
        </p:nvSpPr>
        <p:spPr>
          <a:xfrm>
            <a:off x="5147039" y="6165678"/>
            <a:ext cx="3200371" cy="307777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УКРЕПЛЯЕТ иммунитет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DCF3E-BBD6-ED95-9D82-4CCDD803188E}"/>
              </a:ext>
            </a:extLst>
          </p:cNvPr>
          <p:cNvSpPr txBox="1"/>
          <p:nvPr/>
        </p:nvSpPr>
        <p:spPr>
          <a:xfrm>
            <a:off x="1227673" y="6132717"/>
            <a:ext cx="2994982" cy="307777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ВЫВОДИТ токсины и канцерогены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C7DB9-BE47-5FF5-F4D3-7AB5FF919A9D}"/>
              </a:ext>
            </a:extLst>
          </p:cNvPr>
          <p:cNvSpPr txBox="1"/>
          <p:nvPr/>
        </p:nvSpPr>
        <p:spPr>
          <a:xfrm>
            <a:off x="1125611" y="5424281"/>
            <a:ext cx="2957088" cy="307777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ПОМОГАЕТ снизить вес</a:t>
            </a:r>
            <a:endParaRPr lang="ru-RU" sz="1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52332-038B-D265-7E13-52A8BF89B52B}"/>
              </a:ext>
            </a:extLst>
          </p:cNvPr>
          <p:cNvSpPr txBox="1"/>
          <p:nvPr/>
        </p:nvSpPr>
        <p:spPr>
          <a:xfrm>
            <a:off x="5234750" y="5457792"/>
            <a:ext cx="3200371" cy="307777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СОХРАНЯЕТ молодость и красоту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CAC17-D68C-90B5-0665-D0F924E6BD7B}"/>
              </a:ext>
            </a:extLst>
          </p:cNvPr>
          <p:cNvSpPr txBox="1"/>
          <p:nvPr/>
        </p:nvSpPr>
        <p:spPr>
          <a:xfrm>
            <a:off x="5147040" y="6819366"/>
            <a:ext cx="3200371" cy="307777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НАПОЛНЯЕТ энергией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4F5C5-B2FF-B76A-809F-8EE8AD77E415}"/>
              </a:ext>
            </a:extLst>
          </p:cNvPr>
          <p:cNvSpPr txBox="1"/>
          <p:nvPr/>
        </p:nvSpPr>
        <p:spPr>
          <a:xfrm>
            <a:off x="1094976" y="6873587"/>
            <a:ext cx="2957088" cy="307777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НАЛАЖИВАЕТ работу ЖКТ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BA05E-2555-E810-E5B8-D1A63447CA6A}"/>
              </a:ext>
            </a:extLst>
          </p:cNvPr>
          <p:cNvSpPr txBox="1"/>
          <p:nvPr/>
        </p:nvSpPr>
        <p:spPr>
          <a:xfrm>
            <a:off x="1720557" y="7663152"/>
            <a:ext cx="8379476" cy="523220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С</a:t>
            </a:r>
            <a:r>
              <a:rPr lang="ru-RU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ОДЕРЖИТ селен, который влияет на нормальное функционирование щитовидной железы – природного инструмента для контроля веса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AD221-A5FB-EC0F-6FC7-B04A1001BA1C}"/>
              </a:ext>
            </a:extLst>
          </p:cNvPr>
          <p:cNvSpPr txBox="1"/>
          <p:nvPr/>
        </p:nvSpPr>
        <p:spPr>
          <a:xfrm>
            <a:off x="147863" y="3848772"/>
            <a:ext cx="9998354" cy="646331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ПОДДЕРЖИВАЕТ в теле надлежащий баланс электролитов таким образом, чтобы в теле оставалось оптимальное количество воды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8B4F5-EEB8-10B1-7023-E77C4A3EAF83}"/>
              </a:ext>
            </a:extLst>
          </p:cNvPr>
          <p:cNvSpPr txBox="1"/>
          <p:nvPr/>
        </p:nvSpPr>
        <p:spPr>
          <a:xfrm>
            <a:off x="9277878" y="5765569"/>
            <a:ext cx="2071365" cy="738664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Значительно СНИЖАЕТ тягу к сладкому и подавляет аппетит</a:t>
            </a:r>
            <a:endParaRPr lang="ru-RU" sz="1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1482C4-E6F5-E660-12BA-C009D83C3AF5}"/>
              </a:ext>
            </a:extLst>
          </p:cNvPr>
          <p:cNvSpPr txBox="1"/>
          <p:nvPr/>
        </p:nvSpPr>
        <p:spPr>
          <a:xfrm>
            <a:off x="323528" y="1459245"/>
            <a:ext cx="9990033" cy="923330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Витграсс, входящий в состав нашего мармелада</a:t>
            </a:r>
            <a:r>
              <a:rPr lang="ru-RU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r>
              <a:rPr lang="ru-RU" i="1" dirty="0">
                <a:solidFill>
                  <a:schemeClr val="bg1"/>
                </a:solidFill>
                <a:ea typeface="Times New Roman" panose="02020603050405020304" pitchFamily="18" charset="0"/>
              </a:rPr>
              <a:t>ПОМОГАЕТ</a:t>
            </a:r>
            <a:r>
              <a:rPr lang="ru-RU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контролировать диабет, усиливая обмен углеводов и поддерживая глюкозу на необходимом уровне.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8FF14-809A-5404-6D21-49507E6454C3}"/>
              </a:ext>
            </a:extLst>
          </p:cNvPr>
          <p:cNvSpPr txBox="1"/>
          <p:nvPr/>
        </p:nvSpPr>
        <p:spPr>
          <a:xfrm>
            <a:off x="2233151" y="2629185"/>
            <a:ext cx="9990033" cy="923330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ПОДДЕРЖИВАЕТ</a:t>
            </a:r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уровень гемоглобина в организме (белок, участвующий в выводе углекислого газа из организма), что предотвращает связанные с диабетом осложнения: невропатию и диабетическую ретинопатию. </a:t>
            </a:r>
          </a:p>
        </p:txBody>
      </p:sp>
    </p:spTree>
    <p:extLst>
      <p:ext uri="{BB962C8B-B14F-4D97-AF65-F5344CB8AC3E}">
        <p14:creationId xmlns:p14="http://schemas.microsoft.com/office/powerpoint/2010/main" val="402893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30EFC2-B519-760F-B9AA-89A5219F7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3479" r="11611"/>
          <a:stretch/>
        </p:blipFill>
        <p:spPr>
          <a:xfrm>
            <a:off x="361264" y="3949148"/>
            <a:ext cx="1540332" cy="259931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3763524-1133-06AC-A21A-7B2B1D1922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82399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Основные конкуренты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F26629-B7DE-B564-BFE4-F7DA608DB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79" y="1235624"/>
            <a:ext cx="4336723" cy="24635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22FDCF-6542-64F7-3311-9B9C04416F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21836" r="9548" b="26763"/>
          <a:stretch/>
        </p:blipFill>
        <p:spPr>
          <a:xfrm>
            <a:off x="5734150" y="3949148"/>
            <a:ext cx="3190001" cy="25993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3F7E12-87EA-84FD-51A2-8157D4B6E7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7393" r="13834" b="8898"/>
          <a:stretch/>
        </p:blipFill>
        <p:spPr>
          <a:xfrm>
            <a:off x="2262860" y="3918769"/>
            <a:ext cx="3129351" cy="25993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164D32-7FF1-3B64-1832-15EF786065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18851" r="11952" b="16806"/>
          <a:stretch/>
        </p:blipFill>
        <p:spPr>
          <a:xfrm>
            <a:off x="9072564" y="3949148"/>
            <a:ext cx="2986914" cy="25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CFD9B-AF2B-71BE-D988-48B746B3B31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015068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Преимущества перед конкурентами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9B679-474E-AF70-4EF4-E56977B37489}"/>
              </a:ext>
            </a:extLst>
          </p:cNvPr>
          <p:cNvSpPr txBox="1"/>
          <p:nvPr/>
        </p:nvSpPr>
        <p:spPr>
          <a:xfrm>
            <a:off x="208046" y="3429000"/>
            <a:ext cx="8041873" cy="2862322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Мармелад выполнен из полезного ингредиента – Витграсс. 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Необычный и удобный способ его применения поможет людям тщательнее следить за</a:t>
            </a:r>
          </a:p>
          <a:p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здоровьем. 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Обычно Витграсс используют в качестве напитка, мы же предлагаем его употреблять в пищу в качестве мармеладок с добавлением черники, которые не требуют никаких заморочек таких, как заваривание и т.д.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Открыл пачку, съел – готово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5D900C-D8CC-BDCD-28B8-3A1790D6C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692" y="3429000"/>
            <a:ext cx="3305262" cy="31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3767F-086C-9651-E786-8B95346C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C9FB2-BA37-1B01-A3DE-B9496CF662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82399"/>
          </a:xfrm>
          <a:prstGeom prst="rect">
            <a:avLst/>
          </a:prstGeom>
          <a:solidFill>
            <a:srgbClr val="F9737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Бизнес модель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9AF25-DB48-1538-9CC1-9BB8CF40C827}"/>
              </a:ext>
            </a:extLst>
          </p:cNvPr>
          <p:cNvSpPr txBox="1"/>
          <p:nvPr/>
        </p:nvSpPr>
        <p:spPr>
          <a:xfrm>
            <a:off x="1910080" y="1511820"/>
            <a:ext cx="7518399" cy="5016758"/>
          </a:xfrm>
          <a:prstGeom prst="rect">
            <a:avLst/>
          </a:prstGeom>
          <a:solidFill>
            <a:srgbClr val="F9737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  <a:tabLst>
                <a:tab pos="27432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Создание ценностного предложения на рынке;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Изучение потребительского сегмента;</a:t>
            </a:r>
          </a:p>
          <a:p>
            <a:pPr algn="ctr">
              <a:spcAft>
                <a:spcPts val="1200"/>
              </a:spcAft>
              <a:tabLst>
                <a:tab pos="27432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Аренда помещения;</a:t>
            </a:r>
          </a:p>
          <a:p>
            <a:pPr algn="ctr">
              <a:spcAft>
                <a:spcPts val="1200"/>
              </a:spcAft>
              <a:tabLst>
                <a:tab pos="27432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.Закупка оборудования;</a:t>
            </a:r>
          </a:p>
          <a:p>
            <a:pPr algn="ctr">
              <a:spcAft>
                <a:spcPts val="1200"/>
              </a:spcAft>
              <a:tabLst>
                <a:tab pos="27432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.Закупка продуктов на первый месяц;</a:t>
            </a:r>
          </a:p>
          <a:p>
            <a:pPr algn="ctr">
              <a:spcAft>
                <a:spcPts val="1200"/>
              </a:spcAft>
              <a:tabLst>
                <a:tab pos="27432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Найм сотрудников в штат;</a:t>
            </a:r>
          </a:p>
          <a:p>
            <a:pPr algn="ctr">
              <a:spcAft>
                <a:spcPts val="1200"/>
              </a:spcAft>
              <a:tabLst>
                <a:tab pos="27432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Проработка и обучение сотрудников;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Оформление дизайна и логотипа продукта;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Реализация продукта;</a:t>
            </a:r>
          </a:p>
          <a:p>
            <a:pPr algn="ctr"/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Загрузка продукта на торговые площадки;</a:t>
            </a:r>
          </a:p>
          <a:p>
            <a:pPr algn="ctr"/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Реклама в социальных сетях и около помещения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49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1053</Words>
  <Application>Microsoft Office PowerPoint</Application>
  <PresentationFormat>Широкоэкранный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Мармелад Витграсс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Мармелад Витграсс</dc:title>
  <dc:creator>Летуновская Юля</dc:creator>
  <cp:lastModifiedBy>Ирина Малова</cp:lastModifiedBy>
  <cp:revision>19</cp:revision>
  <dcterms:created xsi:type="dcterms:W3CDTF">2023-10-12T16:48:22Z</dcterms:created>
  <dcterms:modified xsi:type="dcterms:W3CDTF">2023-10-17T07:47:55Z</dcterms:modified>
</cp:coreProperties>
</file>