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3" r:id="rId4"/>
    <p:sldId id="264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1" r:id="rId17"/>
    <p:sldId id="26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/>
    <p:restoredTop sz="94694"/>
  </p:normalViewPr>
  <p:slideViewPr>
    <p:cSldViewPr snapToGrid="0">
      <p:cViewPr varScale="1">
        <p:scale>
          <a:sx n="121" d="100"/>
          <a:sy n="121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veronika/Desktop/&#1074;&#1082;&#1088;&#1089;%20&#1090;&#1072;&#1073;&#1083;&#1080;&#1094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5C6-574B-A375-9FC246ECA5D0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5C6-574B-A375-9FC246ECA5D0}"/>
              </c:ext>
            </c:extLst>
          </c:dPt>
          <c:dLbls>
            <c:dLbl>
              <c:idx val="0"/>
              <c:layout>
                <c:manualLayout>
                  <c:x val="-0.20432322749689347"/>
                  <c:y val="-7.66468724260593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DEA87D-BEFF-1E44-ACC0-00C032E71DC0}" type="PERCENTAGE">
                      <a:rPr lang="en-US"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746533956137888"/>
                      <c:h val="0.106386430094918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5C6-574B-A375-9FC246ECA5D0}"/>
                </c:ext>
              </c:extLst>
            </c:dLbl>
            <c:dLbl>
              <c:idx val="1"/>
              <c:layout>
                <c:manualLayout>
                  <c:x val="0.18691311504147456"/>
                  <c:y val="9.83638279735421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99E1C00-5470-614B-9C18-024CE169CB62}" type="PERCENTAGE">
                      <a:rPr lang="en-US"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705888771160693"/>
                      <c:h val="9.889507134199196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5C6-574B-A375-9FC246ECA5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'[Диаграмма в Microsoft PowerPoint]Лист1'!$E$2:$E$3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'[Диаграмма в Microsoft PowerPoint]Лист1'!$F$2:$F$3</c:f>
              <c:numCache>
                <c:formatCode>General</c:formatCode>
                <c:ptCount val="2"/>
                <c:pt idx="0">
                  <c:v>18536</c:v>
                </c:pt>
                <c:pt idx="1">
                  <c:v>9875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C6-574B-A375-9FC246ECA5D0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45C6-574B-A375-9FC246ECA5D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45C6-574B-A375-9FC246ECA5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'[Диаграмма в Microsoft PowerPoint]Лист1'!$E$2:$E$3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'[Диаграмма в Microsoft PowerPoint]Лист1'!$E$3:$F$3</c:f>
              <c:numCache>
                <c:formatCode>General</c:formatCode>
                <c:ptCount val="2"/>
                <c:pt idx="0">
                  <c:v>2023</c:v>
                </c:pt>
                <c:pt idx="1">
                  <c:v>9875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5C6-574B-A375-9FC246ECA5D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PowerPoint]Лист1'!$B$16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F16B44F-DFC9-0843-8320-6A1035CD3377}" type="VALUE">
                      <a:rPr lang="en-US"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E6F-2143-86D9-9F87A363A5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'[Диаграмма в Microsoft PowerPoint]Лист1'!$B$17</c:f>
              <c:numCache>
                <c:formatCode>General</c:formatCode>
                <c:ptCount val="1"/>
                <c:pt idx="0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F-2143-86D9-9F87A363A53D}"/>
            </c:ext>
          </c:extLst>
        </c:ser>
        <c:ser>
          <c:idx val="1"/>
          <c:order val="1"/>
          <c:tx>
            <c:strRef>
              <c:f>'[Диаграмма в Microsoft PowerPoint]Лист1'!$C$16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'[Диаграмма в Microsoft PowerPoint]Лист1'!$C$17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F-2143-86D9-9F87A363A53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57232991"/>
        <c:axId val="1757154175"/>
      </c:barChart>
      <c:catAx>
        <c:axId val="1757232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57154175"/>
        <c:crosses val="autoZero"/>
        <c:auto val="1"/>
        <c:lblAlgn val="ctr"/>
        <c:lblOffset val="100"/>
        <c:noMultiLvlLbl val="0"/>
      </c:catAx>
      <c:valAx>
        <c:axId val="1757154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7232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'глава 2'!$B$4</c:f>
              <c:strCache>
                <c:ptCount val="1"/>
                <c:pt idx="0">
                  <c:v>Затраты (тенге)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BD1-4448-882D-1A07C4FD8334}"/>
              </c:ext>
            </c:extLst>
          </c:dPt>
          <c:dPt>
            <c:idx val="1"/>
            <c:bubble3D val="0"/>
            <c:spPr>
              <a:solidFill>
                <a:srgbClr val="00D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BD1-4448-882D-1A07C4FD8334}"/>
              </c:ext>
            </c:extLst>
          </c:dPt>
          <c:dPt>
            <c:idx val="2"/>
            <c:bubble3D val="0"/>
            <c:spPr>
              <a:solidFill>
                <a:srgbClr val="7FD1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BD1-4448-882D-1A07C4FD8334}"/>
              </c:ext>
            </c:extLst>
          </c:dPt>
          <c:dLbls>
            <c:dLbl>
              <c:idx val="0"/>
              <c:layout>
                <c:manualLayout>
                  <c:x val="-0.15941010498687663"/>
                  <c:y val="-4.548337707786526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D1-4448-882D-1A07C4FD8334}"/>
                </c:ext>
              </c:extLst>
            </c:dLbl>
            <c:dLbl>
              <c:idx val="1"/>
              <c:layout>
                <c:manualLayout>
                  <c:x val="0.10028718285214348"/>
                  <c:y val="-0.122179571303587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D1-4448-882D-1A07C4FD8334}"/>
                </c:ext>
              </c:extLst>
            </c:dLbl>
            <c:dLbl>
              <c:idx val="2"/>
              <c:layout>
                <c:manualLayout>
                  <c:x val="9.8473097112860897E-2"/>
                  <c:y val="0.1567913385826772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D1-4448-882D-1A07C4FD83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'глава 2'!$A$5:$A$7</c:f>
              <c:strCache>
                <c:ptCount val="3"/>
                <c:pt idx="0">
                  <c:v>Атырауская область</c:v>
                </c:pt>
                <c:pt idx="1">
                  <c:v>Карагандинская область</c:v>
                </c:pt>
                <c:pt idx="2">
                  <c:v>Актюбинская область</c:v>
                </c:pt>
              </c:strCache>
            </c:strRef>
          </c:cat>
          <c:val>
            <c:numRef>
              <c:f>'глава 2'!$B$5:$B$7</c:f>
              <c:numCache>
                <c:formatCode>General</c:formatCode>
                <c:ptCount val="3"/>
                <c:pt idx="0">
                  <c:v>100859822</c:v>
                </c:pt>
                <c:pt idx="1">
                  <c:v>45973744</c:v>
                </c:pt>
                <c:pt idx="2">
                  <c:v>44987100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D1-4448-882D-1A07C4FD833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7C4BA-C89C-B04E-BC49-40566BB36683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F8E2F-38F1-F947-B323-5EF25A3F8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9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D076F-E289-6A4F-92E8-596C6307E4D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0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D076F-E289-6A4F-92E8-596C6307E4D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72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D076F-E289-6A4F-92E8-596C6307E4D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07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D076F-E289-6A4F-92E8-596C6307E4D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72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D076F-E289-6A4F-92E8-596C6307E4D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72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D076F-E289-6A4F-92E8-596C6307E4D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0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D076F-E289-6A4F-92E8-596C6307E4D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D076F-E289-6A4F-92E8-596C6307E4D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7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D076F-E289-6A4F-92E8-596C6307E4D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8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FA785-C07D-9464-ED93-175A2971B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5612A1-DD6A-44E1-F305-62EBE6FF0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E83E5-AB37-1843-44B4-90EBA6DB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8991-9F88-E64A-BF25-AD13EC9E5F5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AD7D84-9D73-F4CC-804B-962AEF24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C10625-B346-F841-F827-336E3F73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005F-8DB9-1747-AB50-ACCA8C1D1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2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196E7-0EB3-DA9D-63FC-3963CCC2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DC93BB-AA31-D63E-AE9F-9C2CB5597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33AAE1-353A-F35F-79E7-3EB59BC5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8991-9F88-E64A-BF25-AD13EC9E5F5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EA92C3-E884-0C29-B94A-66DC76C7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B3AE6-B680-8CB1-8D9D-D2FCDD21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005F-8DB9-1747-AB50-ACCA8C1D1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1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AA8021-F123-8DB5-4E4E-D591A2036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A5EB2F-FCF1-FA43-E7E1-142D7FDE9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AAA47-B430-7E2A-ACE9-5561BA84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8991-9F88-E64A-BF25-AD13EC9E5F5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B68FD1-46ED-CD4B-11C9-0BD7DF3C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3DE89-9F66-9750-4F8E-0BA09D82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005F-8DB9-1747-AB50-ACCA8C1D1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4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A09BC-68A2-477D-9F5F-18414B09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BE90C6-9629-4FDA-6706-E4E1E4C2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27210-4BA4-4092-62F0-933FC8C4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8991-9F88-E64A-BF25-AD13EC9E5F5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22C63-5ED5-D4C8-869C-470F405F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C8AB8-DF15-C9B3-6FF0-9EE9463F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005F-8DB9-1747-AB50-ACCA8C1D1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5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8B6CA-0CB7-A9EC-4229-AEE9BEE2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1691CC-BD28-7ED9-8FEB-6532B0514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44F55-F239-ACA4-CD62-32123E02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8991-9F88-E64A-BF25-AD13EC9E5F5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FCBAC9-F42C-7280-0C66-58C71A4B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377796-A501-FFDD-A9BE-8B65BAE1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005F-8DB9-1747-AB50-ACCA8C1D1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4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B63DE-C83B-7376-67FA-01B5666C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F063B5-DC05-BD3B-70EC-CD93DD401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CE683-9A9B-97E2-2EE2-2187BB4B4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E16B0D-8390-FE87-60A2-04DFA489A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8991-9F88-E64A-BF25-AD13EC9E5F5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6590CC-5348-86E6-2D51-B3F58702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23E0FF-F804-08AE-0EF8-2BED5148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005F-8DB9-1747-AB50-ACCA8C1D1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99A28-CF9A-F68C-95DB-E7920FE0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E90DAE-BA90-C59E-5946-A7D90D460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805759-37CD-C756-2567-A6508F3C9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63237C-6FFE-631C-F148-4A0FF1DCB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B12809-014E-0D13-8EF4-171C8FBC5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0B7817-C3BD-BBD3-16D2-5CE90BBF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8991-9F88-E64A-BF25-AD13EC9E5F5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DA00F4-D79C-66F6-65F7-0AF91C97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07FFA8-2DE4-52F3-C2C9-96E33FAE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005F-8DB9-1747-AB50-ACCA8C1D1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3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28F3D-D3D9-022C-C61A-2106579E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237257-A107-18F5-D822-1AC0210C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8991-9F88-E64A-BF25-AD13EC9E5F5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0E1912-527E-ACBB-7E52-DCC18716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F8895C-AF13-6D07-6D02-DA5FC992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005F-8DB9-1747-AB50-ACCA8C1D1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2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B8BEDF-3ADD-1E61-770F-B1C972F56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8991-9F88-E64A-BF25-AD13EC9E5F5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5E8801-4CD1-942A-E863-08217C3D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16B4F3-BE65-5426-2FCC-D54708A4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005F-8DB9-1747-AB50-ACCA8C1D1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ABE69-FC38-D9D0-8A0A-AA62FEA1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3C98BC-300D-16D0-6105-EB9FE319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68A837-ED10-0CD1-FF36-55572761C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9DBE9B-BEB8-0050-C0AE-E4B2EFCE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8991-9F88-E64A-BF25-AD13EC9E5F5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54A94B-D133-C110-372F-1A1362EB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16F381-2CE6-7272-D25D-B3ED3AE8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005F-8DB9-1747-AB50-ACCA8C1D1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2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FEA79-86D7-FAC2-070A-E1208D2DF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1A466F-A0E3-A38E-2D49-31B647A47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8EFB48-E83E-5007-7949-8950C5D1B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67CA06-DC3D-D0B5-5535-3343F460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8991-9F88-E64A-BF25-AD13EC9E5F5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926001-171F-745D-8C2B-71359272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5E76BE-2638-23F0-A1AB-F389B048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005F-8DB9-1747-AB50-ACCA8C1D1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6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68F57-8C63-E553-F947-A7002AE5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939F2D-04E2-01D7-90A4-B467AC5E7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61719-5C5F-3012-B4C8-1F9B5290E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B8991-9F88-E64A-BF25-AD13EC9E5F5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56F71-8D71-84F4-EC9E-F65123AB7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BBC47E-4A2C-BC57-4410-8ABD2A3C2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8005F-8DB9-1747-AB50-ACCA8C1D1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3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CA0B78-B5BE-ABD7-2CCA-D769AAD6F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024" y="0"/>
            <a:ext cx="8692893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A90AEF-6702-83A4-2473-9486D519F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811" y="5735637"/>
            <a:ext cx="7471317" cy="1122363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Копалкина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 Романовна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4 курса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ВШЭиБ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15.06Д-Э02/20б</a:t>
            </a:r>
          </a:p>
        </p:txBody>
      </p:sp>
    </p:spTree>
    <p:extLst>
      <p:ext uri="{BB962C8B-B14F-4D97-AF65-F5344CB8AC3E}">
        <p14:creationId xmlns:p14="http://schemas.microsoft.com/office/powerpoint/2010/main" val="35775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60EE28-F03F-6EF4-D71F-F1CDC6011C0D}"/>
              </a:ext>
            </a:extLst>
          </p:cNvPr>
          <p:cNvSpPr/>
          <p:nvPr/>
        </p:nvSpPr>
        <p:spPr>
          <a:xfrm>
            <a:off x="0" y="0"/>
            <a:ext cx="60224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2D95C-BFF0-9FF8-1068-0F6BC01A1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13" y="436891"/>
            <a:ext cx="5354059" cy="158148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 Маркетинговый анализ, стратегия и сбыт продукта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ACAFAD-D938-C1C4-AFC6-8D8DF1BD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Копалкина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В.Р.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2DAB85-15A1-8722-1F17-4C66B4584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596E-09A2-EB48-9F3E-2B806DFA7BBF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51BDC8-421C-C4AB-B135-2DA90E97A54F}"/>
              </a:ext>
            </a:extLst>
          </p:cNvPr>
          <p:cNvSpPr txBox="1"/>
          <p:nvPr/>
        </p:nvSpPr>
        <p:spPr>
          <a:xfrm>
            <a:off x="1062324" y="2670344"/>
            <a:ext cx="5033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внешний вид аппарата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ЭкоУтилиз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9" name="Объект 7">
            <a:extLst>
              <a:ext uri="{FF2B5EF4-FFF2-40B4-BE49-F238E27FC236}">
                <a16:creationId xmlns:a16="http://schemas.microsoft.com/office/drawing/2014/main" id="{ABF9A334-ECBB-0B16-F4BE-D65F74E65D01}"/>
              </a:ext>
            </a:extLst>
          </p:cNvPr>
          <p:cNvSpPr txBox="1">
            <a:spLocks/>
          </p:cNvSpPr>
          <p:nvPr/>
        </p:nvSpPr>
        <p:spPr>
          <a:xfrm>
            <a:off x="6239647" y="1587062"/>
            <a:ext cx="5713455" cy="4769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маркетинг-микс – 7P;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 18-65 лет, преимущественно женщины креативных профессий, с доходом средним и ниже среднего;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Установленная цена за продажу переработанного пластика - 75,66 руб./кг (360 тенге);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продуктовыми компаниями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COFFEE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Burger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Fresh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Magnum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mart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75C676-6C72-33DD-C1CD-52823E44C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5586" y="54801"/>
            <a:ext cx="2706414" cy="9731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C64D1E-B242-016F-79C8-983242A43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68" y="3116990"/>
            <a:ext cx="4634911" cy="360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6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9A68AD-63C4-DB3D-2695-7CEC19A1AC97}"/>
              </a:ext>
            </a:extLst>
          </p:cNvPr>
          <p:cNvSpPr/>
          <p:nvPr/>
        </p:nvSpPr>
        <p:spPr>
          <a:xfrm>
            <a:off x="0" y="0"/>
            <a:ext cx="60224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DEB4F-8772-FF2D-C21E-789D5AAE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97" y="365125"/>
            <a:ext cx="5857103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Производственный план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1AB546-D5DA-E84F-0726-CA4D3A69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Копалкина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В.Р.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33157E-19E6-DEBF-C255-DB4E4D4E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596E-09A2-EB48-9F3E-2B806DFA7BBF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516784A0-8ABD-19F5-56C0-CFE3F5771D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9647" y="1250731"/>
                <a:ext cx="5114153" cy="510561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2024 году аппараты будут направляться: </a:t>
                </a:r>
              </a:p>
              <a:p>
                <a:pPr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Москву (20 штук); </a:t>
                </a:r>
              </a:p>
              <a:p>
                <a:pPr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Алматы (15 штук);</a:t>
                </a:r>
              </a:p>
              <a:p>
                <a:pPr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Астану (10 штук);</a:t>
                </a:r>
              </a:p>
              <a:p>
                <a:pPr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Шымкент (5 штук).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 безубыточности за 2024 год: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ru-R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17 258 159</m:t>
                        </m:r>
                      </m:num>
                      <m:den>
                        <m:r>
                          <a:rPr lang="ru-R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850 000−507 916</m:t>
                        </m:r>
                      </m:den>
                    </m:f>
                    <m:r>
                      <a:rPr lang="ru-R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=50,45≈51 штука за год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516784A0-8ABD-19F5-56C0-CFE3F5771D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9647" y="1250731"/>
                <a:ext cx="5114153" cy="5105618"/>
              </a:xfrm>
              <a:blipFill>
                <a:blip r:embed="rId3"/>
                <a:stretch>
                  <a:fillRect l="-1980" t="-9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AF2F0E-51FE-A6D5-6B74-304A2051B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5586" y="54801"/>
            <a:ext cx="2706414" cy="9731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C8C00E-E24F-06F3-3446-9B804FEDA7FC}"/>
              </a:ext>
            </a:extLst>
          </p:cNvPr>
          <p:cNvSpPr txBox="1"/>
          <p:nvPr/>
        </p:nvSpPr>
        <p:spPr>
          <a:xfrm>
            <a:off x="95250" y="1690688"/>
            <a:ext cx="570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безубыточности компании ООО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ЭкоУтилиз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 2024 год (единицы продукции)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21EE23C-107C-1389-0E56-06D8F1206092}"/>
              </a:ext>
            </a:extLst>
          </p:cNvPr>
          <p:cNvGraphicFramePr>
            <a:graphicFrameLocks noGrp="1"/>
          </p:cNvGraphicFramePr>
          <p:nvPr/>
        </p:nvGraphicFramePr>
        <p:xfrm>
          <a:off x="125776" y="2368755"/>
          <a:ext cx="5760649" cy="1434785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034092">
                  <a:extLst>
                    <a:ext uri="{9D8B030D-6E8A-4147-A177-3AD203B41FA5}">
                      <a16:colId xmlns:a16="http://schemas.microsoft.com/office/drawing/2014/main" val="2947786209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689454061"/>
                    </a:ext>
                  </a:extLst>
                </a:gridCol>
                <a:gridCol w="942535">
                  <a:extLst>
                    <a:ext uri="{9D8B030D-6E8A-4147-A177-3AD203B41FA5}">
                      <a16:colId xmlns:a16="http://schemas.microsoft.com/office/drawing/2014/main" val="1822255844"/>
                    </a:ext>
                  </a:extLst>
                </a:gridCol>
                <a:gridCol w="956604">
                  <a:extLst>
                    <a:ext uri="{9D8B030D-6E8A-4147-A177-3AD203B41FA5}">
                      <a16:colId xmlns:a16="http://schemas.microsoft.com/office/drawing/2014/main" val="20195827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01995819"/>
                    </a:ext>
                  </a:extLst>
                </a:gridCol>
                <a:gridCol w="1048783">
                  <a:extLst>
                    <a:ext uri="{9D8B030D-6E8A-4147-A177-3AD203B41FA5}">
                      <a16:colId xmlns:a16="http://schemas.microsoft.com/office/drawing/2014/main" val="4081997405"/>
                    </a:ext>
                  </a:extLst>
                </a:gridCol>
              </a:tblGrid>
              <a:tr h="2651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</a:rPr>
                        <a:t>Показатель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2024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</a:rPr>
                        <a:t>2025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</a:rPr>
                        <a:t>2026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</a:rPr>
                        <a:t>2027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</a:rPr>
                        <a:t>2028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9396032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FC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17 258 159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19 303 846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21 251 314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23 418 288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25 832 012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1216517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</a:rPr>
                        <a:t>P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850 000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892 500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937 125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983 981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1 033 180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9873643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</a:rPr>
                        <a:t>AVC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507 916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507 569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440 879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447 169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432 212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1896232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>
                          <a:effectLst/>
                        </a:rPr>
                        <a:t>Q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51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50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43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44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43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2960262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048D94-8EF0-77E9-8D99-CA20CDC332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4" y="4563194"/>
            <a:ext cx="4605741" cy="18871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E6457A-6CEB-1DD1-53E6-A063CAA75348}"/>
              </a:ext>
            </a:extLst>
          </p:cNvPr>
          <p:cNvSpPr txBox="1"/>
          <p:nvPr/>
        </p:nvSpPr>
        <p:spPr>
          <a:xfrm>
            <a:off x="32694" y="4059443"/>
            <a:ext cx="58835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финансовых результатов стартапа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ЭкоУтилиз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этапов его выхода на рынок </a:t>
            </a:r>
          </a:p>
        </p:txBody>
      </p:sp>
    </p:spTree>
    <p:extLst>
      <p:ext uri="{BB962C8B-B14F-4D97-AF65-F5344CB8AC3E}">
        <p14:creationId xmlns:p14="http://schemas.microsoft.com/office/powerpoint/2010/main" val="3559495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2440FC-710E-1EC5-DE46-AFB22C9A2953}"/>
              </a:ext>
            </a:extLst>
          </p:cNvPr>
          <p:cNvSpPr/>
          <p:nvPr/>
        </p:nvSpPr>
        <p:spPr>
          <a:xfrm>
            <a:off x="0" y="0"/>
            <a:ext cx="60224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9A3E7-EB27-8BE2-EB52-0B817F9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2" y="114359"/>
            <a:ext cx="5730766" cy="180157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Организационный план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E394EF-21B8-F584-4B05-FAADB06E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Копалкина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В.Р.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FA8C5-B81C-4DA9-3EFC-33FC4BDA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596E-09A2-EB48-9F3E-2B806DFA7BBF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899155-DC36-97DE-672D-350BBB785BBD}"/>
              </a:ext>
            </a:extLst>
          </p:cNvPr>
          <p:cNvSpPr txBox="1"/>
          <p:nvPr/>
        </p:nvSpPr>
        <p:spPr>
          <a:xfrm>
            <a:off x="283335" y="1892047"/>
            <a:ext cx="5455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Заработные платы сотрудников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ЭкоУтилиз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 2024 год</a:t>
            </a:r>
          </a:p>
        </p:txBody>
      </p:sp>
      <p:sp>
        <p:nvSpPr>
          <p:cNvPr id="14" name="Объект 7">
            <a:extLst>
              <a:ext uri="{FF2B5EF4-FFF2-40B4-BE49-F238E27FC236}">
                <a16:creationId xmlns:a16="http://schemas.microsoft.com/office/drawing/2014/main" id="{6E95B803-0714-6035-6E05-C1849B22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648" y="1240221"/>
            <a:ext cx="5338064" cy="511612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способа перевозок в Казахстан был выбран комбинированный тип: частично железнодорожным транспортом, частично автомобильным;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ИНКОТЕРМС был выбран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ТН ВЭД 8479820000;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экспорта в Казахстан необходимо предоставить декларацию о соответствии техническим регламентам ЕАЭС, отгрузочные документы, сертификацию происхождения товаров, экспортную лицензию и лицензию на осуществление торговой деятельности.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AF1FDD-0139-201D-C6E2-26F0323F0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5586" y="54801"/>
            <a:ext cx="2706414" cy="973106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BC7B320-E852-FC6C-00ED-E2C6794EBC34}"/>
              </a:ext>
            </a:extLst>
          </p:cNvPr>
          <p:cNvGraphicFramePr>
            <a:graphicFrameLocks noGrp="1"/>
          </p:cNvGraphicFramePr>
          <p:nvPr/>
        </p:nvGraphicFramePr>
        <p:xfrm>
          <a:off x="336872" y="2324249"/>
          <a:ext cx="5348683" cy="4032100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573251">
                  <a:extLst>
                    <a:ext uri="{9D8B030D-6E8A-4147-A177-3AD203B41FA5}">
                      <a16:colId xmlns:a16="http://schemas.microsoft.com/office/drawing/2014/main" val="1327134207"/>
                    </a:ext>
                  </a:extLst>
                </a:gridCol>
                <a:gridCol w="1368691">
                  <a:extLst>
                    <a:ext uri="{9D8B030D-6E8A-4147-A177-3AD203B41FA5}">
                      <a16:colId xmlns:a16="http://schemas.microsoft.com/office/drawing/2014/main" val="1762925835"/>
                    </a:ext>
                  </a:extLst>
                </a:gridCol>
                <a:gridCol w="1406741">
                  <a:extLst>
                    <a:ext uri="{9D8B030D-6E8A-4147-A177-3AD203B41FA5}">
                      <a16:colId xmlns:a16="http://schemas.microsoft.com/office/drawing/2014/main" val="702275483"/>
                    </a:ext>
                  </a:extLst>
                </a:gridCol>
              </a:tblGrid>
              <a:tr h="2547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300" kern="100" dirty="0">
                          <a:effectLst/>
                        </a:rPr>
                        <a:t>Должность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За месяц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 dirty="0">
                          <a:effectLst/>
                        </a:rPr>
                        <a:t>За год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extLst>
                  <a:ext uri="{0D108BD9-81ED-4DB2-BD59-A6C34878D82A}">
                    <a16:rowId xmlns:a16="http://schemas.microsoft.com/office/drawing/2014/main" val="1148528300"/>
                  </a:ext>
                </a:extLst>
              </a:tr>
              <a:tr h="5389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Главный инженер по производству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105 000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1 260 000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extLst>
                  <a:ext uri="{0D108BD9-81ED-4DB2-BD59-A6C34878D82A}">
                    <a16:rowId xmlns:a16="http://schemas.microsoft.com/office/drawing/2014/main" val="1437357585"/>
                  </a:ext>
                </a:extLst>
              </a:tr>
              <a:tr h="5389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Специалист по производству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50 000 (4000 руб/изделие)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600 000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extLst>
                  <a:ext uri="{0D108BD9-81ED-4DB2-BD59-A6C34878D82A}">
                    <a16:rowId xmlns:a16="http://schemas.microsoft.com/office/drawing/2014/main" val="3799054376"/>
                  </a:ext>
                </a:extLst>
              </a:tr>
              <a:tr h="5389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300" kern="100" dirty="0">
                          <a:effectLst/>
                        </a:rPr>
                        <a:t>Специалист по производству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50 000 (4000 руб/изделие)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600 000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extLst>
                  <a:ext uri="{0D108BD9-81ED-4DB2-BD59-A6C34878D82A}">
                    <a16:rowId xmlns:a16="http://schemas.microsoft.com/office/drawing/2014/main" val="12879234"/>
                  </a:ext>
                </a:extLst>
              </a:tr>
              <a:tr h="3457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300" kern="100">
                          <a:effectLst/>
                        </a:rPr>
                        <a:t>IT</a:t>
                      </a:r>
                      <a:r>
                        <a:rPr lang="ru-RU" sz="1300" kern="100">
                          <a:effectLst/>
                        </a:rPr>
                        <a:t>-специалист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65 000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780 000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extLst>
                  <a:ext uri="{0D108BD9-81ED-4DB2-BD59-A6C34878D82A}">
                    <a16:rowId xmlns:a16="http://schemas.microsoft.com/office/drawing/2014/main" val="3143155980"/>
                  </a:ext>
                </a:extLst>
              </a:tr>
              <a:tr h="3457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300" kern="100">
                          <a:effectLst/>
                        </a:rPr>
                        <a:t>IT</a:t>
                      </a:r>
                      <a:r>
                        <a:rPr lang="ru-RU" sz="1300" kern="100">
                          <a:effectLst/>
                        </a:rPr>
                        <a:t>-специалист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65 000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780 000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extLst>
                  <a:ext uri="{0D108BD9-81ED-4DB2-BD59-A6C34878D82A}">
                    <a16:rowId xmlns:a16="http://schemas.microsoft.com/office/drawing/2014/main" val="247895929"/>
                  </a:ext>
                </a:extLst>
              </a:tr>
              <a:tr h="3457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Маркетолог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100 000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1 200 000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extLst>
                  <a:ext uri="{0D108BD9-81ED-4DB2-BD59-A6C34878D82A}">
                    <a16:rowId xmlns:a16="http://schemas.microsoft.com/office/drawing/2014/main" val="98216101"/>
                  </a:ext>
                </a:extLst>
              </a:tr>
              <a:tr h="3457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Логист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82 000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984 000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extLst>
                  <a:ext uri="{0D108BD9-81ED-4DB2-BD59-A6C34878D82A}">
                    <a16:rowId xmlns:a16="http://schemas.microsoft.com/office/drawing/2014/main" val="304273658"/>
                  </a:ext>
                </a:extLst>
              </a:tr>
              <a:tr h="3457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Финансист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95 000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1 140 000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extLst>
                  <a:ext uri="{0D108BD9-81ED-4DB2-BD59-A6C34878D82A}">
                    <a16:rowId xmlns:a16="http://schemas.microsoft.com/office/drawing/2014/main" val="916828740"/>
                  </a:ext>
                </a:extLst>
              </a:tr>
              <a:tr h="3457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Итого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>
                          <a:effectLst/>
                        </a:rPr>
                        <a:t>612 000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kern="100" dirty="0">
                          <a:effectLst/>
                        </a:rPr>
                        <a:t>7 344 000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6" marR="65116" marT="0" marB="0" anchor="ctr"/>
                </a:tc>
                <a:extLst>
                  <a:ext uri="{0D108BD9-81ED-4DB2-BD59-A6C34878D82A}">
                    <a16:rowId xmlns:a16="http://schemas.microsoft.com/office/drawing/2014/main" val="245090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04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2440FC-710E-1EC5-DE46-AFB22C9A2953}"/>
              </a:ext>
            </a:extLst>
          </p:cNvPr>
          <p:cNvSpPr/>
          <p:nvPr/>
        </p:nvSpPr>
        <p:spPr>
          <a:xfrm>
            <a:off x="0" y="0"/>
            <a:ext cx="60224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9A3E7-EB27-8BE2-EB52-0B817F9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2" y="421126"/>
            <a:ext cx="5257800" cy="1168524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 Финансовый план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E394EF-21B8-F584-4B05-FAADB06E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Копалкина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В.Р.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FA8C5-B81C-4DA9-3EFC-33FC4BDA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596E-09A2-EB48-9F3E-2B806DFA7BBF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7">
            <a:extLst>
              <a:ext uri="{FF2B5EF4-FFF2-40B4-BE49-F238E27FC236}">
                <a16:creationId xmlns:a16="http://schemas.microsoft.com/office/drawing/2014/main" id="{6E95B803-0714-6035-6E05-C1849B22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647" y="1240221"/>
            <a:ext cx="5380267" cy="511612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Стартап-проект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ЭкоУтилиз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выйдет в окупаемость в 2025 году, а значительное повышение прибыли (на 88%) прогнозируется на 2026 год.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за один аппарат в 2024 году – 850 000 рублей. В дальнейшем цены будут повышаться на 5% каждый год.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стартовый капитал на первый год 45 миллионов рублей (217963870,92 тенге). 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AF1FDD-0139-201D-C6E2-26F0323F0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5586" y="54801"/>
            <a:ext cx="2706414" cy="973106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146A172-CB74-04AB-8FE8-32F86B6F6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588089"/>
              </p:ext>
            </p:extLst>
          </p:nvPr>
        </p:nvGraphicFramePr>
        <p:xfrm>
          <a:off x="236483" y="3016677"/>
          <a:ext cx="5549462" cy="2241548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006962">
                  <a:extLst>
                    <a:ext uri="{9D8B030D-6E8A-4147-A177-3AD203B41FA5}">
                      <a16:colId xmlns:a16="http://schemas.microsoft.com/office/drawing/2014/main" val="2269980128"/>
                    </a:ext>
                  </a:extLst>
                </a:gridCol>
                <a:gridCol w="941576">
                  <a:extLst>
                    <a:ext uri="{9D8B030D-6E8A-4147-A177-3AD203B41FA5}">
                      <a16:colId xmlns:a16="http://schemas.microsoft.com/office/drawing/2014/main" val="2179148858"/>
                    </a:ext>
                  </a:extLst>
                </a:gridCol>
                <a:gridCol w="902344">
                  <a:extLst>
                    <a:ext uri="{9D8B030D-6E8A-4147-A177-3AD203B41FA5}">
                      <a16:colId xmlns:a16="http://schemas.microsoft.com/office/drawing/2014/main" val="1388446913"/>
                    </a:ext>
                  </a:extLst>
                </a:gridCol>
                <a:gridCol w="902344">
                  <a:extLst>
                    <a:ext uri="{9D8B030D-6E8A-4147-A177-3AD203B41FA5}">
                      <a16:colId xmlns:a16="http://schemas.microsoft.com/office/drawing/2014/main" val="375366016"/>
                    </a:ext>
                  </a:extLst>
                </a:gridCol>
                <a:gridCol w="876190">
                  <a:extLst>
                    <a:ext uri="{9D8B030D-6E8A-4147-A177-3AD203B41FA5}">
                      <a16:colId xmlns:a16="http://schemas.microsoft.com/office/drawing/2014/main" val="3159699355"/>
                    </a:ext>
                  </a:extLst>
                </a:gridCol>
                <a:gridCol w="920046">
                  <a:extLst>
                    <a:ext uri="{9D8B030D-6E8A-4147-A177-3AD203B41FA5}">
                      <a16:colId xmlns:a16="http://schemas.microsoft.com/office/drawing/2014/main" val="3736927676"/>
                    </a:ext>
                  </a:extLst>
                </a:gridCol>
              </a:tblGrid>
              <a:tr h="2685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Показатель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2024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2025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2026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2027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2028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4564769"/>
                  </a:ext>
                </a:extLst>
              </a:tr>
              <a:tr h="5681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Количество (шт.)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50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55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68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72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80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2834746"/>
                  </a:ext>
                </a:extLst>
              </a:tr>
              <a:tr h="2685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Цена (руб.)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850 000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892 500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937 125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effectLst/>
                        </a:rPr>
                        <a:t>983 981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1 033 180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6297682"/>
                  </a:ext>
                </a:extLst>
              </a:tr>
              <a:tr h="5681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Выручка (руб.)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42 500 000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49 087 500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63 724 500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70 846 632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</a:rPr>
                        <a:t>82 654 400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8403480"/>
                  </a:ext>
                </a:extLst>
              </a:tr>
              <a:tr h="5681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Прибыль (руб.)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-1 940 169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1 320 963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11 977 375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14 747 159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21 832 038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36154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90A655-3A14-7234-6ACC-0F9AF9DF5286}"/>
              </a:ext>
            </a:extLst>
          </p:cNvPr>
          <p:cNvSpPr txBox="1"/>
          <p:nvPr/>
        </p:nvSpPr>
        <p:spPr>
          <a:xfrm>
            <a:off x="236483" y="2010776"/>
            <a:ext cx="5549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финансовые показатели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ЭкоУтилиз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 ближайшие пять лет (за 2024-2028 год)</a:t>
            </a:r>
          </a:p>
        </p:txBody>
      </p:sp>
    </p:spTree>
    <p:extLst>
      <p:ext uri="{BB962C8B-B14F-4D97-AF65-F5344CB8AC3E}">
        <p14:creationId xmlns:p14="http://schemas.microsoft.com/office/powerpoint/2010/main" val="1781987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2440FC-710E-1EC5-DE46-AFB22C9A2953}"/>
              </a:ext>
            </a:extLst>
          </p:cNvPr>
          <p:cNvSpPr/>
          <p:nvPr/>
        </p:nvSpPr>
        <p:spPr>
          <a:xfrm>
            <a:off x="0" y="0"/>
            <a:ext cx="60224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9A3E7-EB27-8BE2-EB52-0B817F9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14" y="189214"/>
            <a:ext cx="5257800" cy="1168524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 Финансовый план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E394EF-21B8-F584-4B05-FAADB06E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Копалкина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В.Р.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FA8C5-B81C-4DA9-3EFC-33FC4BDA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596E-09A2-EB48-9F3E-2B806DFA7BBF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7">
                <a:extLst>
                  <a:ext uri="{FF2B5EF4-FFF2-40B4-BE49-F238E27FC236}">
                    <a16:creationId xmlns:a16="http://schemas.microsoft.com/office/drawing/2014/main" id="{6E95B803-0714-6035-6E05-C1849B226A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9647" y="1240221"/>
                <a:ext cx="5713455" cy="511612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2024 году: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Затраты на материалы 15 343 710 рублей (после годовое повышение на 7,7%);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Аренда помещения 600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3 744 000 рублей (повышение на 10%);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Коммунальные услуги 9 568 800 рублей (повышение на 6,25%, электроэнергии на 7%);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Первоначальный взнос за регистрацию 20 000 рублей;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Амортизация имущества 2 191 959 рублей (повышение на 7%);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Представительские расходы 425 000 рублей (повышение на 15%);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Заработная плата 7 344 000 рублей (повышение на 6,5%);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Налоги по УСН 4 753 200 рублей (повышение на 15%);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Реклама 50 000 рублей (повышение регулируемое)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Обслуживание аппаратов 20 000 рублей (повышение на 8%);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Логистика 979 500 рублей (повышение на 7%).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Объект 7">
                <a:extLst>
                  <a:ext uri="{FF2B5EF4-FFF2-40B4-BE49-F238E27FC236}">
                    <a16:creationId xmlns:a16="http://schemas.microsoft.com/office/drawing/2014/main" id="{6E95B803-0714-6035-6E05-C1849B226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9647" y="1240221"/>
                <a:ext cx="5713455" cy="5116128"/>
              </a:xfrm>
              <a:blipFill>
                <a:blip r:embed="rId3"/>
                <a:stretch>
                  <a:fillRect l="-665" t="-1485" r="-4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AF1FDD-0139-201D-C6E2-26F0323F0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5586" y="54801"/>
            <a:ext cx="2706414" cy="9731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90A655-3A14-7234-6ACC-0F9AF9DF5286}"/>
              </a:ext>
            </a:extLst>
          </p:cNvPr>
          <p:cNvSpPr txBox="1"/>
          <p:nvPr/>
        </p:nvSpPr>
        <p:spPr>
          <a:xfrm>
            <a:off x="1718219" y="1357738"/>
            <a:ext cx="4131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расходы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ЭкоУтилиз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2024-2028 год(руб.) 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E999761-2340-3BA3-26B6-8FB1D12A3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428749"/>
              </p:ext>
            </p:extLst>
          </p:nvPr>
        </p:nvGraphicFramePr>
        <p:xfrm>
          <a:off x="1726324" y="2164982"/>
          <a:ext cx="4114800" cy="4373930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121498">
                  <a:extLst>
                    <a:ext uri="{9D8B030D-6E8A-4147-A177-3AD203B41FA5}">
                      <a16:colId xmlns:a16="http://schemas.microsoft.com/office/drawing/2014/main" val="4108570403"/>
                    </a:ext>
                  </a:extLst>
                </a:gridCol>
                <a:gridCol w="623935">
                  <a:extLst>
                    <a:ext uri="{9D8B030D-6E8A-4147-A177-3AD203B41FA5}">
                      <a16:colId xmlns:a16="http://schemas.microsoft.com/office/drawing/2014/main" val="3985127287"/>
                    </a:ext>
                  </a:extLst>
                </a:gridCol>
                <a:gridCol w="561849">
                  <a:extLst>
                    <a:ext uri="{9D8B030D-6E8A-4147-A177-3AD203B41FA5}">
                      <a16:colId xmlns:a16="http://schemas.microsoft.com/office/drawing/2014/main" val="3613867302"/>
                    </a:ext>
                  </a:extLst>
                </a:gridCol>
                <a:gridCol w="624375">
                  <a:extLst>
                    <a:ext uri="{9D8B030D-6E8A-4147-A177-3AD203B41FA5}">
                      <a16:colId xmlns:a16="http://schemas.microsoft.com/office/drawing/2014/main" val="232009569"/>
                    </a:ext>
                  </a:extLst>
                </a:gridCol>
                <a:gridCol w="623935">
                  <a:extLst>
                    <a:ext uri="{9D8B030D-6E8A-4147-A177-3AD203B41FA5}">
                      <a16:colId xmlns:a16="http://schemas.microsoft.com/office/drawing/2014/main" val="4266667925"/>
                    </a:ext>
                  </a:extLst>
                </a:gridCol>
                <a:gridCol w="559208">
                  <a:extLst>
                    <a:ext uri="{9D8B030D-6E8A-4147-A177-3AD203B41FA5}">
                      <a16:colId xmlns:a16="http://schemas.microsoft.com/office/drawing/2014/main" val="1470229082"/>
                    </a:ext>
                  </a:extLst>
                </a:gridCol>
              </a:tblGrid>
              <a:tr h="1907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kern="100">
                          <a:effectLst/>
                        </a:rPr>
                        <a:t>Затраты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 kern="100">
                          <a:effectLst/>
                        </a:rPr>
                        <a:t>2024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 kern="100">
                          <a:effectLst/>
                        </a:rPr>
                        <a:t>2025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 kern="100">
                          <a:effectLst/>
                        </a:rPr>
                        <a:t>2026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 kern="100">
                          <a:effectLst/>
                        </a:rPr>
                        <a:t>2027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800" kern="100">
                          <a:effectLst/>
                        </a:rPr>
                        <a:t>2028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extLst>
                  <a:ext uri="{0D108BD9-81ED-4DB2-BD59-A6C34878D82A}">
                    <a16:rowId xmlns:a16="http://schemas.microsoft.com/office/drawing/2014/main" val="2837003791"/>
                  </a:ext>
                </a:extLst>
              </a:tr>
              <a:tr h="404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kern="100" dirty="0">
                          <a:effectLst/>
                        </a:rPr>
                        <a:t>Сырье и </a:t>
                      </a:r>
                      <a:endParaRPr lang="ru-RU" sz="7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kern="100" dirty="0">
                          <a:effectLst/>
                        </a:rPr>
                        <a:t>материалы</a:t>
                      </a:r>
                      <a:endParaRPr lang="ru-RU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 dirty="0">
                          <a:effectLst/>
                        </a:rPr>
                        <a:t>15.343.710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16.525.176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17.797.615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19.168.031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20.643.969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extLst>
                  <a:ext uri="{0D108BD9-81ED-4DB2-BD59-A6C34878D82A}">
                    <a16:rowId xmlns:a16="http://schemas.microsoft.com/office/drawing/2014/main" val="2902643631"/>
                  </a:ext>
                </a:extLst>
              </a:tr>
              <a:tr h="404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kern="100">
                          <a:effectLst/>
                        </a:rPr>
                        <a:t>Аренда </a:t>
                      </a:r>
                      <a:endParaRPr lang="ru-RU" sz="700" kern="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kern="100">
                          <a:effectLst/>
                        </a:rPr>
                        <a:t>помещения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 dirty="0">
                          <a:effectLst/>
                        </a:rPr>
                        <a:t>3.744.000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3.781.440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 dirty="0">
                          <a:effectLst/>
                        </a:rPr>
                        <a:t>4.159.584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4.575.542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5.033.096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extLst>
                  <a:ext uri="{0D108BD9-81ED-4DB2-BD59-A6C34878D82A}">
                    <a16:rowId xmlns:a16="http://schemas.microsoft.com/office/drawing/2014/main" val="911459069"/>
                  </a:ext>
                </a:extLst>
              </a:tr>
              <a:tr h="404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kern="100">
                          <a:effectLst/>
                        </a:rPr>
                        <a:t>Коммунальные услуги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 dirty="0">
                          <a:effectLst/>
                        </a:rPr>
                        <a:t>9.568.800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 dirty="0">
                          <a:effectLst/>
                        </a:rPr>
                        <a:t>10.166.850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10.802.278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11.477.420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12.194.759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extLst>
                  <a:ext uri="{0D108BD9-81ED-4DB2-BD59-A6C34878D82A}">
                    <a16:rowId xmlns:a16="http://schemas.microsoft.com/office/drawing/2014/main" val="1370511061"/>
                  </a:ext>
                </a:extLst>
              </a:tr>
              <a:tr h="446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kern="100">
                          <a:effectLst/>
                        </a:rPr>
                        <a:t>Первоначальный взнос за регистрацию 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20.000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 dirty="0">
                          <a:effectLst/>
                        </a:rPr>
                        <a:t>-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-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-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-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extLst>
                  <a:ext uri="{0D108BD9-81ED-4DB2-BD59-A6C34878D82A}">
                    <a16:rowId xmlns:a16="http://schemas.microsoft.com/office/drawing/2014/main" val="643042826"/>
                  </a:ext>
                </a:extLst>
              </a:tr>
              <a:tr h="404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kern="100">
                          <a:effectLst/>
                        </a:rPr>
                        <a:t>Амортизация имущества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2.191.959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 dirty="0">
                          <a:effectLst/>
                        </a:rPr>
                        <a:t>2.345.396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2.509.574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2.685.244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97840" algn="l"/>
                        </a:tabLst>
                      </a:pPr>
                      <a:r>
                        <a:rPr lang="ru-RU" sz="700" kern="100">
                          <a:effectLst/>
                        </a:rPr>
                        <a:t>2.873.211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extLst>
                  <a:ext uri="{0D108BD9-81ED-4DB2-BD59-A6C34878D82A}">
                    <a16:rowId xmlns:a16="http://schemas.microsoft.com/office/drawing/2014/main" val="1869026030"/>
                  </a:ext>
                </a:extLst>
              </a:tr>
              <a:tr h="404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kern="100" dirty="0">
                          <a:effectLst/>
                        </a:rPr>
                        <a:t>Представительские расходы</a:t>
                      </a:r>
                      <a:endParaRPr lang="ru-RU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425.000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 dirty="0">
                          <a:effectLst/>
                        </a:rPr>
                        <a:t>488.750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01980" algn="l"/>
                        </a:tabLst>
                      </a:pPr>
                      <a:r>
                        <a:rPr lang="ru-RU" sz="700" kern="100" dirty="0">
                          <a:effectLst/>
                        </a:rPr>
                        <a:t>562.063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646.373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743.329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extLst>
                  <a:ext uri="{0D108BD9-81ED-4DB2-BD59-A6C34878D82A}">
                    <a16:rowId xmlns:a16="http://schemas.microsoft.com/office/drawing/2014/main" val="282887599"/>
                  </a:ext>
                </a:extLst>
              </a:tr>
              <a:tr h="404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kern="100">
                          <a:effectLst/>
                        </a:rPr>
                        <a:t>Заработная плата сотрудников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7.344.000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7.858.080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 dirty="0">
                          <a:effectLst/>
                        </a:rPr>
                        <a:t>8.408.146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8.996.716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9.626.486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extLst>
                  <a:ext uri="{0D108BD9-81ED-4DB2-BD59-A6C34878D82A}">
                    <a16:rowId xmlns:a16="http://schemas.microsoft.com/office/drawing/2014/main" val="889029371"/>
                  </a:ext>
                </a:extLst>
              </a:tr>
              <a:tr h="3324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kern="100" dirty="0">
                          <a:effectLst/>
                        </a:rPr>
                        <a:t>Налоги</a:t>
                      </a:r>
                      <a:endParaRPr lang="ru-RU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4.753.200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5.466.180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 dirty="0">
                          <a:effectLst/>
                        </a:rPr>
                        <a:t>6.286.107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 dirty="0">
                          <a:effectLst/>
                        </a:rPr>
                        <a:t>7.229.023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8.313.377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extLst>
                  <a:ext uri="{0D108BD9-81ED-4DB2-BD59-A6C34878D82A}">
                    <a16:rowId xmlns:a16="http://schemas.microsoft.com/office/drawing/2014/main" val="2493063340"/>
                  </a:ext>
                </a:extLst>
              </a:tr>
              <a:tr h="1907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kern="100">
                          <a:effectLst/>
                        </a:rPr>
                        <a:t>Реклама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50.000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65.000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77.000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 dirty="0">
                          <a:effectLst/>
                        </a:rPr>
                        <a:t>96.000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83.000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extLst>
                  <a:ext uri="{0D108BD9-81ED-4DB2-BD59-A6C34878D82A}">
                    <a16:rowId xmlns:a16="http://schemas.microsoft.com/office/drawing/2014/main" val="58988857"/>
                  </a:ext>
                </a:extLst>
              </a:tr>
              <a:tr h="404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kern="100">
                          <a:effectLst/>
                        </a:rPr>
                        <a:t>Обслуживание аппаратов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20.000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21.600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23.328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 dirty="0">
                          <a:effectLst/>
                        </a:rPr>
                        <a:t>25.194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706120" algn="l"/>
                        </a:tabLst>
                      </a:pPr>
                      <a:r>
                        <a:rPr lang="ru-RU" sz="700" kern="100">
                          <a:effectLst/>
                        </a:rPr>
                        <a:t>27.210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extLst>
                  <a:ext uri="{0D108BD9-81ED-4DB2-BD59-A6C34878D82A}">
                    <a16:rowId xmlns:a16="http://schemas.microsoft.com/office/drawing/2014/main" val="2983426228"/>
                  </a:ext>
                </a:extLst>
              </a:tr>
              <a:tr h="1907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kern="100">
                          <a:effectLst/>
                        </a:rPr>
                        <a:t>Логистика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979.500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1.048.065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1.121.430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 dirty="0">
                          <a:effectLst/>
                        </a:rPr>
                        <a:t>1.199.930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 dirty="0">
                          <a:effectLst/>
                        </a:rPr>
                        <a:t>1.283.925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extLst>
                  <a:ext uri="{0D108BD9-81ED-4DB2-BD59-A6C34878D82A}">
                    <a16:rowId xmlns:a16="http://schemas.microsoft.com/office/drawing/2014/main" val="769184480"/>
                  </a:ext>
                </a:extLst>
              </a:tr>
              <a:tr h="1907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kern="100">
                          <a:effectLst/>
                        </a:rPr>
                        <a:t>Итого</a:t>
                      </a:r>
                      <a:endParaRPr lang="ru-RU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44.440.169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47.766.537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51.747.125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>
                          <a:effectLst/>
                        </a:rPr>
                        <a:t>56.099.473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kern="100" dirty="0">
                          <a:effectLst/>
                        </a:rPr>
                        <a:t>60.822.362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extLst>
                  <a:ext uri="{0D108BD9-81ED-4DB2-BD59-A6C34878D82A}">
                    <a16:rowId xmlns:a16="http://schemas.microsoft.com/office/drawing/2014/main" val="1028724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39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60EE28-F03F-6EF4-D71F-F1CDC6011C0D}"/>
              </a:ext>
            </a:extLst>
          </p:cNvPr>
          <p:cNvSpPr/>
          <p:nvPr/>
        </p:nvSpPr>
        <p:spPr>
          <a:xfrm>
            <a:off x="0" y="0"/>
            <a:ext cx="60224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2D95C-BFF0-9FF8-1068-0F6BC01A1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07" y="136525"/>
            <a:ext cx="4953000" cy="134970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4. Риски и гарантии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ACAFAD-D938-C1C4-AFC6-8D8DF1BD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Копалкина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В.Р.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2DAB85-15A1-8722-1F17-4C66B4584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596E-09A2-EB48-9F3E-2B806DFA7BBF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51BDC8-421C-C4AB-B135-2DA90E97A54F}"/>
              </a:ext>
            </a:extLst>
          </p:cNvPr>
          <p:cNvSpPr txBox="1"/>
          <p:nvPr/>
        </p:nvSpPr>
        <p:spPr>
          <a:xfrm>
            <a:off x="6169574" y="86086"/>
            <a:ext cx="2822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стартап-проекта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ЭкоУтилиз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меры по их устранению </a:t>
            </a:r>
          </a:p>
        </p:txBody>
      </p:sp>
      <p:sp>
        <p:nvSpPr>
          <p:cNvPr id="29" name="Объект 7">
            <a:extLst>
              <a:ext uri="{FF2B5EF4-FFF2-40B4-BE49-F238E27FC236}">
                <a16:creationId xmlns:a16="http://schemas.microsoft.com/office/drawing/2014/main" id="{ABF9A334-ECBB-0B16-F4BE-D65F74E65D01}"/>
              </a:ext>
            </a:extLst>
          </p:cNvPr>
          <p:cNvSpPr txBox="1">
            <a:spLocks/>
          </p:cNvSpPr>
          <p:nvPr/>
        </p:nvSpPr>
        <p:spPr>
          <a:xfrm>
            <a:off x="227152" y="1509422"/>
            <a:ext cx="5713455" cy="4769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устранения рисков: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на корпоративной культуре;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Диверсификация поставщиков и источников инвестиций;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системы контроля и стимулирования;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сотрудников и оборудования;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производства;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в нормативно-правовой сфере.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75C676-6C72-33DD-C1CD-52823E44C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5586" y="54801"/>
            <a:ext cx="2706414" cy="973106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6368A08-16F7-3A97-7C1D-6E20A0F57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53274"/>
              </p:ext>
            </p:extLst>
          </p:nvPr>
        </p:nvGraphicFramePr>
        <p:xfrm>
          <a:off x="6249580" y="1109597"/>
          <a:ext cx="4608864" cy="5611878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977767">
                  <a:extLst>
                    <a:ext uri="{9D8B030D-6E8A-4147-A177-3AD203B41FA5}">
                      <a16:colId xmlns:a16="http://schemas.microsoft.com/office/drawing/2014/main" val="2397316281"/>
                    </a:ext>
                  </a:extLst>
                </a:gridCol>
                <a:gridCol w="1314578">
                  <a:extLst>
                    <a:ext uri="{9D8B030D-6E8A-4147-A177-3AD203B41FA5}">
                      <a16:colId xmlns:a16="http://schemas.microsoft.com/office/drawing/2014/main" val="2024280185"/>
                    </a:ext>
                  </a:extLst>
                </a:gridCol>
                <a:gridCol w="1316519">
                  <a:extLst>
                    <a:ext uri="{9D8B030D-6E8A-4147-A177-3AD203B41FA5}">
                      <a16:colId xmlns:a16="http://schemas.microsoft.com/office/drawing/2014/main" val="502661795"/>
                    </a:ext>
                  </a:extLst>
                </a:gridCol>
              </a:tblGrid>
              <a:tr h="15454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kern="0" dirty="0">
                          <a:effectLst/>
                        </a:rPr>
                        <a:t>Риск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kern="0">
                          <a:effectLst/>
                        </a:rPr>
                        <a:t>Мера по устранению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91712"/>
                  </a:ext>
                </a:extLst>
              </a:tr>
              <a:tr h="15454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kern="0" dirty="0">
                          <a:effectLst/>
                        </a:rPr>
                        <a:t>Организационные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251315"/>
                  </a:ext>
                </a:extLst>
              </a:tr>
              <a:tr h="55967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 dirty="0">
                          <a:effectLst/>
                        </a:rPr>
                        <a:t>Изменение сроков реализации стартап-проекта (задержки производства и поставок материалов)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 dirty="0">
                          <a:effectLst/>
                        </a:rPr>
                        <a:t>Документальное закрепление всех сроков реализации; возможная автоматизация производства 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500" kern="0">
                          <a:effectLst/>
                        </a:rPr>
                        <a:t>Документальное закрепление всех сроков реализации; возможная автоматизация производства </a:t>
                      </a:r>
                      <a:endParaRPr lang="ru-RU" sz="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:a16="http://schemas.microsoft.com/office/drawing/2014/main" val="834629606"/>
                  </a:ext>
                </a:extLst>
              </a:tr>
              <a:tr h="4159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 dirty="0">
                          <a:effectLst/>
                        </a:rPr>
                        <a:t>Сложности в поиске высококвалифицированных кадров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 dirty="0">
                          <a:effectLst/>
                        </a:rPr>
                        <a:t>Создание мотивационной системы, для привлечения квалифицированных кадров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500" kern="0">
                          <a:effectLst/>
                        </a:rPr>
                        <a:t>Создание мотивационной системы, для привлечения квалифицированных кадров</a:t>
                      </a:r>
                      <a:endParaRPr lang="ru-RU" sz="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:a16="http://schemas.microsoft.com/office/drawing/2014/main" val="2726795347"/>
                  </a:ext>
                </a:extLst>
              </a:tr>
              <a:tr h="4991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 dirty="0">
                          <a:effectLst/>
                        </a:rPr>
                        <a:t>Изменения нормативно-правовых требований и сложности в получении лицензии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 dirty="0">
                          <a:effectLst/>
                        </a:rPr>
                        <a:t>Сотрудничество с юристами, службами по отслеживанию законодательных изменений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500" kern="0">
                          <a:effectLst/>
                        </a:rPr>
                        <a:t>Сотрудничество с юристами, службами по отслеживанию законодательных изменений</a:t>
                      </a:r>
                      <a:endParaRPr lang="ru-RU" sz="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:a16="http://schemas.microsoft.com/office/drawing/2014/main" val="4106852616"/>
                  </a:ext>
                </a:extLst>
              </a:tr>
              <a:tr h="4159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 dirty="0">
                          <a:effectLst/>
                        </a:rPr>
                        <a:t>Возникновение трудовых споров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 dirty="0">
                          <a:effectLst/>
                        </a:rPr>
                        <a:t>Развитие корпоративной культуры, постоянное контактирование с сотрудниками 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500" kern="0">
                          <a:effectLst/>
                        </a:rPr>
                        <a:t>Развитие корпоративной культуры, постоянное контактирование с сотрудниками </a:t>
                      </a:r>
                      <a:endParaRPr lang="ru-RU" sz="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:a16="http://schemas.microsoft.com/office/drawing/2014/main" val="537299194"/>
                  </a:ext>
                </a:extLst>
              </a:tr>
              <a:tr h="154542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kern="0" dirty="0">
                          <a:effectLst/>
                        </a:rPr>
                        <a:t>Финансовые</a:t>
                      </a:r>
                      <a:endParaRPr lang="ru-RU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701"/>
                  </a:ext>
                </a:extLst>
              </a:tr>
              <a:tr h="4991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>
                          <a:effectLst/>
                        </a:rPr>
                        <a:t>Повышение стоимости материалов и прочих средств по реализации стартап-проекта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 dirty="0">
                          <a:effectLst/>
                        </a:rPr>
                        <a:t>Развитие базы поставщиков и многообразие закупок при повышении цен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500" kern="0">
                          <a:effectLst/>
                        </a:rPr>
                        <a:t>Развитие базы поставщиков и многообразие закупок при повышении цен</a:t>
                      </a:r>
                      <a:endParaRPr lang="ru-RU" sz="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:a16="http://schemas.microsoft.com/office/drawing/2014/main" val="575200967"/>
                  </a:ext>
                </a:extLst>
              </a:tr>
              <a:tr h="2721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>
                          <a:effectLst/>
                        </a:rPr>
                        <a:t>Недостаток денежных вложений 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 dirty="0">
                          <a:effectLst/>
                        </a:rPr>
                        <a:t>Многообразие источников финансирования 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500" kern="0">
                          <a:effectLst/>
                        </a:rPr>
                        <a:t>Многообразие источников финансирования </a:t>
                      </a:r>
                      <a:endParaRPr lang="ru-RU" sz="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:a16="http://schemas.microsoft.com/office/drawing/2014/main" val="1752223795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>
                          <a:effectLst/>
                        </a:rPr>
                        <a:t>Низкий спрос на продукцию (финансовые потери)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 dirty="0">
                          <a:effectLst/>
                        </a:rPr>
                        <a:t>Развитие </a:t>
                      </a:r>
                      <a:r>
                        <a:rPr lang="en-US" sz="900" kern="0" dirty="0">
                          <a:effectLst/>
                        </a:rPr>
                        <a:t>PR</a:t>
                      </a:r>
                      <a:r>
                        <a:rPr lang="ru-RU" sz="900" kern="0" dirty="0">
                          <a:effectLst/>
                        </a:rPr>
                        <a:t>-компании для привлечения клиентов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500" kern="0">
                          <a:effectLst/>
                        </a:rPr>
                        <a:t>Развитие </a:t>
                      </a:r>
                      <a:r>
                        <a:rPr lang="en-US" sz="500" kern="0">
                          <a:effectLst/>
                        </a:rPr>
                        <a:t>PR</a:t>
                      </a:r>
                      <a:r>
                        <a:rPr lang="ru-RU" sz="500" kern="0">
                          <a:effectLst/>
                        </a:rPr>
                        <a:t>-компании для привлечения клиентов</a:t>
                      </a:r>
                      <a:endParaRPr lang="ru-RU" sz="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:a16="http://schemas.microsoft.com/office/drawing/2014/main" val="1619191671"/>
                  </a:ext>
                </a:extLst>
              </a:tr>
              <a:tr h="3267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 dirty="0">
                          <a:effectLst/>
                        </a:rPr>
                        <a:t>Риск банкротства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 dirty="0">
                          <a:effectLst/>
                        </a:rPr>
                        <a:t>Ведение тщательного финансового контроля собственных активов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500" kern="0" dirty="0">
                          <a:effectLst/>
                        </a:rPr>
                        <a:t>Ведение тщательного финансового контроля собственных активов</a:t>
                      </a:r>
                      <a:endParaRPr lang="ru-RU" sz="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:a16="http://schemas.microsoft.com/office/drawing/2014/main" val="3165749826"/>
                  </a:ext>
                </a:extLst>
              </a:tr>
              <a:tr h="154542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kern="0" dirty="0">
                          <a:effectLst/>
                        </a:rPr>
                        <a:t>Технические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276984"/>
                  </a:ext>
                </a:extLst>
              </a:tr>
              <a:tr h="55967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>
                          <a:effectLst/>
                        </a:rPr>
                        <a:t>Поломки оборудования по производству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 dirty="0">
                          <a:effectLst/>
                        </a:rPr>
                        <a:t>Тщательное тестирование продукции до ее выпуска, приобретение дополнительных исходных материалов 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500" kern="0">
                          <a:effectLst/>
                        </a:rPr>
                        <a:t>Тщательное тестирование продукции до ее выпуска, приобретение дополнительных исходных материалов </a:t>
                      </a:r>
                      <a:endParaRPr lang="ru-RU" sz="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:a16="http://schemas.microsoft.com/office/drawing/2014/main" val="3456053103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>
                          <a:effectLst/>
                        </a:rPr>
                        <a:t>Неправильная эксплуатация и ошибки в разработке прототипов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 dirty="0">
                          <a:effectLst/>
                        </a:rPr>
                        <a:t>Тщательное планирование всех исходов, контроль эксплуатации 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500" kern="0">
                          <a:effectLst/>
                        </a:rPr>
                        <a:t>Тщательное планирование всех исходов, контроль эксплуатации </a:t>
                      </a:r>
                      <a:endParaRPr lang="ru-RU" sz="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:a16="http://schemas.microsoft.com/office/drawing/2014/main" val="2926857393"/>
                  </a:ext>
                </a:extLst>
              </a:tr>
              <a:tr h="2721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>
                          <a:effectLst/>
                        </a:rPr>
                        <a:t>Некачественное сырье и материалы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 dirty="0">
                          <a:effectLst/>
                        </a:rPr>
                        <a:t>Покупка сырья у проверенных поставщиков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500" kern="0">
                          <a:effectLst/>
                        </a:rPr>
                        <a:t>Покупка сырья у проверенных поставщиков</a:t>
                      </a:r>
                      <a:endParaRPr lang="ru-RU" sz="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:a16="http://schemas.microsoft.com/office/drawing/2014/main" val="3325816665"/>
                  </a:ext>
                </a:extLst>
              </a:tr>
              <a:tr h="4184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 dirty="0">
                          <a:effectLst/>
                        </a:rPr>
                        <a:t>Производственные ЧП и форсмажоры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900" kern="0" dirty="0">
                          <a:effectLst/>
                        </a:rPr>
                        <a:t>Страхование сотрудников и оборудования, регулярный технический осмотр и контроль оборудования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500" kern="0" dirty="0">
                          <a:effectLst/>
                        </a:rPr>
                        <a:t>Страхование сотрудников и оборудования, регулярный технический осмотр и контроль оборудования</a:t>
                      </a:r>
                      <a:endParaRPr lang="ru-RU" sz="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95" marR="25695" marT="0" marB="0"/>
                </a:tc>
                <a:extLst>
                  <a:ext uri="{0D108BD9-81ED-4DB2-BD59-A6C34878D82A}">
                    <a16:rowId xmlns:a16="http://schemas.microsoft.com/office/drawing/2014/main" val="4276116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566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FFA673-527C-AC11-3CF0-190F080DB53F}"/>
              </a:ext>
            </a:extLst>
          </p:cNvPr>
          <p:cNvSpPr/>
          <p:nvPr/>
        </p:nvSpPr>
        <p:spPr>
          <a:xfrm>
            <a:off x="0" y="0"/>
            <a:ext cx="60224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587DF-7D01-9DA5-C42D-89BE7EB9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A6C120-3A70-510F-49D2-B48E50189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1469" cy="4351338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Каскадная модель разработки стартап-проекта позволит минимизировать все риски и тщательно протестировать продукт;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Наибольшие затраты на сырье и материалы (34%), на коммунальные услуги (21%) и на заработные платы сотрудников (16%);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окупаемости «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ЭкоУтилиз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два года (до 2025 года);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рисков преобладают технические;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Значительный рост прибыли прогнозируется на 2026 год (на 88%).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C85B1B-DCAD-81D8-0A30-8CF69852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Копалкина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В.Р.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902BBE-8EFC-569E-42F5-8684602B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596E-09A2-EB48-9F3E-2B806DFA7BBF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9">
            <a:extLst>
              <a:ext uri="{FF2B5EF4-FFF2-40B4-BE49-F238E27FC236}">
                <a16:creationId xmlns:a16="http://schemas.microsoft.com/office/drawing/2014/main" id="{5410BCC1-5FCF-4AB5-75E4-19F7BE332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6"/>
                    </a14:imgEffect>
                    <a14:imgEffect>
                      <a14:saturation sat="23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2428" y="0"/>
            <a:ext cx="6169572" cy="6857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5B743C-2F8D-4E7E-768F-CAB8BEEF0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65125"/>
            <a:ext cx="1227477" cy="10711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139467-33D1-0603-AD55-8E24B1004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5586" y="54801"/>
            <a:ext cx="2706414" cy="9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05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27CDDE-1772-9C34-FBA0-2853F84E2540}"/>
              </a:ext>
            </a:extLst>
          </p:cNvPr>
          <p:cNvSpPr/>
          <p:nvPr/>
        </p:nvSpPr>
        <p:spPr>
          <a:xfrm>
            <a:off x="1754658" y="0"/>
            <a:ext cx="86826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D67C7-0199-5E21-1F98-FE92E2F6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602" y="811294"/>
            <a:ext cx="5810796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FC6869-D8D7-44D8-85CF-A9DA5D8A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Копалкина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В.Р.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C463E9-5D32-F726-6D11-3F0F6DCC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596E-09A2-EB48-9F3E-2B806DFA7BBF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ECFF5-58E7-D8AB-4324-4EE7CE323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689" y="3429000"/>
            <a:ext cx="6218621" cy="31093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DC8CD6-E1BC-9826-8A8D-0378D4547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5586" y="54801"/>
            <a:ext cx="2706414" cy="9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23318C-94B9-999D-C7C0-243167640D1A}"/>
              </a:ext>
            </a:extLst>
          </p:cNvPr>
          <p:cNvSpPr/>
          <p:nvPr/>
        </p:nvSpPr>
        <p:spPr>
          <a:xfrm>
            <a:off x="1754658" y="0"/>
            <a:ext cx="86826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D07FA-4434-22F9-0215-1DFE79B4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31" y="365125"/>
            <a:ext cx="9599142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50E9B2-28AC-A251-1FA0-F718FFE52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631" y="1690688"/>
            <a:ext cx="8476737" cy="4921986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Методология разработки стартап-проекта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Анализ рынка Казахстана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Актуальность проблемы, на решение которой направлен стартап-проект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Описание и обоснование методологии разработки стартап-проекта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Бизнес-модель стартап-проекта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Описание продукта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Общая характеристика стартап-проекта и сферы деятельности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Направленность, эффективность и конкурентоспособность стартап-проекта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 Маркетинговый анализ, стратегия и сбыт продукта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3. Бизнес-план стартап-проекта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Производственный план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Организационный план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 Финансовый план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 Риски и гарантии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4B835E-42D2-EE99-0546-2E8000B0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Копалкина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В.Р.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C430CF-3574-E24F-971E-A11C6975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596E-09A2-EB48-9F3E-2B806DFA7BBF}" type="slidenum">
              <a:rPr lang="ru-RU" b="1" smtClean="0">
                <a:solidFill>
                  <a:schemeClr val="tx1"/>
                </a:solidFill>
              </a:rPr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203421-1EA9-16B4-B7AF-A235F0A49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5586" y="54801"/>
            <a:ext cx="2706414" cy="9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3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09E309-D12F-D4F4-8E8E-BCCCA2CC7EDC}"/>
              </a:ext>
            </a:extLst>
          </p:cNvPr>
          <p:cNvSpPr/>
          <p:nvPr/>
        </p:nvSpPr>
        <p:spPr>
          <a:xfrm>
            <a:off x="0" y="0"/>
            <a:ext cx="60224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FD7AD-AEC5-FC28-D7ED-DE0252F6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BE218B4-4E9B-1626-5873-DD870B837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6"/>
                    </a14:imgEffect>
                    <a14:imgEffect>
                      <a14:saturation sat="23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2428" y="0"/>
            <a:ext cx="6169572" cy="6857999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CF8183-B691-044D-609E-62E55BB5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596E-09A2-EB48-9F3E-2B806DFA7BBF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59B2BC3B-0B36-8D6F-73D8-86475DC65D09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Копалкина В.Р.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CDCFA-93EF-58E9-92BA-91AD9B7A4E9E}"/>
              </a:ext>
            </a:extLst>
          </p:cNvPr>
          <p:cNvSpPr txBox="1"/>
          <p:nvPr/>
        </p:nvSpPr>
        <p:spPr>
          <a:xfrm>
            <a:off x="83426" y="1690688"/>
            <a:ext cx="56131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 – </a:t>
            </a:r>
            <a:r>
              <a:rPr lang="ru-RU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особенности создания стартап-проекта «</a:t>
            </a:r>
            <a:r>
              <a:rPr lang="ru-RU" sz="16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ЭкоУтилиз</a:t>
            </a:r>
            <a:r>
              <a:rPr lang="ru-RU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возможности его выхода на рынок Казахстана.</a:t>
            </a:r>
          </a:p>
          <a:p>
            <a:pPr indent="226695" algn="just">
              <a:lnSpc>
                <a:spcPct val="150000"/>
              </a:lnSpc>
            </a:pPr>
            <a:r>
              <a:rPr lang="ru-RU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 – выход стартап-проекта «</a:t>
            </a:r>
            <a:r>
              <a:rPr lang="ru-RU" sz="16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ЭкоУтилиз</a:t>
            </a:r>
            <a:r>
              <a:rPr lang="ru-RU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 утилизации пластика на рынок Казахстана.</a:t>
            </a:r>
          </a:p>
          <a:p>
            <a:pPr marL="226695" algn="just">
              <a:lnSpc>
                <a:spcPct val="150000"/>
              </a:lnSpc>
            </a:pPr>
            <a:r>
              <a:rPr lang="ru-RU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 – стартап-проект «</a:t>
            </a:r>
            <a:r>
              <a:rPr lang="ru-RU" sz="16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ЭкоУтилиз</a:t>
            </a:r>
            <a:r>
              <a:rPr lang="ru-RU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 утилизации пластика.</a:t>
            </a:r>
          </a:p>
          <a:p>
            <a:pPr marL="226695" algn="just">
              <a:lnSpc>
                <a:spcPct val="150000"/>
              </a:lnSpc>
            </a:pPr>
            <a:r>
              <a:rPr lang="ru-RU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26695" algn="just">
              <a:lnSpc>
                <a:spcPct val="150000"/>
              </a:lnSpc>
            </a:pPr>
            <a:r>
              <a:rPr lang="ru-RU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1)исследование методологии разработки стартап-проекта;</a:t>
            </a:r>
          </a:p>
          <a:p>
            <a:pPr indent="226695" algn="just">
              <a:lnSpc>
                <a:spcPct val="150000"/>
              </a:lnSpc>
            </a:pPr>
            <a:r>
              <a:rPr lang="ru-RU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2)составление бизнес-модели стартап-проекта;</a:t>
            </a:r>
          </a:p>
          <a:p>
            <a:pPr marL="270510" indent="-43815" algn="just">
              <a:lnSpc>
                <a:spcPct val="150000"/>
              </a:lnSpc>
            </a:pPr>
            <a:r>
              <a:rPr lang="ru-RU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3)составление и обобщение бизнес-плана стартап-проекта.</a:t>
            </a:r>
          </a:p>
          <a:p>
            <a:pPr algn="just">
              <a:spcAft>
                <a:spcPts val="800"/>
              </a:spcAft>
            </a:pPr>
            <a:endParaRPr lang="ru-RU" sz="1600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6FBDF2-540A-EBFD-3B79-75F941B66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65125"/>
            <a:ext cx="1227477" cy="10711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DE33D8-1028-85DA-49D8-D7AF8334B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5586" y="54801"/>
            <a:ext cx="2706414" cy="9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8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9A68AD-63C4-DB3D-2695-7CEC19A1AC97}"/>
              </a:ext>
            </a:extLst>
          </p:cNvPr>
          <p:cNvSpPr/>
          <p:nvPr/>
        </p:nvSpPr>
        <p:spPr>
          <a:xfrm>
            <a:off x="0" y="0"/>
            <a:ext cx="60224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DEB4F-8772-FF2D-C21E-789D5AAE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97" y="365125"/>
            <a:ext cx="5857103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Анализ рынка Казахстана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1AB546-D5DA-E84F-0726-CA4D3A69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Копалкина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В.Р.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33157E-19E6-DEBF-C255-DB4E4D4E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596E-09A2-EB48-9F3E-2B806DFA7BBF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516784A0-8ABD-19F5-56C0-CFE3F5771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647" y="1250731"/>
            <a:ext cx="5713455" cy="510561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пластиковых отходов в Казахстане: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-18536 тонн в 2022 году;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-9875 тонн в 2023 году.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за пластик для юридических лиц (за кг.):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-прессованный до 180 тенге;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-непрессованный до 80 тенге.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за пластик для физических лиц (за кг.):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 15 до 40 тенге.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«Скажи «ДА!» переработке пластика»</a:t>
            </a:r>
            <a:r>
              <a:rPr lang="ru-RU" sz="2000" dirty="0">
                <a:effectLst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2019 года, охват – 5 млн. участников.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35AB32F-C7E9-CF06-2754-06096A35EB2B}"/>
              </a:ext>
            </a:extLst>
          </p:cNvPr>
          <p:cNvGraphicFramePr>
            <a:graphicFrameLocks/>
          </p:cNvGraphicFramePr>
          <p:nvPr/>
        </p:nvGraphicFramePr>
        <p:xfrm>
          <a:off x="2589427" y="2430775"/>
          <a:ext cx="3650220" cy="281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8FAA991-0DC5-3EA0-40E8-29E720A6FB7D}"/>
              </a:ext>
            </a:extLst>
          </p:cNvPr>
          <p:cNvSpPr txBox="1"/>
          <p:nvPr/>
        </p:nvSpPr>
        <p:spPr>
          <a:xfrm>
            <a:off x="2866768" y="1835652"/>
            <a:ext cx="312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собранного пластика в Казахстане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86A957-7077-0369-0369-4AA5CD2471F3}"/>
              </a:ext>
            </a:extLst>
          </p:cNvPr>
          <p:cNvSpPr txBox="1"/>
          <p:nvPr/>
        </p:nvSpPr>
        <p:spPr>
          <a:xfrm>
            <a:off x="238897" y="3942200"/>
            <a:ext cx="2627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лидер и конкурент на рынке утилизаторов по переработке пластика -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BottleBank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245A00-7E46-2652-AF27-3077354E8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32" y="5462244"/>
            <a:ext cx="2311400" cy="673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AF2F0E-51FE-A6D5-6B74-304A2051B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5586" y="54801"/>
            <a:ext cx="2706414" cy="9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0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2440FC-710E-1EC5-DE46-AFB22C9A2953}"/>
              </a:ext>
            </a:extLst>
          </p:cNvPr>
          <p:cNvSpPr/>
          <p:nvPr/>
        </p:nvSpPr>
        <p:spPr>
          <a:xfrm>
            <a:off x="0" y="0"/>
            <a:ext cx="60224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9A3E7-EB27-8BE2-EB52-0B817F9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2" y="421125"/>
            <a:ext cx="5257800" cy="28089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Актуальность проблемы, на решение которой направлен стартап-проект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E394EF-21B8-F584-4B05-FAADB06E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Копалкина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В.Р.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FA8C5-B81C-4DA9-3EFC-33FC4BDA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596E-09A2-EB48-9F3E-2B806DFA7BBF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BAB55D9-7052-EA6C-116B-8691F8F499E7}"/>
              </a:ext>
            </a:extLst>
          </p:cNvPr>
          <p:cNvGraphicFramePr>
            <a:graphicFrameLocks/>
          </p:cNvGraphicFramePr>
          <p:nvPr/>
        </p:nvGraphicFramePr>
        <p:xfrm>
          <a:off x="291662" y="3924736"/>
          <a:ext cx="3957145" cy="243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4899155-DC36-97DE-672D-350BBB785BBD}"/>
              </a:ext>
            </a:extLst>
          </p:cNvPr>
          <p:cNvSpPr txBox="1"/>
          <p:nvPr/>
        </p:nvSpPr>
        <p:spPr>
          <a:xfrm>
            <a:off x="291662" y="3358861"/>
            <a:ext cx="3983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пластика для вторичного производства в Казахстане (тонны)</a:t>
            </a:r>
          </a:p>
        </p:txBody>
      </p:sp>
      <p:sp>
        <p:nvSpPr>
          <p:cNvPr id="14" name="Объект 7">
            <a:extLst>
              <a:ext uri="{FF2B5EF4-FFF2-40B4-BE49-F238E27FC236}">
                <a16:creationId xmlns:a16="http://schemas.microsoft.com/office/drawing/2014/main" id="{6E95B803-0714-6035-6E05-C1849B22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647" y="1240221"/>
            <a:ext cx="5713455" cy="5116128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доля экспорт пластика в другие страны;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сырья для вторичной переработки;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загруженность предприятий по переработке вторичного сырья (30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количества перерабатывающих предприятий;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в транспортировке пластика;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осведомленность граждан о проблеме (трудности в организации раздельного сбора отходов);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четкое регулирование утилизации пластика в Казахстане.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AF1FDD-0139-201D-C6E2-26F0323F0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5586" y="54801"/>
            <a:ext cx="2706414" cy="9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0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60EE28-F03F-6EF4-D71F-F1CDC6011C0D}"/>
              </a:ext>
            </a:extLst>
          </p:cNvPr>
          <p:cNvSpPr/>
          <p:nvPr/>
        </p:nvSpPr>
        <p:spPr>
          <a:xfrm>
            <a:off x="0" y="0"/>
            <a:ext cx="60224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2D95C-BFF0-9FF8-1068-0F6BC01A1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14" y="436891"/>
            <a:ext cx="4953000" cy="27774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Описание и обоснование методологии разработки стартап-проекта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ACAFAD-D938-C1C4-AFC6-8D8DF1BD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Копалкина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В.Р.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2DAB85-15A1-8722-1F17-4C66B4584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596E-09A2-EB48-9F3E-2B806DFA7BBF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Объект 25">
            <a:extLst>
              <a:ext uri="{FF2B5EF4-FFF2-40B4-BE49-F238E27FC236}">
                <a16:creationId xmlns:a16="http://schemas.microsoft.com/office/drawing/2014/main" id="{DD08D682-8939-8444-AE41-F0FDD3110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214" y="3478897"/>
            <a:ext cx="3471041" cy="2787060"/>
          </a:xfrm>
          <a:ln>
            <a:solidFill>
              <a:schemeClr val="tx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751BDC8-421C-C4AB-B135-2DA90E97A54F}"/>
              </a:ext>
            </a:extLst>
          </p:cNvPr>
          <p:cNvSpPr txBox="1"/>
          <p:nvPr/>
        </p:nvSpPr>
        <p:spPr>
          <a:xfrm>
            <a:off x="3974224" y="4941104"/>
            <a:ext cx="1322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Каскадная модель разработки стартап-проекта</a:t>
            </a:r>
          </a:p>
        </p:txBody>
      </p:sp>
      <p:sp>
        <p:nvSpPr>
          <p:cNvPr id="29" name="Объект 7">
            <a:extLst>
              <a:ext uri="{FF2B5EF4-FFF2-40B4-BE49-F238E27FC236}">
                <a16:creationId xmlns:a16="http://schemas.microsoft.com/office/drawing/2014/main" id="{ABF9A334-ECBB-0B16-F4BE-D65F74E65D01}"/>
              </a:ext>
            </a:extLst>
          </p:cNvPr>
          <p:cNvSpPr txBox="1">
            <a:spLocks/>
          </p:cNvSpPr>
          <p:nvPr/>
        </p:nvSpPr>
        <p:spPr>
          <a:xfrm>
            <a:off x="6239647" y="1587062"/>
            <a:ext cx="5713455" cy="4769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стадии разработки стартап-проекта «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ЭкоУтилиз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1)планирование;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2)анализ;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3)дизайн-проектирование;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4)разработка;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5)тестирование;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6)внедрение и поддержка системы.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75C676-6C72-33DD-C1CD-52823E44C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5586" y="54801"/>
            <a:ext cx="2706414" cy="9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3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9A68AD-63C4-DB3D-2695-7CEC19A1AC97}"/>
              </a:ext>
            </a:extLst>
          </p:cNvPr>
          <p:cNvSpPr/>
          <p:nvPr/>
        </p:nvSpPr>
        <p:spPr>
          <a:xfrm>
            <a:off x="0" y="0"/>
            <a:ext cx="60224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DEB4F-8772-FF2D-C21E-789D5AAE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97" y="365125"/>
            <a:ext cx="5857103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Описание продукта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1AB546-D5DA-E84F-0726-CA4D3A69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Копалкина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В.Р.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33157E-19E6-DEBF-C255-DB4E4D4E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596E-09A2-EB48-9F3E-2B806DFA7BBF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516784A0-8ABD-19F5-56C0-CFE3F5771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647" y="1250731"/>
            <a:ext cx="5713455" cy="510561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механизма аппарата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ЭкоУтилиз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отсек приема пластика со встроенными весами;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труба автоматической подачи пластика в шредер;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отсек для поступления пластика на переработку;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шредер с роторными ножами;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поверхностно-емкостный экран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MicroTouch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постер с информацией о переработке и о компании.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AF2F0E-51FE-A6D5-6B74-304A2051B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5586" y="54801"/>
            <a:ext cx="2706414" cy="9731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50A10C-AEB8-E5F8-19A3-409B59A9A1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8" y="3143940"/>
            <a:ext cx="3983420" cy="2895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C8C00E-E24F-06F3-3446-9B804FEDA7FC}"/>
              </a:ext>
            </a:extLst>
          </p:cNvPr>
          <p:cNvSpPr txBox="1"/>
          <p:nvPr/>
        </p:nvSpPr>
        <p:spPr>
          <a:xfrm>
            <a:off x="238897" y="2488343"/>
            <a:ext cx="4937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механизма работы аппаратов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ЭкоУтилиз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52929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2440FC-710E-1EC5-DE46-AFB22C9A2953}"/>
              </a:ext>
            </a:extLst>
          </p:cNvPr>
          <p:cNvSpPr/>
          <p:nvPr/>
        </p:nvSpPr>
        <p:spPr>
          <a:xfrm>
            <a:off x="0" y="0"/>
            <a:ext cx="60224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9A3E7-EB27-8BE2-EB52-0B817F9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2" y="421125"/>
            <a:ext cx="5257800" cy="2808999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Общая характеристика стартап-проекта и сферы деятельности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E394EF-21B8-F584-4B05-FAADB06E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Копалкина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В.Р.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FA8C5-B81C-4DA9-3EFC-33FC4BDA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596E-09A2-EB48-9F3E-2B806DFA7BBF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899155-DC36-97DE-672D-350BBB785BBD}"/>
              </a:ext>
            </a:extLst>
          </p:cNvPr>
          <p:cNvSpPr txBox="1"/>
          <p:nvPr/>
        </p:nvSpPr>
        <p:spPr>
          <a:xfrm>
            <a:off x="238898" y="3130836"/>
            <a:ext cx="3983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охрану окружающей среды в Казахстане в 2022 году</a:t>
            </a:r>
          </a:p>
        </p:txBody>
      </p:sp>
      <p:sp>
        <p:nvSpPr>
          <p:cNvPr id="14" name="Объект 7">
            <a:extLst>
              <a:ext uri="{FF2B5EF4-FFF2-40B4-BE49-F238E27FC236}">
                <a16:creationId xmlns:a16="http://schemas.microsoft.com/office/drawing/2014/main" id="{6E95B803-0714-6035-6E05-C1849B22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647" y="1240221"/>
            <a:ext cx="5713455" cy="511612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деятельности, в которой будет функционировать стартап-проект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ЭкоУтилиз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экологическая переработка пластика с использованием новых технологий;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Потенциальный поставщик шредеров – ООО «Заново»;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Потенциальный партнер –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ibella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Botlers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PlastNet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skif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COFFEE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Bahandi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Burger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Airba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Fresh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Magnum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mart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Куликов – потенциальные компании-потребители переработанного пластика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AF1FDD-0139-201D-C6E2-26F0323F0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5586" y="54801"/>
            <a:ext cx="2706414" cy="973106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CA1383A-0620-585B-B426-4F6C698C7C3E}"/>
              </a:ext>
            </a:extLst>
          </p:cNvPr>
          <p:cNvGraphicFramePr>
            <a:graphicFrameLocks/>
          </p:cNvGraphicFramePr>
          <p:nvPr/>
        </p:nvGraphicFramePr>
        <p:xfrm>
          <a:off x="-55392" y="37156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7055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2440FC-710E-1EC5-DE46-AFB22C9A2953}"/>
              </a:ext>
            </a:extLst>
          </p:cNvPr>
          <p:cNvSpPr/>
          <p:nvPr/>
        </p:nvSpPr>
        <p:spPr>
          <a:xfrm>
            <a:off x="0" y="0"/>
            <a:ext cx="60224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9A3E7-EB27-8BE2-EB52-0B817F9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2" y="421125"/>
            <a:ext cx="5257800" cy="2808999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Направленность, эффективность и конкурентоспособность стартап-проекта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B12531-2FC4-3BAF-1ABB-9464F2BD5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799" y="3505247"/>
            <a:ext cx="3869001" cy="2575980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E394EF-21B8-F584-4B05-FAADB06E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Копалкина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В.Р.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FA8C5-B81C-4DA9-3EFC-33FC4BDA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1596E-09A2-EB48-9F3E-2B806DFA7BBF}" type="slidenum"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7">
            <a:extLst>
              <a:ext uri="{FF2B5EF4-FFF2-40B4-BE49-F238E27FC236}">
                <a16:creationId xmlns:a16="http://schemas.microsoft.com/office/drawing/2014/main" id="{6E95B803-0714-6035-6E05-C1849B22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647" y="1240221"/>
            <a:ext cx="5713455" cy="5116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ЭкоУтилиз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Мобильность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Удобство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Актуальное назначение продукта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Монетизация за переработку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прямых конкурентов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косвенный конкурент –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BottleBank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AF1FDD-0139-201D-C6E2-26F0323F0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5586" y="54801"/>
            <a:ext cx="2706414" cy="9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26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1675</Words>
  <Application>Microsoft Macintosh PowerPoint</Application>
  <PresentationFormat>Широкоэкранный</PresentationFormat>
  <Paragraphs>383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Courier New</vt:lpstr>
      <vt:lpstr>Times New Roman</vt:lpstr>
      <vt:lpstr>Тема Office</vt:lpstr>
      <vt:lpstr>Презентация PowerPoint</vt:lpstr>
      <vt:lpstr>Содержание</vt:lpstr>
      <vt:lpstr>Введение</vt:lpstr>
      <vt:lpstr>1.1 Анализ рынка Казахстана</vt:lpstr>
      <vt:lpstr>1.2 Актуальность проблемы, на решение которой направлен стартап-проект</vt:lpstr>
      <vt:lpstr>1.3 Описание и обоснование методологии разработки стартап-проекта</vt:lpstr>
      <vt:lpstr>2.1 Описание продукта</vt:lpstr>
      <vt:lpstr>2.2 Общая характеристика стартап-проекта и сферы деятельности</vt:lpstr>
      <vt:lpstr>2.3 Направленность, эффективность и конкурентоспособность стартап-проекта</vt:lpstr>
      <vt:lpstr>2.4 Маркетинговый анализ, стратегия и сбыт продукта</vt:lpstr>
      <vt:lpstr>3.1 Производственный план</vt:lpstr>
      <vt:lpstr>3.2 Организационный план</vt:lpstr>
      <vt:lpstr>3.3 Финансовый план</vt:lpstr>
      <vt:lpstr>3.4 Финансовый план</vt:lpstr>
      <vt:lpstr>Глава 4. Риски и гарантии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Вероника</cp:lastModifiedBy>
  <cp:revision>2</cp:revision>
  <dcterms:created xsi:type="dcterms:W3CDTF">2024-05-17T08:56:46Z</dcterms:created>
  <dcterms:modified xsi:type="dcterms:W3CDTF">2024-05-24T13:43:50Z</dcterms:modified>
</cp:coreProperties>
</file>