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5604" autoAdjust="0"/>
  </p:normalViewPr>
  <p:slideViewPr>
    <p:cSldViewPr snapToGrid="0">
      <p:cViewPr varScale="1">
        <p:scale>
          <a:sx n="40" d="100"/>
          <a:sy n="40" d="100"/>
        </p:scale>
        <p:origin x="2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662" y="2162465"/>
            <a:ext cx="7400004" cy="3171782"/>
          </a:xfrm>
        </p:spPr>
        <p:txBody>
          <a:bodyPr/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378" y="6610056"/>
            <a:ext cx="9648571" cy="2488447"/>
          </a:xfrm>
        </p:spPr>
        <p:txBody>
          <a:bodyPr/>
          <a:lstStyle/>
          <a:p>
            <a:pPr algn="ctr"/>
            <a:r>
              <a:rPr lang="ru-RU" sz="6000" b="1" dirty="0" err="1"/>
              <a:t>Time</a:t>
            </a:r>
            <a:r>
              <a:rPr lang="ru-RU" sz="6000" b="1" dirty="0"/>
              <a:t> </a:t>
            </a:r>
            <a:r>
              <a:rPr lang="ru-RU" sz="6000" b="1" dirty="0" smtClean="0"/>
              <a:t> </a:t>
            </a:r>
            <a:r>
              <a:rPr lang="ru-RU" sz="6000" b="1" dirty="0" err="1" smtClean="0"/>
              <a:t>Trail</a:t>
            </a:r>
            <a:endParaRPr lang="ru-RU" sz="6000" b="1" dirty="0"/>
          </a:p>
          <a:p>
            <a:pPr algn="ctr"/>
            <a:r>
              <a:rPr lang="ru-RU" sz="6000" b="1" dirty="0"/>
              <a:t> (Виртуальное путешествие в историю)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 smtClean="0"/>
              <a:t>Версия 1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 smtClean="0"/>
              <a:t>Email</a:t>
            </a:r>
            <a:r>
              <a:rPr lang="ru-RU" sz="1800" dirty="0" smtClean="0"/>
              <a:t>                     </a:t>
            </a:r>
            <a:r>
              <a:rPr lang="en-US" sz="1800" dirty="0" smtClean="0"/>
              <a:t>denis.grigoryev.2003@bk.ru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smtClean="0"/>
              <a:t>953) 427-24-80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426464"/>
            <a:ext cx="10397189" cy="1298448"/>
          </a:xfrm>
        </p:spPr>
        <p:txBody>
          <a:bodyPr/>
          <a:lstStyle/>
          <a:p>
            <a:pPr algn="ctr"/>
            <a:r>
              <a:rPr lang="ru-RU" b="1" dirty="0" smtClean="0"/>
              <a:t>Уникальное </a:t>
            </a:r>
            <a:r>
              <a:rPr lang="ru-RU" b="1" dirty="0"/>
              <a:t>VR-приложение, позволяющее отправиться в увлекательное виртуальное путешествие по историческим эпохам и местам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140" y="2724912"/>
            <a:ext cx="9291403" cy="7554912"/>
          </a:xfrm>
        </p:spPr>
        <p:txBody>
          <a:bodyPr/>
          <a:lstStyle/>
          <a:p>
            <a:pPr algn="just"/>
            <a:r>
              <a:rPr lang="ru-RU" sz="2800" dirty="0" smtClean="0"/>
              <a:t>       Проект позволяет отправиться </a:t>
            </a:r>
            <a:r>
              <a:rPr lang="ru-RU" sz="2800" dirty="0"/>
              <a:t>в увлекательное виртуальное путешествие по историческим эпохам и местам, имеет высокую актуальность и большой потенциал привлечь интерес пользователей. </a:t>
            </a:r>
            <a:endParaRPr lang="ru-RU" sz="2800" dirty="0" smtClean="0"/>
          </a:p>
          <a:p>
            <a:pPr algn="just"/>
            <a:r>
              <a:rPr lang="ru-RU" sz="2800" dirty="0"/>
              <a:t> </a:t>
            </a:r>
            <a:r>
              <a:rPr lang="ru-RU" sz="2800" dirty="0" smtClean="0"/>
              <a:t>   С помощью специализированной технологии и эффектов виртуальной реальности, проект предоставляет возможность пользователям быть активными участниками исторических событий; они могут осуществлять свободное перемещение во времени и пространстве, исследовать исторические места и взаимодействовать с виртуальными историческими </a:t>
            </a:r>
            <a:r>
              <a:rPr lang="ru-RU" sz="2800" dirty="0"/>
              <a:t>персонажами. </a:t>
            </a:r>
            <a:endParaRPr lang="ru-RU" sz="2800" dirty="0" smtClean="0"/>
          </a:p>
          <a:p>
            <a:pPr algn="just"/>
            <a:r>
              <a:rPr lang="ru-RU" sz="2800" dirty="0" smtClean="0"/>
              <a:t>Вот </a:t>
            </a:r>
            <a:r>
              <a:rPr lang="ru-RU" sz="2800" dirty="0"/>
              <a:t>несколько причин, почему такой проект является актуальным:</a:t>
            </a:r>
            <a:endParaRPr lang="ru-RU" sz="2800" dirty="0" smtClean="0"/>
          </a:p>
          <a:p>
            <a:pPr algn="just"/>
            <a:r>
              <a:rPr lang="ru-RU" sz="2800" dirty="0"/>
              <a:t> </a:t>
            </a:r>
            <a:r>
              <a:rPr lang="ru-RU" sz="2800" b="1" dirty="0" smtClean="0"/>
              <a:t>1.Интерес </a:t>
            </a:r>
            <a:r>
              <a:rPr lang="ru-RU" sz="2800" b="1" dirty="0"/>
              <a:t>к истории</a:t>
            </a:r>
            <a:r>
              <a:rPr lang="ru-RU" sz="2800" dirty="0"/>
              <a:t>: </a:t>
            </a:r>
            <a:r>
              <a:rPr lang="ru-RU" sz="2800" dirty="0" smtClean="0"/>
              <a:t>VR-путешествия </a:t>
            </a:r>
            <a:r>
              <a:rPr lang="ru-RU" sz="2800" dirty="0"/>
              <a:t>позволяют оживить исторические места и события, перенеся пользователей в другую эпоху и позволив им увидеть, услышать и даже почувствовать на себе атмосферу того времени.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38041" y="2075688"/>
            <a:ext cx="9359782" cy="7554912"/>
          </a:xfrm>
        </p:spPr>
        <p:txBody>
          <a:bodyPr/>
          <a:lstStyle/>
          <a:p>
            <a:pPr algn="just"/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sz="2800" b="1" dirty="0"/>
              <a:t>Удобство и доступность</a:t>
            </a:r>
            <a:r>
              <a:rPr lang="ru-RU" sz="2800" dirty="0"/>
              <a:t>: Виртуальные путешествия </a:t>
            </a:r>
            <a:r>
              <a:rPr lang="ru-RU" sz="2800" dirty="0" smtClean="0"/>
              <a:t>являются </a:t>
            </a:r>
            <a:r>
              <a:rPr lang="ru-RU" sz="2800" dirty="0"/>
              <a:t>удобным способом познавать историю и открывают возможность для широкой аудитории, включая тех, кто не имеет возможности отправиться в путешествие по историческим местам лично.</a:t>
            </a:r>
          </a:p>
          <a:p>
            <a:pPr algn="just"/>
            <a:r>
              <a:rPr lang="ru-RU" sz="2800" dirty="0" smtClean="0"/>
              <a:t>3</a:t>
            </a:r>
            <a:r>
              <a:rPr lang="ru-RU" sz="2800" dirty="0"/>
              <a:t>. </a:t>
            </a:r>
            <a:r>
              <a:rPr lang="ru-RU" sz="2800" b="1" dirty="0"/>
              <a:t>Интерактивность и </a:t>
            </a:r>
            <a:r>
              <a:rPr lang="ru-RU" sz="2800" b="1" dirty="0" smtClean="0"/>
              <a:t>вовлеченность.</a:t>
            </a:r>
            <a:r>
              <a:rPr lang="ru-RU" sz="2800" dirty="0" smtClean="0"/>
              <a:t> </a:t>
            </a:r>
            <a:r>
              <a:rPr lang="ru-RU" sz="2800" dirty="0"/>
              <a:t>VR-приложения предоставляют возможность взаимодействовать с окружающей средой и влиять на происходящее. </a:t>
            </a:r>
            <a:endParaRPr lang="ru-RU" sz="2800" dirty="0" smtClean="0"/>
          </a:p>
          <a:p>
            <a:pPr algn="just"/>
            <a:r>
              <a:rPr lang="ru-RU" sz="2800" dirty="0" smtClean="0"/>
              <a:t>4</a:t>
            </a:r>
            <a:r>
              <a:rPr lang="ru-RU" sz="2800" dirty="0"/>
              <a:t>. </a:t>
            </a:r>
            <a:r>
              <a:rPr lang="ru-RU" sz="2800" b="1" dirty="0"/>
              <a:t>Образовательная </a:t>
            </a:r>
            <a:r>
              <a:rPr lang="ru-RU" sz="2800" b="1" dirty="0" smtClean="0"/>
              <a:t>ценность.</a:t>
            </a:r>
            <a:r>
              <a:rPr lang="ru-RU" sz="2800" dirty="0" smtClean="0"/>
              <a:t> </a:t>
            </a:r>
            <a:r>
              <a:rPr lang="ru-RU" sz="2800" dirty="0"/>
              <a:t>VR-путешествия по историческим эпохам и местам могут служить отличным образовательным </a:t>
            </a:r>
            <a:r>
              <a:rPr lang="ru-RU" sz="2800" dirty="0" smtClean="0"/>
              <a:t>инструментом, что будет способствовать </a:t>
            </a:r>
            <a:r>
              <a:rPr lang="ru-RU" sz="2800" dirty="0"/>
              <a:t>углубленному пониманию исторических событий, развитию навыков исследования, стимулируют любознательность и учат пользователей анализировать и осмысливать информацию.</a:t>
            </a:r>
          </a:p>
          <a:p>
            <a:pPr algn="just"/>
            <a:r>
              <a:rPr lang="ru-RU" sz="2800" dirty="0" smtClean="0"/>
              <a:t>5</a:t>
            </a:r>
            <a:r>
              <a:rPr lang="ru-RU" sz="2800" dirty="0"/>
              <a:t>. </a:t>
            </a:r>
            <a:r>
              <a:rPr lang="ru-RU" sz="2800" b="1" dirty="0" err="1" smtClean="0"/>
              <a:t>Инновационность</a:t>
            </a:r>
            <a:r>
              <a:rPr lang="ru-RU" sz="2800" b="1" dirty="0" smtClean="0"/>
              <a:t>.</a:t>
            </a:r>
            <a:r>
              <a:rPr lang="ru-RU" sz="2800" dirty="0" smtClean="0"/>
              <a:t> Учитывая. Что технологии постоянно усовершенствуются. комбинация </a:t>
            </a:r>
            <a:r>
              <a:rPr lang="ru-RU" sz="2800" dirty="0"/>
              <a:t>VR с другими технологиями, такими как искусственный интеллект или дополненная реальность, может создать уникальный и эмоциональный опыт путешествия.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358277"/>
            <a:ext cx="8793162" cy="911090"/>
          </a:xfrm>
        </p:spPr>
        <p:txBody>
          <a:bodyPr/>
          <a:lstStyle/>
          <a:p>
            <a:r>
              <a:rPr lang="ru-RU" b="1" dirty="0"/>
              <a:t>Проблема клиента, которую вы решаете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998921"/>
            <a:ext cx="9142548" cy="8739963"/>
          </a:xfrm>
        </p:spPr>
        <p:txBody>
          <a:bodyPr/>
          <a:lstStyle/>
          <a:p>
            <a:pPr algn="just"/>
            <a:r>
              <a:rPr lang="ru-RU" sz="2800" dirty="0" smtClean="0"/>
              <a:t>    Многие </a:t>
            </a:r>
            <a:r>
              <a:rPr lang="ru-RU" sz="2800" dirty="0"/>
              <a:t>люди интересуются историей и хотели бы посетить известные исторические места, однако это может быть связано с финансовыми ограничениями или с географическими проблемами. </a:t>
            </a:r>
            <a:endParaRPr lang="ru-RU" sz="2800" dirty="0" smtClean="0"/>
          </a:p>
          <a:p>
            <a:pPr algn="just"/>
            <a:r>
              <a:rPr lang="ru-RU" sz="2800" dirty="0"/>
              <a:t> </a:t>
            </a:r>
            <a:r>
              <a:rPr lang="ru-RU" sz="2800" dirty="0" smtClean="0"/>
              <a:t> Кроме того, у многих возникает </a:t>
            </a:r>
            <a:r>
              <a:rPr lang="ru-RU" sz="2800" dirty="0"/>
              <a:t>проблема доступа к информации об исторических событиях, персонажах и их влиянии на нашу жизнь, так как далеко не все имеют доступ к полному спектру исторической литературы или возможность получить качественное образование в этой </a:t>
            </a:r>
            <a:r>
              <a:rPr lang="ru-RU" sz="2800" dirty="0" smtClean="0"/>
              <a:t>области. </a:t>
            </a:r>
          </a:p>
          <a:p>
            <a:pPr algn="just"/>
            <a:r>
              <a:rPr lang="ru-RU" sz="2800" dirty="0"/>
              <a:t> </a:t>
            </a:r>
            <a:r>
              <a:rPr lang="ru-RU" sz="2800" dirty="0" smtClean="0"/>
              <a:t>  Приложение </a:t>
            </a:r>
            <a:r>
              <a:rPr lang="ru-RU" sz="2800" dirty="0"/>
              <a:t>позволяет наглядно представить исторические места и события через виртуальную реальность, обеспечивая </a:t>
            </a:r>
            <a:r>
              <a:rPr lang="ru-RU" sz="2800" dirty="0" smtClean="0"/>
              <a:t> </a:t>
            </a:r>
            <a:r>
              <a:rPr lang="ru-RU" sz="2800" dirty="0"/>
              <a:t>взаимодействие с виртуальными </a:t>
            </a:r>
            <a:r>
              <a:rPr lang="ru-RU" sz="2800" dirty="0" smtClean="0"/>
              <a:t>персонажами, что позволяет им </a:t>
            </a:r>
            <a:r>
              <a:rPr lang="ru-RU" sz="2800" dirty="0"/>
              <a:t>получить глубокое понимание исследуемых эпох, расширить свои знания и восполнить возможные пробелы в историческом образовании. </a:t>
            </a:r>
            <a:endParaRPr lang="ru-RU" sz="2800" dirty="0" smtClean="0"/>
          </a:p>
          <a:p>
            <a:pPr algn="just"/>
            <a:r>
              <a:rPr lang="ru-RU" sz="2800" dirty="0" smtClean="0"/>
              <a:t>Проект </a:t>
            </a:r>
            <a:r>
              <a:rPr lang="ru-RU" sz="2800" dirty="0"/>
              <a:t>создает возможности для всех интересующихся историей решить свои проблемы доступности, образования и восприятия исторического наследия</a:t>
            </a:r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060026"/>
            <a:ext cx="9197199" cy="8227945"/>
          </a:xfrm>
        </p:spPr>
        <p:txBody>
          <a:bodyPr/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  </a:t>
            </a:r>
            <a:r>
              <a:rPr lang="ru-RU" sz="2800" b="1" dirty="0" smtClean="0"/>
              <a:t>Во-первых</a:t>
            </a:r>
            <a:r>
              <a:rPr lang="ru-RU" sz="2800" dirty="0"/>
              <a:t>, виртуальные путешествия могут быть лишены ощущения присутствия и </a:t>
            </a:r>
            <a:r>
              <a:rPr lang="ru-RU" sz="2800" dirty="0" smtClean="0"/>
              <a:t>реалистичности, что </a:t>
            </a:r>
            <a:r>
              <a:rPr lang="ru-RU" sz="2800" dirty="0"/>
              <a:t>может снижать </a:t>
            </a:r>
            <a:r>
              <a:rPr lang="ru-RU" sz="2800" dirty="0" smtClean="0"/>
              <a:t> </a:t>
            </a:r>
            <a:r>
              <a:rPr lang="ru-RU" sz="2800" dirty="0"/>
              <a:t>вовлеченность пользователя, поскольку они не могут полностью погрузиться в историческую эпоху или место.</a:t>
            </a:r>
          </a:p>
          <a:p>
            <a:pPr algn="just"/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b="1" dirty="0" smtClean="0"/>
              <a:t>Во-вторы</a:t>
            </a:r>
            <a:r>
              <a:rPr lang="ru-RU" sz="2800" dirty="0" smtClean="0"/>
              <a:t>х</a:t>
            </a:r>
            <a:r>
              <a:rPr lang="ru-RU" sz="2800" dirty="0"/>
              <a:t>, разнообразие контента и уровень детализации могут быть ограниченными. Виртуальные путешествия могут предлагать ограниченное количество исторических эпох или мест, а также не всегда обеспечивать достаточно подробное изучение каждого выбранного места или </a:t>
            </a:r>
            <a:r>
              <a:rPr lang="ru-RU" sz="2800" dirty="0" smtClean="0"/>
              <a:t>периода.  </a:t>
            </a:r>
          </a:p>
          <a:p>
            <a:pPr algn="just"/>
            <a:r>
              <a:rPr lang="ru-RU" sz="2800" dirty="0" smtClean="0"/>
              <a:t> </a:t>
            </a:r>
            <a:r>
              <a:rPr lang="ru-RU" sz="2800" b="1" dirty="0" smtClean="0"/>
              <a:t>В-третьих</a:t>
            </a:r>
            <a:r>
              <a:rPr lang="ru-RU" sz="2800" b="1" dirty="0"/>
              <a:t>,</a:t>
            </a:r>
            <a:r>
              <a:rPr lang="ru-RU" sz="2800" dirty="0"/>
              <a:t> интерактивность и возможность влиять на происходящее могут быть ограниченными. Часто виртуальные путешествия представляют собой заранее записанные видео или фото-туры без возможности взаимодействия с окружающей средой или принятия решений, что может уменьшить увлекательность и ощущение "живого" путешествия по историческим местам.</a:t>
            </a:r>
          </a:p>
          <a:p>
            <a:pPr algn="just"/>
            <a:r>
              <a:rPr lang="ru-RU" sz="2800" b="1" dirty="0" smtClean="0"/>
              <a:t>В-четвертых</a:t>
            </a:r>
            <a:r>
              <a:rPr lang="ru-RU" sz="2800" dirty="0"/>
              <a:t>, отсутствие реальных физических ощущений, таких как запахи, звуки и тактильные ощущения, может снизить иммерсию и восприятие путешествия как увлекательного и полноценного.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99826" y="1148936"/>
            <a:ext cx="8841739" cy="911090"/>
          </a:xfrm>
        </p:spPr>
        <p:txBody>
          <a:bodyPr/>
          <a:lstStyle/>
          <a:p>
            <a:r>
              <a:rPr lang="ru-RU" b="1" dirty="0"/>
              <a:t>Почему существующих вариантов решения </a:t>
            </a:r>
            <a:br>
              <a:rPr lang="ru-RU" b="1" dirty="0"/>
            </a:br>
            <a:r>
              <a:rPr lang="ru-RU" b="1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171282"/>
            <a:ext cx="9741216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260193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468" y="2082371"/>
            <a:ext cx="18424652" cy="8126645"/>
          </a:xfrm>
        </p:spPr>
        <p:txBody>
          <a:bodyPr/>
          <a:lstStyle/>
          <a:p>
            <a:pPr algn="just"/>
            <a:r>
              <a:rPr lang="ru-RU" sz="2800" dirty="0" smtClean="0"/>
              <a:t>1</a:t>
            </a:r>
            <a:r>
              <a:rPr lang="ru-RU" sz="2800" dirty="0"/>
              <a:t>. </a:t>
            </a:r>
            <a:r>
              <a:rPr lang="ru-RU" sz="2800" b="1" dirty="0"/>
              <a:t>Инновационная </a:t>
            </a:r>
            <a:r>
              <a:rPr lang="ru-RU" sz="2800" b="1" dirty="0" smtClean="0"/>
              <a:t>технология. </a:t>
            </a:r>
            <a:r>
              <a:rPr lang="ru-RU" sz="2800" dirty="0" smtClean="0"/>
              <a:t>Проект использует </a:t>
            </a:r>
            <a:r>
              <a:rPr lang="ru-RU" sz="2800" dirty="0"/>
              <a:t>передовые технологии дополненной и виртуальной реальности, чтобы создать уникальный и вовлекающий опыт путешествия в историю, что позволяет пользователям оживить исторические события и места, погрузиться в их атмосферу и взаимодействовать с ними, что делает изучение истории более увлекательным и запоминающимся. </a:t>
            </a:r>
          </a:p>
          <a:p>
            <a:pPr algn="just"/>
            <a:r>
              <a:rPr lang="ru-RU" sz="2800" dirty="0"/>
              <a:t>2. </a:t>
            </a:r>
            <a:r>
              <a:rPr lang="ru-RU" sz="2800" b="1" dirty="0"/>
              <a:t>Образовательная ценность</a:t>
            </a:r>
            <a:r>
              <a:rPr lang="ru-RU" sz="2800" dirty="0"/>
              <a:t>. Проект </a:t>
            </a:r>
            <a:r>
              <a:rPr lang="ru-RU" sz="2800" dirty="0" smtClean="0"/>
              <a:t>разработан </a:t>
            </a:r>
            <a:r>
              <a:rPr lang="ru-RU" sz="2800" dirty="0"/>
              <a:t>с целью обучения и расширения знаний в области истории и предоставляет структурированные образовательные материалы, которые соответствуют академическим стандартам и программам. </a:t>
            </a:r>
          </a:p>
          <a:p>
            <a:pPr algn="just"/>
            <a:r>
              <a:rPr lang="ru-RU" sz="2800" dirty="0"/>
              <a:t>3. </a:t>
            </a:r>
            <a:r>
              <a:rPr lang="ru-RU" sz="2800" b="1" dirty="0"/>
              <a:t>Гибкость и адаптивность</a:t>
            </a:r>
            <a:r>
              <a:rPr lang="ru-RU" sz="2800" dirty="0"/>
              <a:t>: Проект </a:t>
            </a:r>
            <a:r>
              <a:rPr lang="ru-RU" sz="2800" dirty="0" smtClean="0"/>
              <a:t>может </a:t>
            </a:r>
            <a:r>
              <a:rPr lang="ru-RU" sz="2800" dirty="0"/>
              <a:t>быть настроен и адаптирован под конкретные требования клиента</a:t>
            </a:r>
            <a:r>
              <a:rPr lang="ru-RU" sz="2800" dirty="0" smtClean="0"/>
              <a:t>, что </a:t>
            </a:r>
            <a:r>
              <a:rPr lang="ru-RU" sz="2800" dirty="0"/>
              <a:t>позволяет организациям и предприятиям приспосабливать его под свою учебную программу или цели, интегрируя специфические материалы и задания, чтобы поддерживать образовательные планы и приоритеты. </a:t>
            </a:r>
          </a:p>
          <a:p>
            <a:pPr algn="just"/>
            <a:r>
              <a:rPr lang="ru-RU" sz="2800" dirty="0"/>
              <a:t>4. </a:t>
            </a:r>
            <a:r>
              <a:rPr lang="ru-RU" sz="2800" b="1" dirty="0"/>
              <a:t>Интерактивность и вовлеченность</a:t>
            </a:r>
            <a:r>
              <a:rPr lang="ru-RU" sz="2800" dirty="0"/>
              <a:t>: Проект </a:t>
            </a:r>
            <a:r>
              <a:rPr lang="ru-RU" sz="2800" dirty="0" smtClean="0"/>
              <a:t>предлагает </a:t>
            </a:r>
            <a:r>
              <a:rPr lang="ru-RU" sz="2800" dirty="0"/>
              <a:t>интерактивные элементы, которые позволяют пользователям активно взаимодействовать с окружающей средой виртуального путешествия. Студенты могут задавать вопросы, исследовать, анализировать и принимать решения, что способствует развитию критического мышления и исследовательских навыков. </a:t>
            </a:r>
          </a:p>
          <a:p>
            <a:pPr algn="just"/>
            <a:r>
              <a:rPr lang="ru-RU" sz="2800" dirty="0"/>
              <a:t>5. </a:t>
            </a:r>
            <a:r>
              <a:rPr lang="ru-RU" sz="2800" b="1" dirty="0"/>
              <a:t>Улучшение цифровой грамотности</a:t>
            </a:r>
            <a:r>
              <a:rPr lang="ru-RU" sz="2800" dirty="0"/>
              <a:t>: </a:t>
            </a:r>
            <a:r>
              <a:rPr lang="ru-RU" sz="2800" dirty="0" smtClean="0"/>
              <a:t>Проект поможет </a:t>
            </a:r>
            <a:r>
              <a:rPr lang="ru-RU" sz="2800" dirty="0"/>
              <a:t>клиентам развить цифровые навыки студентов, такие как умение работать с передовыми технологиями, использовать цифровые ресурсы, эффективно и безопасно работать в онлайн-среде. </a:t>
            </a:r>
          </a:p>
          <a:p>
            <a:pPr algn="just"/>
            <a:r>
              <a:rPr lang="ru-RU" sz="2800" dirty="0"/>
              <a:t>6. </a:t>
            </a:r>
            <a:r>
              <a:rPr lang="ru-RU" sz="2800" b="1" dirty="0"/>
              <a:t>Высокое качество и поддержка</a:t>
            </a:r>
            <a:r>
              <a:rPr lang="ru-RU" sz="2800" dirty="0"/>
              <a:t>: Команда проекта "</a:t>
            </a:r>
            <a:r>
              <a:rPr lang="ru-RU" sz="2800" dirty="0" err="1"/>
              <a:t>Time</a:t>
            </a:r>
            <a:r>
              <a:rPr lang="ru-RU" sz="2800" dirty="0"/>
              <a:t> </a:t>
            </a:r>
            <a:r>
              <a:rPr lang="ru-RU" sz="2800" dirty="0" err="1"/>
              <a:t>Trail</a:t>
            </a:r>
            <a:r>
              <a:rPr lang="ru-RU" sz="2800" dirty="0"/>
              <a:t>" обладает опытом и экспертизой в образовательной сфере и разработке передовых технологий. 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7" y="1255385"/>
            <a:ext cx="13586957" cy="1135824"/>
          </a:xfrm>
        </p:spPr>
        <p:txBody>
          <a:bodyPr/>
          <a:lstStyle/>
          <a:p>
            <a:pPr>
              <a:buNone/>
            </a:pPr>
            <a:r>
              <a:rPr lang="ru-RU" sz="2800" b="1" dirty="0"/>
              <a:t>Рынок, на котором вы работаете, его объем, рост и уровень </a:t>
            </a:r>
            <a:r>
              <a:rPr lang="ru-RU" sz="2800" b="1" dirty="0" smtClean="0"/>
              <a:t>конкуренции</a:t>
            </a:r>
            <a:endParaRPr lang="ru-RU" sz="2800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159" y="1823297"/>
            <a:ext cx="19138604" cy="7554912"/>
          </a:xfrm>
        </p:spPr>
        <p:txBody>
          <a:bodyPr/>
          <a:lstStyle/>
          <a:p>
            <a:pPr algn="just"/>
            <a:r>
              <a:rPr lang="ru-RU" sz="3200" dirty="0" smtClean="0"/>
              <a:t>Оборот </a:t>
            </a:r>
            <a:r>
              <a:rPr lang="ru-RU" sz="3200" dirty="0"/>
              <a:t>рынка образовательных технологий (</a:t>
            </a:r>
            <a:r>
              <a:rPr lang="ru-RU" sz="3200" dirty="0" err="1"/>
              <a:t>EdTech</a:t>
            </a:r>
            <a:r>
              <a:rPr lang="ru-RU" sz="3200" dirty="0"/>
              <a:t>) в </a:t>
            </a:r>
            <a:r>
              <a:rPr lang="ru-RU" sz="3200" dirty="0" smtClean="0"/>
              <a:t>России 2021-2022 </a:t>
            </a:r>
            <a:r>
              <a:rPr lang="ru-RU" sz="3200" dirty="0" err="1" smtClean="0"/>
              <a:t>гг</a:t>
            </a:r>
            <a:r>
              <a:rPr lang="ru-RU" sz="3200" dirty="0" smtClean="0"/>
              <a:t> </a:t>
            </a:r>
            <a:r>
              <a:rPr lang="ru-RU" sz="3200" dirty="0"/>
              <a:t>вырос более чем в 2 раза c 28,7 млрд </a:t>
            </a:r>
            <a:r>
              <a:rPr lang="ru-RU" sz="3200" dirty="0" err="1"/>
              <a:t>руб</a:t>
            </a:r>
            <a:r>
              <a:rPr lang="ru-RU" sz="3200" dirty="0"/>
              <a:t> до 58,9 млрд руб. </a:t>
            </a:r>
            <a:r>
              <a:rPr lang="ru-RU" sz="3200" dirty="0" smtClean="0"/>
              <a:t>Основную </a:t>
            </a:r>
            <a:r>
              <a:rPr lang="ru-RU" sz="3200" dirty="0"/>
              <a:t>долю рынка </a:t>
            </a:r>
            <a:r>
              <a:rPr lang="ru-RU" sz="3200" dirty="0" smtClean="0"/>
              <a:t>занимают образовательные платформы</a:t>
            </a:r>
            <a:r>
              <a:rPr lang="ru-RU" sz="3200" dirty="0"/>
              <a:t>, оказывающие услуги при помощи собственных алгоритмов персонализации и </a:t>
            </a:r>
            <a:r>
              <a:rPr lang="ru-RU" sz="3200" dirty="0" smtClean="0"/>
              <a:t>систем управления </a:t>
            </a:r>
            <a:r>
              <a:rPr lang="ru-RU" sz="3200" dirty="0"/>
              <a:t>образовательным контентом. В 2021 году доля образовательных платформ в </a:t>
            </a:r>
            <a:r>
              <a:rPr lang="ru-RU" sz="3200" dirty="0" smtClean="0"/>
              <a:t>общем обороте </a:t>
            </a:r>
            <a:r>
              <a:rPr lang="ru-RU" sz="3200" dirty="0"/>
              <a:t>рынка превышала 85% и равнялась 50,2 млрд </a:t>
            </a:r>
            <a:r>
              <a:rPr lang="ru-RU" sz="3200" dirty="0" smtClean="0"/>
              <a:t>руб. </a:t>
            </a:r>
          </a:p>
          <a:p>
            <a:pPr algn="just"/>
            <a:r>
              <a:rPr lang="ru-RU" sz="3200" i="1" dirty="0" smtClean="0"/>
              <a:t>Российские </a:t>
            </a:r>
            <a:r>
              <a:rPr lang="ru-RU" sz="3200" i="1" dirty="0"/>
              <a:t>компании – конкуренты</a:t>
            </a:r>
            <a:r>
              <a:rPr lang="ru-RU" sz="3200" dirty="0"/>
              <a:t>: </a:t>
            </a:r>
            <a:r>
              <a:rPr lang="ru-RU" sz="3200" dirty="0" smtClean="0"/>
              <a:t> </a:t>
            </a:r>
            <a:r>
              <a:rPr lang="ru-RU" sz="3200" b="1" dirty="0" smtClean="0"/>
              <a:t>VR-технологии </a:t>
            </a:r>
            <a:r>
              <a:rPr lang="ru-RU" sz="3200" b="1" dirty="0"/>
              <a:t>от Mail.ru, </a:t>
            </a:r>
            <a:r>
              <a:rPr lang="ru-RU" sz="3200" dirty="0" smtClean="0"/>
              <a:t> </a:t>
            </a:r>
            <a:r>
              <a:rPr lang="ru-RU" sz="3200" b="1" dirty="0"/>
              <a:t>VR-платформа от </a:t>
            </a:r>
            <a:r>
              <a:rPr lang="ru-RU" sz="3200" b="1" dirty="0" err="1"/>
              <a:t>Fibrum</a:t>
            </a:r>
            <a:r>
              <a:rPr lang="ru-RU" sz="3200" dirty="0"/>
              <a:t>, </a:t>
            </a:r>
            <a:r>
              <a:rPr lang="ru-RU" sz="3200" dirty="0" smtClean="0"/>
              <a:t> </a:t>
            </a:r>
            <a:r>
              <a:rPr lang="ru-RU" sz="3200" b="1" dirty="0" smtClean="0"/>
              <a:t>3DiVision,</a:t>
            </a:r>
            <a:r>
              <a:rPr lang="ru-RU" sz="3200" dirty="0" smtClean="0"/>
              <a:t> </a:t>
            </a:r>
            <a:r>
              <a:rPr lang="ru-RU" sz="3200" b="1" dirty="0" err="1"/>
              <a:t>Titanic</a:t>
            </a:r>
            <a:r>
              <a:rPr lang="ru-RU" sz="3200" b="1" dirty="0"/>
              <a:t> </a:t>
            </a:r>
            <a:r>
              <a:rPr lang="ru-RU" sz="3200" b="1" dirty="0" smtClean="0"/>
              <a:t>VR, </a:t>
            </a:r>
            <a:r>
              <a:rPr lang="ru-RU" sz="3200" dirty="0" smtClean="0"/>
              <a:t> </a:t>
            </a:r>
            <a:r>
              <a:rPr lang="ru-RU" sz="3200" b="1" dirty="0"/>
              <a:t>Компания 4aLab</a:t>
            </a:r>
            <a:r>
              <a:rPr lang="ru-RU" sz="3200" dirty="0"/>
              <a:t>, компании, </a:t>
            </a:r>
            <a:r>
              <a:rPr lang="ru-RU" sz="3200" dirty="0" smtClean="0"/>
              <a:t>предлагающие </a:t>
            </a:r>
            <a:r>
              <a:rPr lang="ru-RU" sz="3200" dirty="0"/>
              <a:t>различные VR-продукты, в том числе игры и образовательные приложения с использованием виртуальной реальности.</a:t>
            </a:r>
            <a:endParaRPr lang="ru-RU" sz="3200" dirty="0" smtClean="0"/>
          </a:p>
          <a:p>
            <a:pPr algn="just"/>
            <a:r>
              <a:rPr lang="ru-RU" sz="3200" i="1" dirty="0" smtClean="0"/>
              <a:t>Зарубежные компании-конкуренты</a:t>
            </a:r>
            <a:r>
              <a:rPr lang="ru-RU" sz="3200" dirty="0" smtClean="0"/>
              <a:t>: </a:t>
            </a:r>
            <a:r>
              <a:rPr lang="ru-RU" sz="3200" b="1" dirty="0" err="1" smtClean="0"/>
              <a:t>Oculus</a:t>
            </a:r>
            <a:r>
              <a:rPr lang="ru-RU" sz="3200" b="1" dirty="0" smtClean="0"/>
              <a:t> </a:t>
            </a:r>
            <a:r>
              <a:rPr lang="ru-RU" sz="3200" b="1" dirty="0" err="1"/>
              <a:t>Rift</a:t>
            </a:r>
            <a:r>
              <a:rPr lang="ru-RU" sz="3200" b="1" dirty="0"/>
              <a:t>- </a:t>
            </a:r>
            <a:r>
              <a:rPr lang="ru-RU" sz="3200" dirty="0"/>
              <a:t>виртуальная реальность, предлагаемая </a:t>
            </a:r>
            <a:r>
              <a:rPr lang="ru-RU" sz="3200" dirty="0" err="1"/>
              <a:t>Oculus</a:t>
            </a:r>
            <a:r>
              <a:rPr lang="ru-RU" sz="3200" dirty="0"/>
              <a:t>, является одной из наиболее популярных на рынке и имеет широкую базу пользователей, а также предлагает разнообразные </a:t>
            </a:r>
            <a:r>
              <a:rPr lang="ru-RU" sz="3200" dirty="0" err="1"/>
              <a:t>контенты</a:t>
            </a:r>
            <a:r>
              <a:rPr lang="ru-RU" sz="3200" dirty="0"/>
              <a:t>, включая игры, образовательные приложения и сферические </a:t>
            </a:r>
            <a:r>
              <a:rPr lang="ru-RU" sz="3200" dirty="0" smtClean="0"/>
              <a:t>видео; </a:t>
            </a:r>
            <a:r>
              <a:rPr lang="ru-RU" sz="3200" b="1" dirty="0" smtClean="0"/>
              <a:t>HTC </a:t>
            </a:r>
            <a:r>
              <a:rPr lang="ru-RU" sz="3200" b="1" dirty="0" err="1"/>
              <a:t>Vive</a:t>
            </a:r>
            <a:r>
              <a:rPr lang="ru-RU" sz="3200" b="1" dirty="0"/>
              <a:t>- </a:t>
            </a:r>
            <a:r>
              <a:rPr lang="ru-RU" sz="3200" dirty="0"/>
              <a:t>популярная платформа виртуальной реальности, которая предлагает широкий спектр контента и разнообразные возможности, включая игры, приложения и проведение виртуальных </a:t>
            </a:r>
            <a:r>
              <a:rPr lang="ru-RU" sz="3200" dirty="0" smtClean="0"/>
              <a:t>экскурсий;  </a:t>
            </a:r>
          </a:p>
          <a:p>
            <a:pPr algn="just"/>
            <a:r>
              <a:rPr lang="ru-RU" sz="3200" b="1" dirty="0" err="1" smtClean="0"/>
              <a:t>Google</a:t>
            </a:r>
            <a:r>
              <a:rPr lang="ru-RU" sz="3200" b="1" dirty="0" smtClean="0"/>
              <a:t> </a:t>
            </a:r>
            <a:r>
              <a:rPr lang="ru-RU" sz="3200" b="1" dirty="0" err="1"/>
              <a:t>Cardboard</a:t>
            </a:r>
            <a:r>
              <a:rPr lang="ru-RU" sz="3200" b="1" dirty="0"/>
              <a:t>- </a:t>
            </a:r>
            <a:r>
              <a:rPr lang="ru-RU" sz="3200" dirty="0"/>
              <a:t>доступная и легкая виртуальная реальность, которая работает с помощью смартфонов и которая представляет виртуальные развлечения и образовательный </a:t>
            </a:r>
            <a:r>
              <a:rPr lang="ru-RU" sz="3200" dirty="0" smtClean="0"/>
              <a:t>контент; </a:t>
            </a:r>
          </a:p>
          <a:p>
            <a:pPr algn="just"/>
            <a:r>
              <a:rPr lang="ru-RU" sz="3200" b="1" dirty="0" err="1" smtClean="0"/>
              <a:t>PlayStation</a:t>
            </a:r>
            <a:r>
              <a:rPr lang="ru-RU" sz="3200" b="1" dirty="0" smtClean="0"/>
              <a:t> </a:t>
            </a:r>
            <a:r>
              <a:rPr lang="ru-RU" sz="3200" b="1" dirty="0"/>
              <a:t>VR-виртуальная реальность</a:t>
            </a:r>
            <a:r>
              <a:rPr lang="ru-RU" sz="3200" dirty="0"/>
              <a:t>, разработанная специально для игровой консоли </a:t>
            </a:r>
            <a:r>
              <a:rPr lang="ru-RU" sz="3200" dirty="0" err="1"/>
              <a:t>PlayStation</a:t>
            </a:r>
            <a:r>
              <a:rPr lang="ru-RU" sz="3200" dirty="0"/>
              <a:t> и которая предлагает широкий выбор игр и развлекательных </a:t>
            </a:r>
            <a:r>
              <a:rPr lang="ru-RU" sz="3200" dirty="0" err="1"/>
              <a:t>контентов</a:t>
            </a:r>
            <a:r>
              <a:rPr lang="ru-RU" sz="3200" dirty="0"/>
              <a:t>. </a:t>
            </a:r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Бизнес-модель – как вы зарабатываете или планируете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402958"/>
            <a:ext cx="18424652" cy="8094354"/>
          </a:xfrm>
        </p:spPr>
        <p:txBody>
          <a:bodyPr/>
          <a:lstStyle/>
          <a:p>
            <a:pPr algn="just"/>
            <a:r>
              <a:rPr lang="ru-RU" sz="3200" dirty="0" smtClean="0"/>
              <a:t>1</a:t>
            </a:r>
            <a:r>
              <a:rPr lang="ru-RU" sz="3200" dirty="0"/>
              <a:t>. </a:t>
            </a:r>
            <a:r>
              <a:rPr lang="ru-RU" sz="3600" b="1" dirty="0"/>
              <a:t>Установление тесной связи с целевой аудиторией </a:t>
            </a:r>
            <a:r>
              <a:rPr lang="ru-RU" sz="3600" dirty="0"/>
              <a:t>- любителями истории и виртуальной реальности, что  может быть достигнуто через социальные сети, рекламу, создание сообщества пользователей и обратную связь. </a:t>
            </a:r>
          </a:p>
          <a:p>
            <a:pPr algn="just"/>
            <a:r>
              <a:rPr lang="ru-RU" sz="3600" dirty="0"/>
              <a:t>2. </a:t>
            </a:r>
            <a:r>
              <a:rPr lang="ru-RU" sz="3600" b="1" dirty="0"/>
              <a:t>Отношения с поставщиками</a:t>
            </a:r>
            <a:r>
              <a:rPr lang="ru-RU" sz="3600" dirty="0"/>
              <a:t>, включая сотрудничество с разработчиками VR-техники, специалистами по 3D-моделированию, консультантами по истории и техническими экспертами поможет создать качественные и увлекательные </a:t>
            </a:r>
            <a:r>
              <a:rPr lang="ru-RU" sz="3600" dirty="0" err="1"/>
              <a:t>контенты</a:t>
            </a:r>
            <a:r>
              <a:rPr lang="ru-RU" sz="3600" dirty="0"/>
              <a:t> для продукта. </a:t>
            </a:r>
          </a:p>
          <a:p>
            <a:pPr algn="just"/>
            <a:r>
              <a:rPr lang="ru-RU" sz="3600" dirty="0"/>
              <a:t>3. </a:t>
            </a:r>
            <a:r>
              <a:rPr lang="ru-RU" sz="3600" b="1" dirty="0"/>
              <a:t>Привлечение финансовых ресурсов, </a:t>
            </a:r>
            <a:r>
              <a:rPr lang="ru-RU" sz="3600" dirty="0"/>
              <a:t>в том числе привлечение инвесторов, создание партнерских отношений с финансовыми организациями, привлечение государственных грантов. </a:t>
            </a:r>
          </a:p>
          <a:p>
            <a:pPr algn="just"/>
            <a:r>
              <a:rPr lang="ru-RU" sz="3600" dirty="0"/>
              <a:t>4. </a:t>
            </a:r>
            <a:r>
              <a:rPr lang="ru-RU" sz="3600" b="1" dirty="0"/>
              <a:t>Каналы продвижения и сбыта</a:t>
            </a:r>
            <a:r>
              <a:rPr lang="ru-RU" sz="3600" dirty="0"/>
              <a:t>: Помимо онлайн-платформ, продукт "</a:t>
            </a:r>
            <a:r>
              <a:rPr lang="ru-RU" sz="3600" dirty="0" err="1"/>
              <a:t>Time</a:t>
            </a:r>
            <a:r>
              <a:rPr lang="ru-RU" sz="3600" dirty="0"/>
              <a:t> </a:t>
            </a:r>
            <a:r>
              <a:rPr lang="ru-RU" sz="3600" dirty="0" err="1"/>
              <a:t>Trail</a:t>
            </a:r>
            <a:r>
              <a:rPr lang="ru-RU" sz="3600" dirty="0"/>
              <a:t>" можно предлагать через приложения для виртуальной реальности, игровые платформы, туристические агентства или музеи</a:t>
            </a:r>
            <a:r>
              <a:rPr lang="ru-RU" sz="3600" dirty="0" smtClean="0"/>
              <a:t>.</a:t>
            </a:r>
          </a:p>
          <a:p>
            <a:pPr algn="just"/>
            <a:r>
              <a:rPr lang="ru-RU" sz="3600" dirty="0" smtClean="0"/>
              <a:t>5.  </a:t>
            </a:r>
            <a:r>
              <a:rPr lang="ru-RU" sz="3600" b="1" dirty="0" smtClean="0"/>
              <a:t>Продвижение продукта </a:t>
            </a:r>
            <a:r>
              <a:rPr lang="ru-RU" sz="3600" b="1" dirty="0"/>
              <a:t>через различные маркетинговые каналы</a:t>
            </a:r>
            <a:r>
              <a:rPr lang="ru-RU" sz="3600" dirty="0"/>
              <a:t>, такие как реклама в социальных сетях, блоги, партнерские соглашения и участие в индустриальных выставках.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b="1" dirty="0"/>
              <a:t>Текущие результаты: успешные кейсы, клиенты или предварительные договоренности, привлеченные инвестиции и др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733115" cy="7554912"/>
          </a:xfrm>
        </p:spPr>
        <p:txBody>
          <a:bodyPr/>
          <a:lstStyle/>
          <a:p>
            <a:pPr algn="just"/>
            <a:r>
              <a:rPr lang="ru-RU" sz="3200" b="1" dirty="0" smtClean="0"/>
              <a:t>1.Исследование </a:t>
            </a:r>
            <a:r>
              <a:rPr lang="ru-RU" sz="3200" b="1" dirty="0"/>
              <a:t>исторических событий</a:t>
            </a:r>
            <a:r>
              <a:rPr lang="ru-RU" sz="3200" dirty="0"/>
              <a:t>, включая проведение исследования различных периодов истории, выбрать ключевые моменты и места для включения в виртуальное путешествие.</a:t>
            </a:r>
          </a:p>
          <a:p>
            <a:pPr algn="just"/>
            <a:r>
              <a:rPr lang="ru-RU" sz="3200" dirty="0"/>
              <a:t>2. </a:t>
            </a:r>
            <a:r>
              <a:rPr lang="ru-RU" sz="3200" b="1" dirty="0"/>
              <a:t>Разработка программного обеспечения</a:t>
            </a:r>
            <a:r>
              <a:rPr lang="ru-RU" sz="3200" dirty="0"/>
              <a:t>, т.е. создание VR-приложения с использованием передовых технологий визуализации и взаимодействия. Разработать 3D-модели, а также интерфейс пользователя.</a:t>
            </a:r>
          </a:p>
          <a:p>
            <a:pPr algn="just"/>
            <a:r>
              <a:rPr lang="ru-RU" sz="3200" dirty="0"/>
              <a:t>3. </a:t>
            </a:r>
            <a:r>
              <a:rPr lang="ru-RU" sz="3200" b="1" dirty="0"/>
              <a:t>Создание виртуальной среды</a:t>
            </a:r>
            <a:r>
              <a:rPr lang="ru-RU" sz="3200" dirty="0"/>
              <a:t>, что предполагает обеспечение максимальной реалистичности и ощущение присутствия в исторической среде с помощью VR-технологий, включая звуковые эффекты, анимацию и другие элементы для усиления атмосферы исторических событий.</a:t>
            </a:r>
          </a:p>
          <a:p>
            <a:pPr algn="just"/>
            <a:r>
              <a:rPr lang="ru-RU" sz="3200" dirty="0"/>
              <a:t>4. </a:t>
            </a:r>
            <a:r>
              <a:rPr lang="ru-RU" sz="3200" b="1" dirty="0" smtClean="0"/>
              <a:t>Разработка функционала</a:t>
            </a:r>
            <a:r>
              <a:rPr lang="ru-RU" sz="3200" dirty="0" smtClean="0"/>
              <a:t>, позволяющего пользователям </a:t>
            </a:r>
            <a:r>
              <a:rPr lang="ru-RU" sz="3200" dirty="0"/>
              <a:t>влиять на ход исторических событий и принимать решения, которые смогут повлиять на </a:t>
            </a:r>
            <a:r>
              <a:rPr lang="ru-RU" sz="3200" dirty="0" smtClean="0"/>
              <a:t>них, давая возможность выбора </a:t>
            </a:r>
            <a:r>
              <a:rPr lang="ru-RU" sz="3200" dirty="0"/>
              <a:t>путей и вариантов </a:t>
            </a:r>
            <a:r>
              <a:rPr lang="ru-RU" sz="3200" dirty="0" smtClean="0"/>
              <a:t>развития.</a:t>
            </a:r>
            <a:endParaRPr lang="ru-RU" sz="3200" dirty="0"/>
          </a:p>
          <a:p>
            <a:pPr algn="just"/>
            <a:r>
              <a:rPr lang="ru-RU" sz="3200" dirty="0"/>
              <a:t>5. </a:t>
            </a:r>
            <a:r>
              <a:rPr lang="ru-RU" sz="3200" b="1" dirty="0"/>
              <a:t>Провести тестирование приложения проекта</a:t>
            </a:r>
            <a:r>
              <a:rPr lang="ru-RU" sz="3200" dirty="0"/>
              <a:t>, выявить и устранить возможные ошибки и проблемы производительности с учетом его оптимизации для максимально плавного и комфортного восприятия пользователем.</a:t>
            </a:r>
          </a:p>
          <a:p>
            <a:pPr algn="just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37526" y="7073622"/>
            <a:ext cx="5068824" cy="2500867"/>
          </a:xfrm>
        </p:spPr>
        <p:txBody>
          <a:bodyPr/>
          <a:lstStyle/>
          <a:p>
            <a:pPr algn="just"/>
            <a:r>
              <a:rPr lang="ru-RU" dirty="0"/>
              <a:t>Обладает начальным опытом и компетенциями, которые она активно развивают в процессе работы над проектом. </a:t>
            </a:r>
          </a:p>
          <a:p>
            <a:pPr algn="just"/>
            <a:r>
              <a:rPr lang="ru-RU" dirty="0"/>
              <a:t> Имеет основные навыки программирования и разработки программного обеспечения.</a:t>
            </a:r>
            <a:endParaRPr lang="ru-RU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4" b="16874"/>
          <a:stretch>
            <a:fillRect/>
          </a:stretch>
        </p:blipFill>
        <p:spPr>
          <a:xfrm>
            <a:off x="8077200" y="2724912"/>
            <a:ext cx="3048000" cy="3050262"/>
          </a:xfrm>
        </p:spPr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58051" y="6172921"/>
            <a:ext cx="6535674" cy="788712"/>
          </a:xfrm>
        </p:spPr>
        <p:txBody>
          <a:bodyPr/>
          <a:lstStyle/>
          <a:p>
            <a:r>
              <a:rPr lang="ru-RU" dirty="0" smtClean="0"/>
              <a:t>Григорьев  Денис Владимирович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Планы развития, потребности и предложение для того, кому вы адресуете презентацию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724912"/>
            <a:ext cx="8793162" cy="7554912"/>
          </a:xfrm>
        </p:spPr>
        <p:txBody>
          <a:bodyPr/>
          <a:lstStyle/>
          <a:p>
            <a:pPr algn="just"/>
            <a:r>
              <a:rPr lang="ru-RU" dirty="0"/>
              <a:t>1.	</a:t>
            </a:r>
            <a:r>
              <a:rPr lang="ru-RU" sz="2800" b="1" dirty="0"/>
              <a:t>Расширение контента</a:t>
            </a:r>
            <a:r>
              <a:rPr lang="ru-RU" sz="2800" dirty="0"/>
              <a:t>, т.е. развитие и расширение базы данных исторических мест и периодов, добавление новых эпох и событий, включая разработку дополнительных модулей и функций для более интерактивного старт-</a:t>
            </a:r>
            <a:r>
              <a:rPr lang="ru-RU" sz="2800" dirty="0" err="1"/>
              <a:t>апа</a:t>
            </a:r>
            <a:r>
              <a:rPr lang="ru-RU" sz="2800" dirty="0"/>
              <a:t>.</a:t>
            </a:r>
          </a:p>
          <a:p>
            <a:pPr algn="just"/>
            <a:r>
              <a:rPr lang="ru-RU" sz="2800" dirty="0"/>
              <a:t>2.	 </a:t>
            </a:r>
            <a:r>
              <a:rPr lang="ru-RU" sz="2800" b="1" dirty="0"/>
              <a:t>Использование передовых технологий AR и VR</a:t>
            </a:r>
            <a:r>
              <a:rPr lang="ru-RU" sz="2800" dirty="0"/>
              <a:t> для создания еще более реалистичного визуального и аудио-опыта виртуальных путешествий. </a:t>
            </a:r>
          </a:p>
          <a:p>
            <a:pPr algn="just"/>
            <a:r>
              <a:rPr lang="ru-RU" sz="2800" dirty="0"/>
              <a:t>3.	</a:t>
            </a:r>
            <a:r>
              <a:rPr lang="ru-RU" sz="2800" b="1" dirty="0"/>
              <a:t>Постоянное обновление платформы </a:t>
            </a:r>
            <a:r>
              <a:rPr lang="ru-RU" sz="2800" dirty="0"/>
              <a:t>и оптимизация производительности. </a:t>
            </a:r>
          </a:p>
          <a:p>
            <a:pPr algn="just"/>
            <a:r>
              <a:rPr lang="ru-RU" sz="2800" dirty="0"/>
              <a:t>4.	</a:t>
            </a:r>
            <a:r>
              <a:rPr lang="ru-RU" sz="2800" b="1" dirty="0"/>
              <a:t>Активное продвижение </a:t>
            </a:r>
            <a:r>
              <a:rPr lang="ru-RU" sz="2800" dirty="0"/>
              <a:t>и маркетинговые кампании для привлечения большего числа пользователей. </a:t>
            </a:r>
          </a:p>
          <a:p>
            <a:pPr algn="just"/>
            <a:r>
              <a:rPr lang="ru-RU" sz="2800" dirty="0"/>
              <a:t>5.	</a:t>
            </a:r>
            <a:r>
              <a:rPr lang="ru-RU" sz="2800" b="1" dirty="0"/>
              <a:t>Установление партнерских отношений </a:t>
            </a:r>
            <a:r>
              <a:rPr lang="ru-RU" sz="2800" dirty="0"/>
              <a:t>с образовательными учреждениями, музеями и туристическими агентствами для развития сотрудничества и предоставления дополнительных ресурсов. </a:t>
            </a:r>
          </a:p>
          <a:p>
            <a:pPr algn="just"/>
            <a:endParaRPr lang="ru-RU" sz="28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38040" y="2389507"/>
            <a:ext cx="9104602" cy="7554912"/>
          </a:xfrm>
        </p:spPr>
        <p:txBody>
          <a:bodyPr/>
          <a:lstStyle/>
          <a:p>
            <a:pPr algn="just"/>
            <a:r>
              <a:rPr lang="ru-RU" sz="2800" b="1" dirty="0" smtClean="0"/>
              <a:t>6. Добавление </a:t>
            </a:r>
            <a:r>
              <a:rPr lang="ru-RU" sz="2800" b="1" dirty="0"/>
              <a:t>дополнительных языковых версий </a:t>
            </a:r>
            <a:r>
              <a:rPr lang="ru-RU" sz="2800" dirty="0"/>
              <a:t>для привлечения пользователей из различных стран и культур, что поможет помочь увеличить долю рынка и расширить географическое присутствие. </a:t>
            </a:r>
          </a:p>
          <a:p>
            <a:pPr algn="just"/>
            <a:r>
              <a:rPr lang="ru-RU" sz="2800" b="1" dirty="0"/>
              <a:t>7.	</a:t>
            </a:r>
            <a:r>
              <a:rPr lang="ru-RU" sz="2800" b="1" dirty="0" smtClean="0"/>
              <a:t>Анализ </a:t>
            </a:r>
            <a:r>
              <a:rPr lang="ru-RU" sz="2800" b="1" dirty="0"/>
              <a:t>обратной связи </a:t>
            </a:r>
            <a:r>
              <a:rPr lang="ru-RU" sz="2800" dirty="0"/>
              <a:t>и отзывов пользователей для улучшения элементов интерфейса и удобства </a:t>
            </a:r>
            <a:r>
              <a:rPr lang="ru-RU" sz="2800" dirty="0" smtClean="0"/>
              <a:t>навигации. Добавление </a:t>
            </a:r>
            <a:r>
              <a:rPr lang="ru-RU" sz="2800" dirty="0"/>
              <a:t>персонализированных функций и рекомендаций для более индивидуального опыта. </a:t>
            </a:r>
          </a:p>
          <a:p>
            <a:pPr algn="just"/>
            <a:r>
              <a:rPr lang="ru-RU" sz="2800" b="1" dirty="0"/>
              <a:t>8.	Масштабирование и </a:t>
            </a:r>
            <a:r>
              <a:rPr lang="ru-RU" sz="2800" b="1" dirty="0" smtClean="0"/>
              <a:t>монетизация.</a:t>
            </a:r>
            <a:r>
              <a:rPr lang="ru-RU" sz="2800" dirty="0" smtClean="0"/>
              <a:t> </a:t>
            </a:r>
            <a:r>
              <a:rPr lang="ru-RU" sz="2800" dirty="0"/>
              <a:t>Разработка моделей монетизации, таких как платные подписки, реклама, продажа дополнительного контента или разработка бизнес-плана для привлечения инвестиций и расширения проекта на другие платформы и рынки. </a:t>
            </a:r>
          </a:p>
          <a:p>
            <a:pPr algn="just"/>
            <a:r>
              <a:rPr lang="ru-RU" sz="2800" b="1" dirty="0"/>
              <a:t>9.</a:t>
            </a:r>
            <a:r>
              <a:rPr lang="ru-RU" sz="2800" dirty="0"/>
              <a:t>	</a:t>
            </a:r>
            <a:r>
              <a:rPr lang="ru-RU" sz="2800" b="1" dirty="0"/>
              <a:t>Исследование новых </a:t>
            </a:r>
            <a:r>
              <a:rPr lang="ru-RU" sz="2800" b="1" dirty="0" smtClean="0"/>
              <a:t>возможностей.</a:t>
            </a:r>
            <a:r>
              <a:rPr lang="ru-RU" sz="2800" dirty="0" smtClean="0"/>
              <a:t> </a:t>
            </a:r>
            <a:r>
              <a:rPr lang="ru-RU" sz="2800" dirty="0"/>
              <a:t>Следить за последними тенденциями в сфере виртуальной и дополненной реальности, анализировать рынок и идентифицировать новые возможности для совершенствования и дальнейшего развития проекта. 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dae585fd-f7dc-4d5a-b1b8-e5742ef77c8f"/>
    <ds:schemaRef ds:uri="http://purl.org/dc/elements/1.1/"/>
    <ds:schemaRef ds:uri="http://purl.org/dc/terms/"/>
    <ds:schemaRef ds:uri="f3f21cfc-4d3e-42b1-8a95-d7209818f9d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3972</TotalTime>
  <Words>1417</Words>
  <Application>Microsoft Office PowerPoint</Application>
  <PresentationFormat>Произвольный</PresentationFormat>
  <Paragraphs>76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ОБЛОЖКИ</vt:lpstr>
      <vt:lpstr>РАЗДЕЛИТЕЛИ</vt:lpstr>
      <vt:lpstr>Название проекта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311</cp:lastModifiedBy>
  <cp:revision>228</cp:revision>
  <dcterms:created xsi:type="dcterms:W3CDTF">2021-03-01T12:07:13Z</dcterms:created>
  <dcterms:modified xsi:type="dcterms:W3CDTF">2023-10-04T10:54:54Z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