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73" r:id="rId2"/>
    <p:sldId id="274" r:id="rId3"/>
    <p:sldId id="275" r:id="rId4"/>
    <p:sldId id="272" r:id="rId5"/>
    <p:sldId id="271" r:id="rId6"/>
    <p:sldId id="265" r:id="rId7"/>
    <p:sldId id="266" r:id="rId8"/>
    <p:sldId id="267" r:id="rId9"/>
    <p:sldId id="268" r:id="rId10"/>
  </p:sldIdLst>
  <p:sldSz cx="121793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ovo" initials="L" lastIdx="1" clrIdx="0">
    <p:extLst>
      <p:ext uri="{19B8F6BF-5375-455C-9EA6-DF929625EA0E}">
        <p15:presenceInfo xmlns:p15="http://schemas.microsoft.com/office/powerpoint/2012/main" userId="Lenov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374"/>
    <a:srgbClr val="7E10C8"/>
    <a:srgbClr val="53BB2D"/>
    <a:srgbClr val="B51EFF"/>
    <a:srgbClr val="2E1CD8"/>
    <a:srgbClr val="EF0D4D"/>
    <a:srgbClr val="183D5E"/>
    <a:srgbClr val="02B44C"/>
    <a:srgbClr val="FFFFFF"/>
    <a:srgbClr val="FD8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4660"/>
  </p:normalViewPr>
  <p:slideViewPr>
    <p:cSldViewPr snapToGrid="0">
      <p:cViewPr varScale="1">
        <p:scale>
          <a:sx n="153" d="100"/>
          <a:sy n="153" d="100"/>
        </p:scale>
        <p:origin x="88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" name="Shape 1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Arial"/>
      </a:defRPr>
    </a:lvl1pPr>
    <a:lvl2pPr indent="228600" latinLnBrk="0">
      <a:defRPr sz="1200">
        <a:latin typeface="+mn-lt"/>
        <a:ea typeface="+mn-ea"/>
        <a:cs typeface="+mn-cs"/>
        <a:sym typeface="Arial"/>
      </a:defRPr>
    </a:lvl2pPr>
    <a:lvl3pPr indent="457200" latinLnBrk="0">
      <a:defRPr sz="1200">
        <a:latin typeface="+mn-lt"/>
        <a:ea typeface="+mn-ea"/>
        <a:cs typeface="+mn-cs"/>
        <a:sym typeface="Arial"/>
      </a:defRPr>
    </a:lvl3pPr>
    <a:lvl4pPr indent="685800" latinLnBrk="0">
      <a:defRPr sz="1200">
        <a:latin typeface="+mn-lt"/>
        <a:ea typeface="+mn-ea"/>
        <a:cs typeface="+mn-cs"/>
        <a:sym typeface="Arial"/>
      </a:defRPr>
    </a:lvl4pPr>
    <a:lvl5pPr indent="914400" latinLnBrk="0">
      <a:defRPr sz="1200">
        <a:latin typeface="+mn-lt"/>
        <a:ea typeface="+mn-ea"/>
        <a:cs typeface="+mn-cs"/>
        <a:sym typeface="Arial"/>
      </a:defRPr>
    </a:lvl5pPr>
    <a:lvl6pPr indent="1143000" latinLnBrk="0">
      <a:defRPr sz="1200">
        <a:latin typeface="+mn-lt"/>
        <a:ea typeface="+mn-ea"/>
        <a:cs typeface="+mn-cs"/>
        <a:sym typeface="Arial"/>
      </a:defRPr>
    </a:lvl6pPr>
    <a:lvl7pPr indent="1371600" latinLnBrk="0">
      <a:defRPr sz="1200">
        <a:latin typeface="+mn-lt"/>
        <a:ea typeface="+mn-ea"/>
        <a:cs typeface="+mn-cs"/>
        <a:sym typeface="Arial"/>
      </a:defRPr>
    </a:lvl7pPr>
    <a:lvl8pPr indent="1600200" latinLnBrk="0">
      <a:defRPr sz="1200">
        <a:latin typeface="+mn-lt"/>
        <a:ea typeface="+mn-ea"/>
        <a:cs typeface="+mn-cs"/>
        <a:sym typeface="Arial"/>
      </a:defRPr>
    </a:lvl8pPr>
    <a:lvl9pPr indent="1828800" latinLnBrk="0"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4175" y="685800"/>
            <a:ext cx="6089650" cy="34290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8233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4175" y="685800"/>
            <a:ext cx="6089650" cy="34290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8311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08965" y="92074"/>
            <a:ext cx="1096137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08965" y="1600200"/>
            <a:ext cx="1096137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86661" y="6172200"/>
            <a:ext cx="2841838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sv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yandex.ru/maps/?ll=85.959752,61.791659&amp;mode=usermaps&amp;source=constructorLink&amp;um=constructor:2bdd8d207db2d8db2462bc77b67727411beab5a42f734f79bc356bbe021f61e3&amp;z=5" TargetMode="External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microsoft.com/office/2007/relationships/hdphoto" Target="../media/hdphoto1.wdp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svg"/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12" Type="http://schemas.openxmlformats.org/officeDocument/2006/relationships/image" Target="../media/image4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0.svg"/><Relationship Id="rId5" Type="http://schemas.openxmlformats.org/officeDocument/2006/relationships/image" Target="../media/image34.sv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sv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0"/>
          <p:cNvSpPr/>
          <p:nvPr/>
        </p:nvSpPr>
        <p:spPr>
          <a:xfrm>
            <a:off x="-1" y="-1"/>
            <a:ext cx="12191697" cy="329186"/>
          </a:xfrm>
          <a:prstGeom prst="rect">
            <a:avLst/>
          </a:prstGeom>
          <a:solidFill>
            <a:srgbClr val="005374"/>
          </a:solidFill>
          <a:ln w="12700">
            <a:solidFill>
              <a:srgbClr val="005374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7" name="Shape 1"/>
          <p:cNvSpPr/>
          <p:nvPr/>
        </p:nvSpPr>
        <p:spPr>
          <a:xfrm>
            <a:off x="-1" y="6601968"/>
            <a:ext cx="12191697" cy="256033"/>
          </a:xfrm>
          <a:prstGeom prst="rect">
            <a:avLst/>
          </a:prstGeom>
          <a:solidFill>
            <a:srgbClr val="005374"/>
          </a:solidFill>
          <a:ln w="12700">
            <a:solidFill>
              <a:srgbClr val="005374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0" name="Shape 4"/>
          <p:cNvSpPr/>
          <p:nvPr/>
        </p:nvSpPr>
        <p:spPr>
          <a:xfrm>
            <a:off x="1256519" y="336245"/>
            <a:ext cx="457201" cy="3840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4536" y="0"/>
                </a:lnTo>
                <a:lnTo>
                  <a:pt x="17064" y="0"/>
                </a:lnTo>
                <a:lnTo>
                  <a:pt x="21600" y="10800"/>
                </a:lnTo>
                <a:lnTo>
                  <a:pt x="17064" y="21600"/>
                </a:lnTo>
                <a:lnTo>
                  <a:pt x="4536" y="21600"/>
                </a:lnTo>
                <a:close/>
              </a:path>
            </a:pathLst>
          </a:custGeom>
          <a:solidFill>
            <a:srgbClr val="F7FBFD">
              <a:alpha val="0"/>
            </a:srgbClr>
          </a:solidFill>
          <a:ln w="12700">
            <a:solidFill>
              <a:srgbClr val="B6D4DE">
                <a:alpha val="90000"/>
              </a:srgbClr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1" name="Shape 5"/>
          <p:cNvSpPr/>
          <p:nvPr/>
        </p:nvSpPr>
        <p:spPr>
          <a:xfrm>
            <a:off x="411480" y="658368"/>
            <a:ext cx="310897" cy="2651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4606" y="0"/>
                </a:lnTo>
                <a:lnTo>
                  <a:pt x="16994" y="0"/>
                </a:lnTo>
                <a:lnTo>
                  <a:pt x="21600" y="10800"/>
                </a:lnTo>
                <a:lnTo>
                  <a:pt x="16994" y="21600"/>
                </a:lnTo>
                <a:lnTo>
                  <a:pt x="4606" y="21600"/>
                </a:lnTo>
                <a:close/>
              </a:path>
            </a:pathLst>
          </a:custGeom>
          <a:solidFill>
            <a:srgbClr val="F7FBFD">
              <a:alpha val="0"/>
            </a:srgbClr>
          </a:solidFill>
          <a:ln w="12700">
            <a:solidFill>
              <a:srgbClr val="B6D4DE">
                <a:alpha val="70000"/>
              </a:srgbClr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2" name="Text 6"/>
          <p:cNvSpPr txBox="1"/>
          <p:nvPr/>
        </p:nvSpPr>
        <p:spPr>
          <a:xfrm>
            <a:off x="232988" y="393029"/>
            <a:ext cx="6264004" cy="1211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3" tIns="253" rIns="253" bIns="253" anchor="ctr">
            <a:noAutofit/>
          </a:bodyPr>
          <a:lstStyle>
            <a:lvl1pPr>
              <a:defRPr sz="2400" b="1">
                <a:solidFill>
                  <a:srgbClr val="005374"/>
                </a:solidFill>
              </a:defRPr>
            </a:lvl1pPr>
          </a:lstStyle>
          <a:p>
            <a:r>
              <a:rPr lang="ru-RU" sz="2800" dirty="0">
                <a:cs typeface="Times New Roman" panose="02020603050405020304" pitchFamily="18" charset="0"/>
              </a:rPr>
              <a:t>Команда Российского экономического университета имени Г.В. Плеханова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D048224-59C3-42A0-9969-B82643E62C3B}"/>
              </a:ext>
            </a:extLst>
          </p:cNvPr>
          <p:cNvSpPr/>
          <p:nvPr/>
        </p:nvSpPr>
        <p:spPr>
          <a:xfrm>
            <a:off x="10509230" y="2970498"/>
            <a:ext cx="1295960" cy="430885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spc="0" normalizeH="0" baseline="0" dirty="0" err="1">
                <a:ln>
                  <a:noFill/>
                </a:ln>
                <a:solidFill>
                  <a:srgbClr val="005374"/>
                </a:solidFill>
                <a:effectLst/>
                <a:uFillTx/>
                <a:cs typeface="Times New Roman" panose="02020603050405020304" pitchFamily="18" charset="0"/>
                <a:sym typeface="Arial"/>
              </a:rPr>
              <a:t>Кондрев</a:t>
            </a:r>
            <a:r>
              <a:rPr kumimoji="0" lang="ru-RU" sz="1100" b="0" i="0" u="none" strike="noStrike" cap="none" spc="0" normalizeH="0" baseline="0" dirty="0">
                <a:ln>
                  <a:noFill/>
                </a:ln>
                <a:solidFill>
                  <a:srgbClr val="005374"/>
                </a:solidFill>
                <a:effectLst/>
                <a:uFillTx/>
                <a:cs typeface="Times New Roman" panose="02020603050405020304" pitchFamily="18" charset="0"/>
                <a:sym typeface="Arial"/>
              </a:rPr>
              <a:t> В.С.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100" dirty="0">
                <a:solidFill>
                  <a:srgbClr val="005374"/>
                </a:solidFill>
                <a:cs typeface="Times New Roman" panose="02020603050405020304" pitchFamily="18" charset="0"/>
              </a:rPr>
              <a:t>Химик-аналитик</a:t>
            </a:r>
            <a:endParaRPr kumimoji="0" lang="ru-RU" sz="1100" b="0" i="0" u="none" strike="noStrike" cap="none" spc="0" normalizeH="0" baseline="0" dirty="0">
              <a:ln>
                <a:noFill/>
              </a:ln>
              <a:solidFill>
                <a:srgbClr val="005374"/>
              </a:solidFill>
              <a:effectLst/>
              <a:uFillTx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90EFF8F9-6150-4FBD-8989-9859DEEA0674}"/>
              </a:ext>
            </a:extLst>
          </p:cNvPr>
          <p:cNvSpPr/>
          <p:nvPr/>
        </p:nvSpPr>
        <p:spPr>
          <a:xfrm>
            <a:off x="4548239" y="6058593"/>
            <a:ext cx="1230710" cy="430885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spc="0" normalizeH="0" baseline="0" dirty="0">
                <a:ln>
                  <a:noFill/>
                </a:ln>
                <a:solidFill>
                  <a:srgbClr val="005374"/>
                </a:solidFill>
                <a:effectLst/>
                <a:uFillTx/>
                <a:cs typeface="Times New Roman" panose="02020603050405020304" pitchFamily="18" charset="0"/>
                <a:sym typeface="Arial"/>
              </a:rPr>
              <a:t>Давиденко Ф.М.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100" dirty="0">
                <a:solidFill>
                  <a:srgbClr val="005374"/>
                </a:solidFill>
                <a:cs typeface="Times New Roman" panose="02020603050405020304" pitchFamily="18" charset="0"/>
              </a:rPr>
              <a:t>Экономист</a:t>
            </a:r>
            <a:endParaRPr kumimoji="0" lang="ru-RU" sz="1100" b="0" i="0" u="none" strike="noStrike" cap="none" spc="0" normalizeH="0" baseline="0" dirty="0">
              <a:ln>
                <a:noFill/>
              </a:ln>
              <a:solidFill>
                <a:srgbClr val="005374"/>
              </a:solidFill>
              <a:effectLst/>
              <a:uFillTx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3815CB2B-E438-4B3E-B210-52BFD30428AA}"/>
              </a:ext>
            </a:extLst>
          </p:cNvPr>
          <p:cNvSpPr/>
          <p:nvPr/>
        </p:nvSpPr>
        <p:spPr>
          <a:xfrm>
            <a:off x="8753932" y="2970498"/>
            <a:ext cx="1230710" cy="430885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spc="0" normalizeH="0" baseline="0" dirty="0">
                <a:ln>
                  <a:noFill/>
                </a:ln>
                <a:solidFill>
                  <a:srgbClr val="005374"/>
                </a:solidFill>
                <a:effectLst/>
                <a:uFillTx/>
                <a:cs typeface="Times New Roman" panose="02020603050405020304" pitchFamily="18" charset="0"/>
                <a:sym typeface="Arial"/>
              </a:rPr>
              <a:t>Рябуха М.А.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100" dirty="0">
                <a:solidFill>
                  <a:srgbClr val="005374"/>
                </a:solidFill>
                <a:cs typeface="Times New Roman" panose="02020603050405020304" pitchFamily="18" charset="0"/>
              </a:rPr>
              <a:t>Дизайнер</a:t>
            </a:r>
            <a:endParaRPr kumimoji="0" lang="ru-RU" sz="1100" b="0" i="0" u="none" strike="noStrike" cap="none" spc="0" normalizeH="0" baseline="0" dirty="0">
              <a:ln>
                <a:noFill/>
              </a:ln>
              <a:solidFill>
                <a:srgbClr val="005374"/>
              </a:solidFill>
              <a:effectLst/>
              <a:uFillTx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53B338E9-C5DF-49C9-90D9-19E68C313471}"/>
              </a:ext>
            </a:extLst>
          </p:cNvPr>
          <p:cNvSpPr/>
          <p:nvPr/>
        </p:nvSpPr>
        <p:spPr>
          <a:xfrm>
            <a:off x="6894083" y="2993557"/>
            <a:ext cx="1230710" cy="430885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spc="0" normalizeH="0" baseline="0" dirty="0">
                <a:ln>
                  <a:noFill/>
                </a:ln>
                <a:solidFill>
                  <a:srgbClr val="005374"/>
                </a:solidFill>
                <a:effectLst/>
                <a:uFillTx/>
                <a:cs typeface="Times New Roman" panose="02020603050405020304" pitchFamily="18" charset="0"/>
                <a:sym typeface="Arial"/>
              </a:rPr>
              <a:t>Жданов Р.А.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100" dirty="0">
                <a:solidFill>
                  <a:srgbClr val="005374"/>
                </a:solidFill>
                <a:cs typeface="Times New Roman" panose="02020603050405020304" pitchFamily="18" charset="0"/>
              </a:rPr>
              <a:t>Химик-эколог</a:t>
            </a:r>
            <a:endParaRPr kumimoji="0" lang="ru-RU" sz="1100" b="0" i="0" u="none" strike="noStrike" cap="none" spc="0" normalizeH="0" baseline="0" dirty="0">
              <a:ln>
                <a:noFill/>
              </a:ln>
              <a:solidFill>
                <a:srgbClr val="005374"/>
              </a:solidFill>
              <a:effectLst/>
              <a:uFillTx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FE193063-8A39-4613-859D-F72E2BCC0A91}"/>
              </a:ext>
            </a:extLst>
          </p:cNvPr>
          <p:cNvSpPr/>
          <p:nvPr/>
        </p:nvSpPr>
        <p:spPr>
          <a:xfrm>
            <a:off x="2685012" y="6042294"/>
            <a:ext cx="1230710" cy="430885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spc="0" normalizeH="0" baseline="0" dirty="0">
                <a:ln>
                  <a:noFill/>
                </a:ln>
                <a:solidFill>
                  <a:srgbClr val="005374"/>
                </a:solidFill>
                <a:effectLst/>
                <a:uFillTx/>
                <a:cs typeface="Times New Roman" panose="02020603050405020304" pitchFamily="18" charset="0"/>
                <a:sym typeface="Arial"/>
              </a:rPr>
              <a:t>Попцова Е.В.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100" dirty="0">
                <a:solidFill>
                  <a:srgbClr val="005374"/>
                </a:solidFill>
                <a:cs typeface="Times New Roman" panose="02020603050405020304" pitchFamily="18" charset="0"/>
              </a:rPr>
              <a:t>Химик-эколог</a:t>
            </a:r>
            <a:endParaRPr kumimoji="0" lang="ru-RU" sz="1100" b="0" i="0" u="none" strike="noStrike" cap="none" spc="0" normalizeH="0" baseline="0" dirty="0">
              <a:ln>
                <a:noFill/>
              </a:ln>
              <a:solidFill>
                <a:srgbClr val="005374"/>
              </a:solidFill>
              <a:effectLst/>
              <a:uFillTx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52ADD1F7-44D7-4BC1-A5E7-0C407472A1E7}"/>
              </a:ext>
            </a:extLst>
          </p:cNvPr>
          <p:cNvSpPr/>
          <p:nvPr/>
        </p:nvSpPr>
        <p:spPr>
          <a:xfrm>
            <a:off x="803077" y="6054853"/>
            <a:ext cx="1230710" cy="430885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spc="0" normalizeH="0" baseline="0" dirty="0">
                <a:ln>
                  <a:noFill/>
                </a:ln>
                <a:solidFill>
                  <a:srgbClr val="005374"/>
                </a:solidFill>
                <a:effectLst/>
                <a:uFillTx/>
                <a:cs typeface="Times New Roman" panose="02020603050405020304" pitchFamily="18" charset="0"/>
                <a:sym typeface="Arial"/>
              </a:rPr>
              <a:t>Суханов И. А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100" dirty="0">
                <a:solidFill>
                  <a:srgbClr val="005374"/>
                </a:solidFill>
                <a:cs typeface="Times New Roman" panose="02020603050405020304" pitchFamily="18" charset="0"/>
              </a:rPr>
              <a:t>Химик-эколог</a:t>
            </a:r>
            <a:endParaRPr kumimoji="0" lang="ru-RU" sz="1100" b="0" i="0" u="none" strike="noStrike" cap="none" spc="0" normalizeH="0" baseline="0" dirty="0">
              <a:ln>
                <a:noFill/>
              </a:ln>
              <a:solidFill>
                <a:srgbClr val="005374"/>
              </a:solidFill>
              <a:effectLst/>
              <a:uFillTx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A959E3C-4CEF-43F3-882E-F3001C85DEB8}"/>
              </a:ext>
            </a:extLst>
          </p:cNvPr>
          <p:cNvSpPr/>
          <p:nvPr/>
        </p:nvSpPr>
        <p:spPr>
          <a:xfrm>
            <a:off x="6766561" y="3781202"/>
            <a:ext cx="5153383" cy="2535674"/>
          </a:xfrm>
          <a:prstGeom prst="rect">
            <a:avLst/>
          </a:prstGeom>
          <a:solidFill>
            <a:schemeClr val="bg1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C06B43E-B7E6-0587-1307-CD322903E6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9388" y="1991787"/>
            <a:ext cx="2839701" cy="102100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4E6E656-D237-0A18-CE0F-D7D299070F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6648" y="2134903"/>
            <a:ext cx="1752877" cy="60344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976A932-8F8B-0BC1-8B63-10F6B09B4F2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971" t="1" r="7833" b="13889"/>
          <a:stretch>
            <a:fillRect/>
          </a:stretch>
        </p:blipFill>
        <p:spPr>
          <a:xfrm>
            <a:off x="10322631" y="386240"/>
            <a:ext cx="1669158" cy="250238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2C086D-281B-666E-B92C-8C162B6B99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47" t="13132" r="13844" b="11533"/>
          <a:stretch>
            <a:fillRect/>
          </a:stretch>
        </p:blipFill>
        <p:spPr>
          <a:xfrm>
            <a:off x="6602933" y="386240"/>
            <a:ext cx="1813010" cy="251507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58A4411-F8A9-921A-0206-E8D74A650E6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8" t="21171" r="15289" b="1606"/>
          <a:stretch>
            <a:fillRect/>
          </a:stretch>
        </p:blipFill>
        <p:spPr>
          <a:xfrm>
            <a:off x="8483885" y="393029"/>
            <a:ext cx="1770804" cy="250238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BA9363B-6289-6D42-4E82-C37BA6D076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t="22374" r="27272" b="22687"/>
          <a:stretch>
            <a:fillRect/>
          </a:stretch>
        </p:blipFill>
        <p:spPr>
          <a:xfrm>
            <a:off x="2473215" y="3424442"/>
            <a:ext cx="1654304" cy="251507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63C2C80-200A-62EB-A457-3A72F6CB4F0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1" t="26641" r="23350" b="14155"/>
          <a:stretch>
            <a:fillRect/>
          </a:stretch>
        </p:blipFill>
        <p:spPr>
          <a:xfrm>
            <a:off x="4287096" y="3424442"/>
            <a:ext cx="1752997" cy="251507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B3D49BE-BC51-F5BC-F9CC-7E97E5DFB81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61" t="16881" r="17765" b="9040"/>
          <a:stretch>
            <a:fillRect/>
          </a:stretch>
        </p:blipFill>
        <p:spPr>
          <a:xfrm>
            <a:off x="539014" y="3424443"/>
            <a:ext cx="1758837" cy="2515071"/>
          </a:xfrm>
          <a:prstGeom prst="rect">
            <a:avLst/>
          </a:prstGeom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5F973F66-164F-49B4-B627-BECD8B59861F}"/>
              </a:ext>
            </a:extLst>
          </p:cNvPr>
          <p:cNvGrpSpPr/>
          <p:nvPr/>
        </p:nvGrpSpPr>
        <p:grpSpPr>
          <a:xfrm>
            <a:off x="7103096" y="4164521"/>
            <a:ext cx="4816848" cy="1667053"/>
            <a:chOff x="7081135" y="4192801"/>
            <a:chExt cx="4816848" cy="166705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8B2FA33-63BF-54A2-C92A-1F8B4A305A75}"/>
                </a:ext>
              </a:extLst>
            </p:cNvPr>
            <p:cNvSpPr txBox="1"/>
            <p:nvPr/>
          </p:nvSpPr>
          <p:spPr>
            <a:xfrm>
              <a:off x="8611394" y="4537248"/>
              <a:ext cx="3286589" cy="7694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ru-RU" sz="4400" b="1" dirty="0">
                  <a:solidFill>
                    <a:srgbClr val="53BB2D"/>
                  </a:solidFill>
                  <a:latin typeface="Bahnschrift SemiCondensed" panose="020B0502040204020203" pitchFamily="34" charset="0"/>
                </a:rPr>
                <a:t>Лигно</a:t>
              </a:r>
              <a:r>
                <a:rPr lang="ru-RU" sz="4400" b="1" dirty="0">
                  <a:solidFill>
                    <a:srgbClr val="7E10C8"/>
                  </a:solidFill>
                  <a:latin typeface="Bahnschrift SemiCondensed" panose="020B0502040204020203" pitchFamily="34" charset="0"/>
                </a:rPr>
                <a:t>Тех</a:t>
              </a:r>
              <a:endParaRPr kumimoji="0" lang="ru-RU" sz="4400" b="1" i="0" u="none" strike="noStrike" cap="none" spc="0" normalizeH="0" baseline="0" dirty="0">
                <a:ln>
                  <a:noFill/>
                </a:ln>
                <a:solidFill>
                  <a:srgbClr val="7E10C8"/>
                </a:solidFill>
                <a:effectLst/>
                <a:uFillTx/>
                <a:latin typeface="Bahnschrift SemiCondensed" panose="020B0502040204020203" pitchFamily="34" charset="0"/>
                <a:sym typeface="Arial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35D741C-86E7-EFA4-7528-EF06FBDC4FD2}"/>
                </a:ext>
              </a:extLst>
            </p:cNvPr>
            <p:cNvSpPr txBox="1"/>
            <p:nvPr/>
          </p:nvSpPr>
          <p:spPr>
            <a:xfrm>
              <a:off x="8596228" y="5210308"/>
              <a:ext cx="3286589" cy="3385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r>
                <a:rPr lang="ru-RU" sz="1600" dirty="0">
                  <a:latin typeface="Bahnschrift SemiCondensed" panose="020B0502040204020203" pitchFamily="34" charset="0"/>
                </a:rPr>
                <a:t>Технологии, рожденные природой</a:t>
              </a:r>
              <a:endParaRPr kumimoji="0" lang="ru-RU" sz="16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Bahnschrift SemiCondensed" panose="020B0502040204020203" pitchFamily="34" charset="0"/>
                <a:sym typeface="Arial"/>
              </a:endParaRPr>
            </a:p>
          </p:txBody>
        </p:sp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15911EF7-79B7-1C0B-0ABA-C71AE74444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081135" y="4192801"/>
              <a:ext cx="1334808" cy="1667053"/>
            </a:xfrm>
            <a:prstGeom prst="rect">
              <a:avLst/>
            </a:prstGeom>
          </p:spPr>
        </p:pic>
      </p:grpSp>
      <p:sp>
        <p:nvSpPr>
          <p:cNvPr id="7" name="Text 2">
            <a:extLst>
              <a:ext uri="{FF2B5EF4-FFF2-40B4-BE49-F238E27FC236}">
                <a16:creationId xmlns:a16="http://schemas.microsoft.com/office/drawing/2014/main" id="{9515E095-1C97-54FA-9CCF-DD827F430128}"/>
              </a:ext>
            </a:extLst>
          </p:cNvPr>
          <p:cNvSpPr txBox="1"/>
          <p:nvPr/>
        </p:nvSpPr>
        <p:spPr>
          <a:xfrm>
            <a:off x="411479" y="6674674"/>
            <a:ext cx="6583682" cy="923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600" b="1">
                <a:solidFill>
                  <a:srgbClr val="FFFFFF"/>
                </a:solidFill>
              </a:defRPr>
            </a:lvl1pPr>
          </a:lstStyle>
          <a:p>
            <a:r>
              <a:rPr dirty="0"/>
              <a:t>ЗЕМЛЯНЕ • </a:t>
            </a:r>
            <a:r>
              <a:rPr lang="ru-RU" dirty="0"/>
              <a:t>Команда РЭУ</a:t>
            </a:r>
            <a:endParaRPr dirty="0"/>
          </a:p>
        </p:txBody>
      </p:sp>
      <p:sp>
        <p:nvSpPr>
          <p:cNvPr id="14" name="Text 3">
            <a:extLst>
              <a:ext uri="{FF2B5EF4-FFF2-40B4-BE49-F238E27FC236}">
                <a16:creationId xmlns:a16="http://schemas.microsoft.com/office/drawing/2014/main" id="{EB1853BC-CBE1-C84C-1CC0-4642E32772B0}"/>
              </a:ext>
            </a:extLst>
          </p:cNvPr>
          <p:cNvSpPr txBox="1"/>
          <p:nvPr/>
        </p:nvSpPr>
        <p:spPr>
          <a:xfrm>
            <a:off x="8321040" y="6674674"/>
            <a:ext cx="3429001" cy="923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600">
                <a:solidFill>
                  <a:srgbClr val="FFFFFF"/>
                </a:solidFill>
              </a:defRPr>
            </a:lvl1pPr>
          </a:lstStyle>
          <a:p>
            <a:r>
              <a:rPr lang="ru-RU" dirty="0"/>
              <a:t>1</a:t>
            </a:r>
            <a:endParaRPr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2B84ECB6-3083-5991-D662-9C0C87AC0161}"/>
              </a:ext>
            </a:extLst>
          </p:cNvPr>
          <p:cNvGrpSpPr/>
          <p:nvPr/>
        </p:nvGrpSpPr>
        <p:grpSpPr>
          <a:xfrm>
            <a:off x="10689551" y="1130461"/>
            <a:ext cx="1371179" cy="5435154"/>
            <a:chOff x="10716760" y="1102443"/>
            <a:chExt cx="1371179" cy="5435154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ACED6C82-F95B-A19B-7B19-B54D82A53C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8290" b="29368"/>
            <a:stretch>
              <a:fillRect/>
            </a:stretch>
          </p:blipFill>
          <p:spPr>
            <a:xfrm rot="5400000">
              <a:off x="8946324" y="2872879"/>
              <a:ext cx="4912049" cy="1371177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id="{A0218369-45B4-C853-8E56-77422896F0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828" t="53778" r="7394" b="2199"/>
            <a:stretch>
              <a:fillRect/>
            </a:stretch>
          </p:blipFill>
          <p:spPr>
            <a:xfrm>
              <a:off x="10716761" y="6044701"/>
              <a:ext cx="1371178" cy="492896"/>
            </a:xfrm>
            <a:prstGeom prst="rect">
              <a:avLst/>
            </a:prstGeom>
          </p:spPr>
        </p:pic>
        <p:grpSp>
          <p:nvGrpSpPr>
            <p:cNvPr id="10" name="Группа 9">
              <a:extLst>
                <a:ext uri="{FF2B5EF4-FFF2-40B4-BE49-F238E27FC236}">
                  <a16:creationId xmlns:a16="http://schemas.microsoft.com/office/drawing/2014/main" id="{963DCE6A-E9DA-4E85-ADEC-B51F3B98A6D1}"/>
                </a:ext>
              </a:extLst>
            </p:cNvPr>
            <p:cNvGrpSpPr/>
            <p:nvPr/>
          </p:nvGrpSpPr>
          <p:grpSpPr>
            <a:xfrm>
              <a:off x="10806414" y="1152144"/>
              <a:ext cx="1143944" cy="5345888"/>
              <a:chOff x="11150352" y="1740537"/>
              <a:chExt cx="666194" cy="4814113"/>
            </a:xfrm>
          </p:grpSpPr>
          <p:pic>
            <p:nvPicPr>
              <p:cNvPr id="7" name="Рисунок 6">
                <a:extLst>
                  <a:ext uri="{FF2B5EF4-FFF2-40B4-BE49-F238E27FC236}">
                    <a16:creationId xmlns:a16="http://schemas.microsoft.com/office/drawing/2014/main" id="{D4C07E6E-CE0E-4CC1-AA1B-74EF068E062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24675" t="-318" r="31282"/>
              <a:stretch/>
            </p:blipFill>
            <p:spPr>
              <a:xfrm>
                <a:off x="11150352" y="4439013"/>
                <a:ext cx="603683" cy="2115637"/>
              </a:xfrm>
              <a:prstGeom prst="rect">
                <a:avLst/>
              </a:prstGeom>
            </p:spPr>
          </p:pic>
          <p:pic>
            <p:nvPicPr>
              <p:cNvPr id="8" name="Рисунок 7">
                <a:extLst>
                  <a:ext uri="{FF2B5EF4-FFF2-40B4-BE49-F238E27FC236}">
                    <a16:creationId xmlns:a16="http://schemas.microsoft.com/office/drawing/2014/main" id="{DE84B122-41A0-4A2E-A07F-A2B8797D6E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150479" y="2585739"/>
                <a:ext cx="603556" cy="2115495"/>
              </a:xfrm>
              <a:prstGeom prst="rect">
                <a:avLst/>
              </a:prstGeom>
            </p:spPr>
          </p:pic>
          <p:pic>
            <p:nvPicPr>
              <p:cNvPr id="9" name="Рисунок 8">
                <a:extLst>
                  <a:ext uri="{FF2B5EF4-FFF2-40B4-BE49-F238E27FC236}">
                    <a16:creationId xmlns:a16="http://schemas.microsoft.com/office/drawing/2014/main" id="{B52FCBA7-FC7D-4532-B04A-6A22E12640A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t="3734" r="-10378" b="50000"/>
              <a:stretch/>
            </p:blipFill>
            <p:spPr>
              <a:xfrm>
                <a:off x="11150352" y="1740537"/>
                <a:ext cx="666194" cy="978764"/>
              </a:xfrm>
              <a:prstGeom prst="rect">
                <a:avLst/>
              </a:prstGeom>
            </p:spPr>
          </p:pic>
        </p:grpSp>
      </p:grpSp>
      <p:sp>
        <p:nvSpPr>
          <p:cNvPr id="87" name="Shape 0"/>
          <p:cNvSpPr/>
          <p:nvPr/>
        </p:nvSpPr>
        <p:spPr>
          <a:xfrm>
            <a:off x="-1" y="-1"/>
            <a:ext cx="12191697" cy="329186"/>
          </a:xfrm>
          <a:prstGeom prst="rect">
            <a:avLst/>
          </a:prstGeom>
          <a:solidFill>
            <a:srgbClr val="005374"/>
          </a:solidFill>
          <a:ln w="12700">
            <a:solidFill>
              <a:srgbClr val="005374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8" name="Shape 1"/>
          <p:cNvSpPr/>
          <p:nvPr/>
        </p:nvSpPr>
        <p:spPr>
          <a:xfrm>
            <a:off x="-1" y="6601968"/>
            <a:ext cx="12191697" cy="256033"/>
          </a:xfrm>
          <a:prstGeom prst="rect">
            <a:avLst/>
          </a:prstGeom>
          <a:solidFill>
            <a:srgbClr val="005374"/>
          </a:solidFill>
          <a:ln w="12700">
            <a:solidFill>
              <a:srgbClr val="005374"/>
            </a:solidFill>
          </a:ln>
        </p:spPr>
        <p:txBody>
          <a:bodyPr lIns="45719" rIns="45719"/>
          <a:lstStyle/>
          <a:p>
            <a:endParaRPr sz="1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Shape 4"/>
          <p:cNvSpPr/>
          <p:nvPr/>
        </p:nvSpPr>
        <p:spPr>
          <a:xfrm>
            <a:off x="11384280" y="548640"/>
            <a:ext cx="457201" cy="3840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4536" y="0"/>
                </a:lnTo>
                <a:lnTo>
                  <a:pt x="17064" y="0"/>
                </a:lnTo>
                <a:lnTo>
                  <a:pt x="21600" y="10800"/>
                </a:lnTo>
                <a:lnTo>
                  <a:pt x="17064" y="21600"/>
                </a:lnTo>
                <a:lnTo>
                  <a:pt x="4536" y="21600"/>
                </a:lnTo>
                <a:close/>
              </a:path>
            </a:pathLst>
          </a:custGeom>
          <a:solidFill>
            <a:srgbClr val="F7FBFD">
              <a:alpha val="0"/>
            </a:srgbClr>
          </a:solidFill>
          <a:ln w="12700">
            <a:solidFill>
              <a:srgbClr val="B6D4DE">
                <a:alpha val="90000"/>
              </a:srgbClr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2" name="Shape 5"/>
          <p:cNvSpPr/>
          <p:nvPr/>
        </p:nvSpPr>
        <p:spPr>
          <a:xfrm>
            <a:off x="411480" y="658368"/>
            <a:ext cx="310897" cy="2651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4606" y="0"/>
                </a:lnTo>
                <a:lnTo>
                  <a:pt x="16994" y="0"/>
                </a:lnTo>
                <a:lnTo>
                  <a:pt x="21600" y="10800"/>
                </a:lnTo>
                <a:lnTo>
                  <a:pt x="16994" y="21600"/>
                </a:lnTo>
                <a:lnTo>
                  <a:pt x="4606" y="21600"/>
                </a:lnTo>
                <a:close/>
              </a:path>
            </a:pathLst>
          </a:custGeom>
          <a:solidFill>
            <a:srgbClr val="F7FBFD">
              <a:alpha val="0"/>
            </a:srgbClr>
          </a:solidFill>
          <a:ln w="12700">
            <a:solidFill>
              <a:srgbClr val="B6D4DE">
                <a:alpha val="70000"/>
              </a:srgbClr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3" name="Text 6"/>
          <p:cNvSpPr txBox="1"/>
          <p:nvPr/>
        </p:nvSpPr>
        <p:spPr>
          <a:xfrm>
            <a:off x="138847" y="506734"/>
            <a:ext cx="2462223" cy="502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3" tIns="253" rIns="253" bIns="253" anchor="ctr">
            <a:normAutofit/>
          </a:bodyPr>
          <a:lstStyle>
            <a:lvl1pPr>
              <a:defRPr sz="2400" b="1">
                <a:solidFill>
                  <a:srgbClr val="005374"/>
                </a:solidFill>
              </a:defRPr>
            </a:lvl1pPr>
          </a:lstStyle>
          <a:p>
            <a:r>
              <a:rPr lang="ru-RU" sz="2800" dirty="0">
                <a:cs typeface="Times New Roman" panose="02020603050405020304" pitchFamily="18" charset="0"/>
              </a:rPr>
              <a:t>Проблема</a:t>
            </a:r>
            <a:endParaRPr sz="2800" dirty="0"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99B49AA-85CE-4713-BA86-4DDC62998B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847" y="2172092"/>
            <a:ext cx="10458269" cy="4403325"/>
          </a:xfrm>
          <a:prstGeom prst="rect">
            <a:avLst/>
          </a:prstGeom>
        </p:spPr>
      </p:pic>
      <p:pic>
        <p:nvPicPr>
          <p:cNvPr id="3" name="Рисунок 2">
            <a:hlinkClick r:id="rId8"/>
            <a:extLst>
              <a:ext uri="{FF2B5EF4-FFF2-40B4-BE49-F238E27FC236}">
                <a16:creationId xmlns:a16="http://schemas.microsoft.com/office/drawing/2014/main" id="{1DE2758A-82E9-4D2B-AB26-A63304F199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8847" y="5233742"/>
            <a:ext cx="1167059" cy="1167059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21CEF61-1D65-46FD-9E65-66B5C7743FE8}"/>
              </a:ext>
            </a:extLst>
          </p:cNvPr>
          <p:cNvSpPr/>
          <p:nvPr/>
        </p:nvSpPr>
        <p:spPr>
          <a:xfrm>
            <a:off x="2744234" y="1027452"/>
            <a:ext cx="2520000" cy="957664"/>
          </a:xfrm>
          <a:prstGeom prst="roundRect">
            <a:avLst/>
          </a:prstGeom>
          <a:solidFill>
            <a:srgbClr val="FF3300"/>
          </a:solidFill>
          <a:ln w="127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D0A7A7C-C069-4518-ADC6-F3F79F95D57C}"/>
              </a:ext>
            </a:extLst>
          </p:cNvPr>
          <p:cNvSpPr txBox="1"/>
          <p:nvPr/>
        </p:nvSpPr>
        <p:spPr>
          <a:xfrm>
            <a:off x="2791771" y="1150004"/>
            <a:ext cx="2472463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Сульфитный лигнин ~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млн тонн/год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BAAF9E62-8393-488E-97A8-4500C9D32671}"/>
              </a:ext>
            </a:extLst>
          </p:cNvPr>
          <p:cNvGrpSpPr/>
          <p:nvPr/>
        </p:nvGrpSpPr>
        <p:grpSpPr>
          <a:xfrm>
            <a:off x="5348611" y="1047396"/>
            <a:ext cx="5189801" cy="967587"/>
            <a:chOff x="5537626" y="654973"/>
            <a:chExt cx="5189801" cy="967587"/>
          </a:xfrm>
        </p:grpSpPr>
        <p:sp>
          <p:nvSpPr>
            <p:cNvPr id="5" name="Прямоугольник: скругленные углы 4">
              <a:extLst>
                <a:ext uri="{FF2B5EF4-FFF2-40B4-BE49-F238E27FC236}">
                  <a16:creationId xmlns:a16="http://schemas.microsoft.com/office/drawing/2014/main" id="{F9E47CFA-A567-4571-A104-1863E05FB1E6}"/>
                </a:ext>
              </a:extLst>
            </p:cNvPr>
            <p:cNvSpPr/>
            <p:nvPr/>
          </p:nvSpPr>
          <p:spPr>
            <a:xfrm>
              <a:off x="5550422" y="654973"/>
              <a:ext cx="2520000" cy="957600"/>
            </a:xfrm>
            <a:prstGeom prst="roundRect">
              <a:avLst/>
            </a:prstGeom>
            <a:solidFill>
              <a:srgbClr val="9900FF"/>
            </a:solidFill>
            <a:ln w="12700" cap="flat">
              <a:solidFill>
                <a:schemeClr val="bg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 dirty="0">
                <a:ln>
                  <a:noFill/>
                </a:ln>
                <a:solidFill>
                  <a:srgbClr val="B51EFF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Прямоугольник: скругленные углы 5">
              <a:extLst>
                <a:ext uri="{FF2B5EF4-FFF2-40B4-BE49-F238E27FC236}">
                  <a16:creationId xmlns:a16="http://schemas.microsoft.com/office/drawing/2014/main" id="{94AF6627-03C4-47EC-8D33-63CA0AEFB8F1}"/>
                </a:ext>
              </a:extLst>
            </p:cNvPr>
            <p:cNvSpPr/>
            <p:nvPr/>
          </p:nvSpPr>
          <p:spPr>
            <a:xfrm>
              <a:off x="8154799" y="654973"/>
              <a:ext cx="2520000" cy="957600"/>
            </a:xfrm>
            <a:prstGeom prst="roundRect">
              <a:avLst/>
            </a:prstGeom>
            <a:solidFill>
              <a:srgbClr val="FF6600"/>
            </a:solidFill>
            <a:ln w="12700" cap="flat">
              <a:solidFill>
                <a:schemeClr val="bg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76F54D4-C4C4-4991-A1AA-810A8CA00CC7}"/>
                </a:ext>
              </a:extLst>
            </p:cNvPr>
            <p:cNvSpPr txBox="1"/>
            <p:nvPr/>
          </p:nvSpPr>
          <p:spPr>
            <a:xfrm>
              <a:off x="5537626" y="699230"/>
              <a:ext cx="2529475" cy="923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lang="ru-RU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Накопленный щелочной лигнин ~</a:t>
              </a:r>
            </a:p>
            <a:p>
              <a:pPr algn="ctr"/>
              <a:r>
                <a:rPr lang="ru-RU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24 млн тонн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71FCAF9-A12A-4FE4-8C71-3A20B445CABC}"/>
                </a:ext>
              </a:extLst>
            </p:cNvPr>
            <p:cNvSpPr txBox="1"/>
            <p:nvPr/>
          </p:nvSpPr>
          <p:spPr>
            <a:xfrm>
              <a:off x="8208001" y="796897"/>
              <a:ext cx="2519426" cy="6463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lang="ru-RU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Сжигают ~ </a:t>
              </a:r>
            </a:p>
            <a:p>
              <a:pPr algn="ctr"/>
              <a:r>
                <a:rPr lang="ru-RU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 млн тонн/год</a:t>
              </a:r>
            </a:p>
          </p:txBody>
        </p:sp>
      </p:grp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B5A8E4E7-B149-4246-A6A2-1BA42E3D509D}"/>
              </a:ext>
            </a:extLst>
          </p:cNvPr>
          <p:cNvSpPr/>
          <p:nvPr/>
        </p:nvSpPr>
        <p:spPr>
          <a:xfrm>
            <a:off x="129456" y="1041420"/>
            <a:ext cx="2562149" cy="96901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C20AE31-6185-4C0A-9FEA-CE22927E52AE}"/>
              </a:ext>
            </a:extLst>
          </p:cNvPr>
          <p:cNvSpPr txBox="1"/>
          <p:nvPr/>
        </p:nvSpPr>
        <p:spPr>
          <a:xfrm>
            <a:off x="58624" y="1060876"/>
            <a:ext cx="2657578" cy="9541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сегодняшний день образовано 29 млн тонн невостребованных отходов лигнина на  ЦБК </a:t>
            </a:r>
          </a:p>
        </p:txBody>
      </p:sp>
      <p:sp>
        <p:nvSpPr>
          <p:cNvPr id="12" name="Text 2">
            <a:extLst>
              <a:ext uri="{FF2B5EF4-FFF2-40B4-BE49-F238E27FC236}">
                <a16:creationId xmlns:a16="http://schemas.microsoft.com/office/drawing/2014/main" id="{17F5FE63-0E34-DA25-D1E1-37552DF13F26}"/>
              </a:ext>
            </a:extLst>
          </p:cNvPr>
          <p:cNvSpPr txBox="1"/>
          <p:nvPr/>
        </p:nvSpPr>
        <p:spPr>
          <a:xfrm>
            <a:off x="411479" y="6674674"/>
            <a:ext cx="6583682" cy="923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600" b="1">
                <a:solidFill>
                  <a:srgbClr val="FFFFFF"/>
                </a:solidFill>
              </a:defRPr>
            </a:lvl1pPr>
          </a:lstStyle>
          <a:p>
            <a:r>
              <a:rPr dirty="0"/>
              <a:t>ЗЕМЛЯНЕ • </a:t>
            </a:r>
            <a:r>
              <a:rPr lang="ru-RU" dirty="0"/>
              <a:t>Команда РЭУ</a:t>
            </a:r>
            <a:endParaRPr dirty="0"/>
          </a:p>
        </p:txBody>
      </p:sp>
      <p:sp>
        <p:nvSpPr>
          <p:cNvPr id="14" name="Text 3">
            <a:extLst>
              <a:ext uri="{FF2B5EF4-FFF2-40B4-BE49-F238E27FC236}">
                <a16:creationId xmlns:a16="http://schemas.microsoft.com/office/drawing/2014/main" id="{466BA156-4A85-D18D-E43D-48ADEC0BA740}"/>
              </a:ext>
            </a:extLst>
          </p:cNvPr>
          <p:cNvSpPr txBox="1"/>
          <p:nvPr/>
        </p:nvSpPr>
        <p:spPr>
          <a:xfrm>
            <a:off x="8321040" y="6674674"/>
            <a:ext cx="3429001" cy="923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600">
                <a:solidFill>
                  <a:srgbClr val="FFFFFF"/>
                </a:solidFill>
              </a:defRPr>
            </a:lvl1pPr>
          </a:lstStyle>
          <a:p>
            <a:r>
              <a:rPr lang="ru-RU" dirty="0"/>
              <a:t>2</a:t>
            </a:r>
            <a:endParaRPr dirty="0"/>
          </a:p>
        </p:txBody>
      </p:sp>
      <p:pic>
        <p:nvPicPr>
          <p:cNvPr id="19" name="Рисунок 18" descr="Picture background">
            <a:extLst>
              <a:ext uri="{FF2B5EF4-FFF2-40B4-BE49-F238E27FC236}">
                <a16:creationId xmlns:a16="http://schemas.microsoft.com/office/drawing/2014/main" id="{7341BC3D-CCEB-D958-1267-469CB11EAB3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1270" b="72381" l="9917" r="96917">
                        <a14:foregroundMark x1="56833" y1="70317" x2="57914" y2="71119"/>
                        <a14:foregroundMark x1="71365" y1="75688" x2="79833" y2="73016"/>
                        <a14:foregroundMark x1="79833" y1="73016" x2="88597" y2="75819"/>
                        <a14:foregroundMark x1="92163" y1="73904" x2="95250" y2="64567"/>
                        <a14:foregroundMark x1="91894" y1="54776" x2="85667" y2="48889"/>
                        <a14:foregroundMark x1="85667" y1="48889" x2="78500" y2="34762"/>
                        <a14:foregroundMark x1="78500" y1="34762" x2="78250" y2="34762"/>
                        <a14:backgroundMark x1="63000" y1="76032" x2="71250" y2="76032"/>
                        <a14:backgroundMark x1="88083" y1="77460" x2="91917" y2="76667"/>
                        <a14:backgroundMark x1="92333" y1="54127" x2="96917" y2="63016"/>
                        <a14:backgroundMark x1="63417" y1="75238" x2="58417" y2="72857"/>
                      </a14:backgroundRemoval>
                    </a14:imgEffect>
                  </a14:imgLayer>
                </a14:imgProps>
              </a:ext>
            </a:extLst>
          </a:blip>
          <a:srcRect l="-2416" t="26186" r="39" b="22353"/>
          <a:stretch>
            <a:fillRect/>
          </a:stretch>
        </p:blipFill>
        <p:spPr>
          <a:xfrm>
            <a:off x="4960472" y="2577231"/>
            <a:ext cx="4815144" cy="1270672"/>
          </a:xfrm>
          <a:prstGeom prst="ellipse">
            <a:avLst/>
          </a:prstGeom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0"/>
          <p:cNvSpPr/>
          <p:nvPr/>
        </p:nvSpPr>
        <p:spPr>
          <a:xfrm>
            <a:off x="-1" y="-1"/>
            <a:ext cx="12191697" cy="329186"/>
          </a:xfrm>
          <a:prstGeom prst="rect">
            <a:avLst/>
          </a:prstGeom>
          <a:solidFill>
            <a:srgbClr val="005374"/>
          </a:solidFill>
          <a:ln w="12700">
            <a:solidFill>
              <a:srgbClr val="005374"/>
            </a:solidFill>
          </a:ln>
        </p:spPr>
        <p:txBody>
          <a:bodyPr lIns="45719" rIns="45719"/>
          <a:lstStyle/>
          <a:p>
            <a:endParaRPr>
              <a:solidFill>
                <a:srgbClr val="005374"/>
              </a:solidFill>
            </a:endParaRPr>
          </a:p>
        </p:txBody>
      </p:sp>
      <p:sp>
        <p:nvSpPr>
          <p:cNvPr id="109" name="Shape 1"/>
          <p:cNvSpPr/>
          <p:nvPr/>
        </p:nvSpPr>
        <p:spPr>
          <a:xfrm>
            <a:off x="-1" y="6601968"/>
            <a:ext cx="12191697" cy="256033"/>
          </a:xfrm>
          <a:prstGeom prst="rect">
            <a:avLst/>
          </a:prstGeom>
          <a:solidFill>
            <a:srgbClr val="005374"/>
          </a:solidFill>
          <a:ln w="12700">
            <a:solidFill>
              <a:srgbClr val="005374"/>
            </a:solidFill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112" name="Shape 4"/>
          <p:cNvSpPr/>
          <p:nvPr/>
        </p:nvSpPr>
        <p:spPr>
          <a:xfrm>
            <a:off x="11377961" y="561012"/>
            <a:ext cx="457201" cy="3840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4536" y="0"/>
                </a:lnTo>
                <a:lnTo>
                  <a:pt x="17064" y="0"/>
                </a:lnTo>
                <a:lnTo>
                  <a:pt x="21600" y="10800"/>
                </a:lnTo>
                <a:lnTo>
                  <a:pt x="17064" y="21600"/>
                </a:lnTo>
                <a:lnTo>
                  <a:pt x="4536" y="21600"/>
                </a:lnTo>
                <a:close/>
              </a:path>
            </a:pathLst>
          </a:custGeom>
          <a:solidFill>
            <a:srgbClr val="F7FBFD">
              <a:alpha val="0"/>
            </a:srgbClr>
          </a:solidFill>
          <a:ln w="12700">
            <a:solidFill>
              <a:srgbClr val="B6D4DE">
                <a:alpha val="90000"/>
              </a:srgbClr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13" name="Shape 5"/>
          <p:cNvSpPr/>
          <p:nvPr/>
        </p:nvSpPr>
        <p:spPr>
          <a:xfrm>
            <a:off x="411480" y="658368"/>
            <a:ext cx="310897" cy="2651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4606" y="0"/>
                </a:lnTo>
                <a:lnTo>
                  <a:pt x="16994" y="0"/>
                </a:lnTo>
                <a:lnTo>
                  <a:pt x="21600" y="10800"/>
                </a:lnTo>
                <a:lnTo>
                  <a:pt x="16994" y="21600"/>
                </a:lnTo>
                <a:lnTo>
                  <a:pt x="4606" y="21600"/>
                </a:lnTo>
                <a:close/>
              </a:path>
            </a:pathLst>
          </a:custGeom>
          <a:solidFill>
            <a:srgbClr val="F7FBFD">
              <a:alpha val="0"/>
            </a:srgbClr>
          </a:solidFill>
          <a:ln w="12700">
            <a:solidFill>
              <a:srgbClr val="B6D4DE">
                <a:alpha val="70000"/>
              </a:srgbClr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14" name="Text 6"/>
          <p:cNvSpPr txBox="1"/>
          <p:nvPr/>
        </p:nvSpPr>
        <p:spPr>
          <a:xfrm>
            <a:off x="500844" y="518364"/>
            <a:ext cx="11064242" cy="502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3" tIns="253" rIns="253" bIns="253" anchor="ctr">
            <a:normAutofit/>
          </a:bodyPr>
          <a:lstStyle>
            <a:lvl1pPr>
              <a:defRPr sz="2400" b="1">
                <a:solidFill>
                  <a:srgbClr val="005374"/>
                </a:solidFill>
              </a:defRPr>
            </a:lvl1pPr>
          </a:lstStyle>
          <a:p>
            <a:r>
              <a:rPr lang="ru-RU" sz="2800" dirty="0">
                <a:cs typeface="Times New Roman" panose="02020603050405020304" pitchFamily="18" charset="0"/>
              </a:rPr>
              <a:t>Наше решение</a:t>
            </a:r>
            <a:endParaRPr sz="2800" dirty="0">
              <a:cs typeface="Times New Roman" panose="02020603050405020304" pitchFamily="18" charset="0"/>
            </a:endParaRPr>
          </a:p>
        </p:txBody>
      </p: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D5FF9C44-ABC5-7DA9-C1DE-0829BA375D85}"/>
              </a:ext>
            </a:extLst>
          </p:cNvPr>
          <p:cNvGrpSpPr/>
          <p:nvPr/>
        </p:nvGrpSpPr>
        <p:grpSpPr>
          <a:xfrm>
            <a:off x="604142" y="3793598"/>
            <a:ext cx="11159194" cy="2859923"/>
            <a:chOff x="566080" y="3736167"/>
            <a:chExt cx="11159194" cy="2859923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CCCDA075-A2B8-417D-A708-A94CBBBFB1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64069" y="4046334"/>
              <a:ext cx="2336821" cy="1820190"/>
            </a:xfrm>
            <a:prstGeom prst="rect">
              <a:avLst/>
            </a:prstGeom>
          </p:spPr>
        </p:pic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9205538F-1EBD-4DD9-9C17-9B3EDBBD30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15030" r="3663" b="2265"/>
            <a:stretch>
              <a:fillRect/>
            </a:stretch>
          </p:blipFill>
          <p:spPr>
            <a:xfrm>
              <a:off x="566080" y="4046334"/>
              <a:ext cx="2336821" cy="1820190"/>
            </a:xfrm>
            <a:prstGeom prst="rect">
              <a:avLst/>
            </a:prstGeom>
          </p:spPr>
        </p:pic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5AEAC4CC-4B6B-497E-AB3D-EC43062E09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8269"/>
            <a:stretch>
              <a:fillRect/>
            </a:stretch>
          </p:blipFill>
          <p:spPr>
            <a:xfrm>
              <a:off x="9400126" y="4030049"/>
              <a:ext cx="2110635" cy="1820190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DF07EB07-C700-4D80-A415-3A913239C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306089" y="4046334"/>
              <a:ext cx="2548266" cy="1820190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B3697AF-1F61-9C20-2691-442B78CCDEF6}"/>
                </a:ext>
              </a:extLst>
            </p:cNvPr>
            <p:cNvSpPr txBox="1"/>
            <p:nvPr/>
          </p:nvSpPr>
          <p:spPr>
            <a:xfrm>
              <a:off x="621124" y="5875883"/>
              <a:ext cx="2282265" cy="523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ru-RU" sz="1400" dirty="0">
                  <a:solidFill>
                    <a:srgbClr val="005374"/>
                  </a:solidFill>
                  <a:cs typeface="Times New Roman" panose="02020603050405020304" pitchFamily="18" charset="0"/>
                </a:rPr>
                <a:t>660 тонн резиновых плит 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ru-RU" sz="1400" dirty="0">
                  <a:solidFill>
                    <a:srgbClr val="005374"/>
                  </a:solidFill>
                  <a:cs typeface="Times New Roman" panose="02020603050405020304" pitchFamily="18" charset="0"/>
                </a:rPr>
                <a:t>(30 000 плит метр/метр)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4F2672A-B379-94AC-F681-414498E1CAB5}"/>
                </a:ext>
              </a:extLst>
            </p:cNvPr>
            <p:cNvSpPr txBox="1"/>
            <p:nvPr/>
          </p:nvSpPr>
          <p:spPr>
            <a:xfrm>
              <a:off x="3391346" y="5871307"/>
              <a:ext cx="2282265" cy="523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ru-RU" sz="1400" dirty="0">
                  <a:solidFill>
                    <a:srgbClr val="005374"/>
                  </a:solidFill>
                  <a:cs typeface="Times New Roman" panose="02020603050405020304" pitchFamily="18" charset="0"/>
                </a:rPr>
                <a:t>66 тонн </a:t>
              </a:r>
              <a:r>
                <a:rPr kumimoji="0" lang="ru-RU" sz="1400" b="0" i="0" u="none" strike="noStrike" cap="none" spc="0" normalizeH="0" baseline="0" dirty="0">
                  <a:ln>
                    <a:noFill/>
                  </a:ln>
                  <a:solidFill>
                    <a:srgbClr val="005374"/>
                  </a:solidFill>
                  <a:effectLst/>
                  <a:uFillTx/>
                  <a:cs typeface="Times New Roman" panose="02020603050405020304" pitchFamily="18" charset="0"/>
                  <a:sym typeface="Arial"/>
                </a:rPr>
                <a:t>пластификатора для бетона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9CE4806-9DBA-DD34-F97E-39E5C1548D2B}"/>
                </a:ext>
              </a:extLst>
            </p:cNvPr>
            <p:cNvSpPr txBox="1"/>
            <p:nvPr/>
          </p:nvSpPr>
          <p:spPr>
            <a:xfrm>
              <a:off x="6303941" y="5857428"/>
              <a:ext cx="2788714" cy="7386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spc="0" normalizeH="0" baseline="0" dirty="0">
                  <a:ln>
                    <a:noFill/>
                  </a:ln>
                  <a:solidFill>
                    <a:srgbClr val="005374"/>
                  </a:solidFill>
                  <a:effectLst/>
                  <a:uFillTx/>
                  <a:cs typeface="Times New Roman" panose="02020603050405020304" pitchFamily="18" charset="0"/>
                  <a:sym typeface="Arial"/>
                </a:rPr>
                <a:t>175,5 тонн </a:t>
              </a:r>
              <a:r>
                <a:rPr lang="ru-RU" sz="1400" dirty="0">
                  <a:solidFill>
                    <a:srgbClr val="005374"/>
                  </a:solidFill>
                  <a:cs typeface="Times New Roman" panose="02020603050405020304" pitchFamily="18" charset="0"/>
                </a:rPr>
                <a:t>с</a:t>
              </a:r>
              <a:r>
                <a:rPr kumimoji="0" lang="ru-RU" sz="1400" b="0" i="0" u="none" strike="noStrike" cap="none" spc="0" normalizeH="0" baseline="0" dirty="0">
                  <a:ln>
                    <a:noFill/>
                  </a:ln>
                  <a:solidFill>
                    <a:srgbClr val="005374"/>
                  </a:solidFill>
                  <a:effectLst/>
                  <a:uFillTx/>
                  <a:cs typeface="Times New Roman" panose="02020603050405020304" pitchFamily="18" charset="0"/>
                  <a:sym typeface="Arial"/>
                </a:rPr>
                <a:t>ульфированного катализатора для </a:t>
              </a:r>
              <a:r>
                <a:rPr lang="ru-RU" sz="1400" dirty="0" err="1">
                  <a:solidFill>
                    <a:srgbClr val="005374"/>
                  </a:solidFill>
                  <a:cs typeface="Times New Roman" panose="02020603050405020304" pitchFamily="18" charset="0"/>
                </a:rPr>
                <a:t>нефтехим</a:t>
              </a:r>
              <a:r>
                <a:rPr lang="ru-RU" sz="1400" dirty="0">
                  <a:solidFill>
                    <a:srgbClr val="005374"/>
                  </a:solidFill>
                  <a:cs typeface="Times New Roman" panose="02020603050405020304" pitchFamily="18" charset="0"/>
                </a:rPr>
                <a:t>. промышленности</a:t>
              </a:r>
              <a:endParaRPr kumimoji="0" lang="ru-RU" sz="1400" b="0" i="0" u="none" strike="noStrike" cap="none" spc="0" normalizeH="0" baseline="0" dirty="0">
                <a:ln>
                  <a:noFill/>
                </a:ln>
                <a:solidFill>
                  <a:srgbClr val="005374"/>
                </a:solidFill>
                <a:effectLst/>
                <a:uFillTx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6268CCA-19B8-9571-D85E-FF56AC3FC484}"/>
                </a:ext>
              </a:extLst>
            </p:cNvPr>
            <p:cNvSpPr txBox="1"/>
            <p:nvPr/>
          </p:nvSpPr>
          <p:spPr>
            <a:xfrm>
              <a:off x="9323448" y="5866524"/>
              <a:ext cx="2282265" cy="523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spc="0" normalizeH="0" baseline="0" dirty="0">
                  <a:ln>
                    <a:noFill/>
                  </a:ln>
                  <a:solidFill>
                    <a:srgbClr val="005374"/>
                  </a:solidFill>
                  <a:effectLst/>
                  <a:uFillTx/>
                  <a:cs typeface="Times New Roman" panose="02020603050405020304" pitchFamily="18" charset="0"/>
                  <a:sym typeface="Arial"/>
                </a:rPr>
                <a:t>378 тонн </a:t>
              </a:r>
              <a:r>
                <a:rPr lang="ru-RU" sz="1400" dirty="0">
                  <a:solidFill>
                    <a:srgbClr val="005374"/>
                  </a:solidFill>
                  <a:cs typeface="Times New Roman" panose="02020603050405020304" pitchFamily="18" charset="0"/>
                </a:rPr>
                <a:t>щ</a:t>
              </a:r>
              <a:r>
                <a:rPr kumimoji="0" lang="ru-RU" sz="1400" b="0" i="0" u="none" strike="noStrike" cap="none" spc="0" normalizeH="0" baseline="0" dirty="0">
                  <a:ln>
                    <a:noFill/>
                  </a:ln>
                  <a:solidFill>
                    <a:srgbClr val="005374"/>
                  </a:solidFill>
                  <a:effectLst/>
                  <a:uFillTx/>
                  <a:cs typeface="Times New Roman" panose="02020603050405020304" pitchFamily="18" charset="0"/>
                  <a:sym typeface="Arial"/>
                </a:rPr>
                <a:t>епки-сорбента и щепки-катализатора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D98A78A-C17F-004A-C94D-B520A6BAD728}"/>
                </a:ext>
              </a:extLst>
            </p:cNvPr>
            <p:cNvSpPr txBox="1"/>
            <p:nvPr/>
          </p:nvSpPr>
          <p:spPr>
            <a:xfrm>
              <a:off x="894007" y="3738559"/>
              <a:ext cx="2110635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ru-RU" sz="1400" dirty="0">
                  <a:solidFill>
                    <a:srgbClr val="005374"/>
                  </a:solidFill>
                  <a:cs typeface="Times New Roman" panose="02020603050405020304" pitchFamily="18" charset="0"/>
                </a:rPr>
                <a:t>и</a:t>
              </a:r>
              <a:r>
                <a:rPr kumimoji="0" lang="ru-RU" sz="1400" b="0" i="0" u="none" strike="noStrike" cap="none" spc="0" normalizeH="0" baseline="0" dirty="0">
                  <a:ln>
                    <a:noFill/>
                  </a:ln>
                  <a:solidFill>
                    <a:srgbClr val="005374"/>
                  </a:solidFill>
                  <a:effectLst/>
                  <a:uFillTx/>
                  <a:cs typeface="Times New Roman" panose="02020603050405020304" pitchFamily="18" charset="0"/>
                  <a:sym typeface="Arial"/>
                </a:rPr>
                <a:t>з 53 тонн лигнина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0BEABEE-3956-5867-B1CA-775EB6478E3C}"/>
                </a:ext>
              </a:extLst>
            </p:cNvPr>
            <p:cNvSpPr txBox="1"/>
            <p:nvPr/>
          </p:nvSpPr>
          <p:spPr>
            <a:xfrm>
              <a:off x="3650046" y="3736167"/>
              <a:ext cx="2110635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ru-RU" sz="1400" dirty="0">
                  <a:solidFill>
                    <a:srgbClr val="005374"/>
                  </a:solidFill>
                  <a:cs typeface="Times New Roman" panose="02020603050405020304" pitchFamily="18" charset="0"/>
                </a:rPr>
                <a:t>и</a:t>
              </a:r>
              <a:r>
                <a:rPr kumimoji="0" lang="ru-RU" sz="1400" b="0" i="0" u="none" strike="noStrike" cap="none" spc="0" normalizeH="0" baseline="0" dirty="0">
                  <a:ln>
                    <a:noFill/>
                  </a:ln>
                  <a:solidFill>
                    <a:srgbClr val="005374"/>
                  </a:solidFill>
                  <a:effectLst/>
                  <a:uFillTx/>
                  <a:cs typeface="Times New Roman" panose="02020603050405020304" pitchFamily="18" charset="0"/>
                  <a:sym typeface="Arial"/>
                </a:rPr>
                <a:t>з </a:t>
              </a:r>
              <a:r>
                <a:rPr lang="ru-RU" sz="1400" dirty="0">
                  <a:solidFill>
                    <a:srgbClr val="005374"/>
                  </a:solidFill>
                  <a:cs typeface="Times New Roman" panose="02020603050405020304" pitchFamily="18" charset="0"/>
                </a:rPr>
                <a:t>53</a:t>
              </a:r>
              <a:r>
                <a:rPr kumimoji="0" lang="ru-RU" sz="1400" b="0" i="0" u="none" strike="noStrike" cap="none" spc="0" normalizeH="0" baseline="0" dirty="0">
                  <a:ln>
                    <a:noFill/>
                  </a:ln>
                  <a:solidFill>
                    <a:srgbClr val="005374"/>
                  </a:solidFill>
                  <a:effectLst/>
                  <a:uFillTx/>
                  <a:cs typeface="Times New Roman" panose="02020603050405020304" pitchFamily="18" charset="0"/>
                  <a:sym typeface="Arial"/>
                </a:rPr>
                <a:t> тонн лигнина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D94BBC6-4B70-D7BB-5491-4E4D4E37BA47}"/>
                </a:ext>
              </a:extLst>
            </p:cNvPr>
            <p:cNvSpPr txBox="1"/>
            <p:nvPr/>
          </p:nvSpPr>
          <p:spPr>
            <a:xfrm>
              <a:off x="6715838" y="3736167"/>
              <a:ext cx="2110635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ru-RU" sz="1400" dirty="0">
                  <a:solidFill>
                    <a:srgbClr val="005374"/>
                  </a:solidFill>
                  <a:cs typeface="Times New Roman" panose="02020603050405020304" pitchFamily="18" charset="0"/>
                </a:rPr>
                <a:t>и</a:t>
              </a:r>
              <a:r>
                <a:rPr kumimoji="0" lang="ru-RU" sz="1400" b="0" i="0" u="none" strike="noStrike" cap="none" spc="0" normalizeH="0" baseline="0" dirty="0">
                  <a:ln>
                    <a:noFill/>
                  </a:ln>
                  <a:solidFill>
                    <a:srgbClr val="005374"/>
                  </a:solidFill>
                  <a:effectLst/>
                  <a:uFillTx/>
                  <a:cs typeface="Times New Roman" panose="02020603050405020304" pitchFamily="18" charset="0"/>
                  <a:sym typeface="Arial"/>
                </a:rPr>
                <a:t>з 270 тонн лигнина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F5AFA58-79C4-0B4D-F425-64D057D5D8A7}"/>
                </a:ext>
              </a:extLst>
            </p:cNvPr>
            <p:cNvSpPr txBox="1"/>
            <p:nvPr/>
          </p:nvSpPr>
          <p:spPr>
            <a:xfrm>
              <a:off x="9614639" y="3736167"/>
              <a:ext cx="2110635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ru-RU" sz="1400" dirty="0">
                  <a:solidFill>
                    <a:srgbClr val="005374"/>
                  </a:solidFill>
                  <a:cs typeface="Times New Roman" panose="02020603050405020304" pitchFamily="18" charset="0"/>
                </a:rPr>
                <a:t>и</a:t>
              </a:r>
              <a:r>
                <a:rPr kumimoji="0" lang="ru-RU" sz="1400" b="0" i="0" u="none" strike="noStrike" cap="none" spc="0" normalizeH="0" baseline="0" dirty="0">
                  <a:ln>
                    <a:noFill/>
                  </a:ln>
                  <a:solidFill>
                    <a:srgbClr val="005374"/>
                  </a:solidFill>
                  <a:effectLst/>
                  <a:uFillTx/>
                  <a:cs typeface="Times New Roman" panose="02020603050405020304" pitchFamily="18" charset="0"/>
                  <a:sym typeface="Arial"/>
                </a:rPr>
                <a:t>з 270 тонн лигнина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C3E96CB8-59BF-3980-93FA-C00DFC986EBC}"/>
              </a:ext>
            </a:extLst>
          </p:cNvPr>
          <p:cNvSpPr txBox="1"/>
          <p:nvPr/>
        </p:nvSpPr>
        <p:spPr>
          <a:xfrm>
            <a:off x="487488" y="3527275"/>
            <a:ext cx="5692759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ru-RU" sz="1400" i="1" dirty="0">
                <a:solidFill>
                  <a:srgbClr val="005374"/>
                </a:solidFill>
                <a:cs typeface="Times New Roman" panose="02020603050405020304" pitchFamily="18" charset="0"/>
              </a:rPr>
              <a:t>в месяц производит 4 оптимальных продукта на выбор:</a:t>
            </a:r>
            <a:endParaRPr lang="ru-RU" sz="1400" dirty="0">
              <a:solidFill>
                <a:srgbClr val="005374"/>
              </a:solidFill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80661D3-BF57-4F0A-9D65-608101658DE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7" t="9558" r="9983" b="13608"/>
          <a:stretch/>
        </p:blipFill>
        <p:spPr>
          <a:xfrm>
            <a:off x="5962825" y="597115"/>
            <a:ext cx="5851541" cy="2930160"/>
          </a:xfrm>
          <a:prstGeom prst="rect">
            <a:avLst/>
          </a:prstGeom>
        </p:spPr>
      </p:pic>
      <p:graphicFrame>
        <p:nvGraphicFramePr>
          <p:cNvPr id="23" name="Таблица 23">
            <a:extLst>
              <a:ext uri="{FF2B5EF4-FFF2-40B4-BE49-F238E27FC236}">
                <a16:creationId xmlns:a16="http://schemas.microsoft.com/office/drawing/2014/main" id="{E30535FD-ADBF-4C90-BED5-5E4BE5E8568C}"/>
              </a:ext>
            </a:extLst>
          </p:cNvPr>
          <p:cNvGraphicFramePr>
            <a:graphicFrameLocks noGrp="1"/>
          </p:cNvGraphicFramePr>
          <p:nvPr/>
        </p:nvGraphicFramePr>
        <p:xfrm>
          <a:off x="500844" y="1449141"/>
          <a:ext cx="5500646" cy="19547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6292">
                  <a:extLst>
                    <a:ext uri="{9D8B030D-6E8A-4147-A177-3AD203B41FA5}">
                      <a16:colId xmlns:a16="http://schemas.microsoft.com/office/drawing/2014/main" val="2532287788"/>
                    </a:ext>
                  </a:extLst>
                </a:gridCol>
                <a:gridCol w="3414354">
                  <a:extLst>
                    <a:ext uri="{9D8B030D-6E8A-4147-A177-3AD203B41FA5}">
                      <a16:colId xmlns:a16="http://schemas.microsoft.com/office/drawing/2014/main" val="2115690691"/>
                    </a:ext>
                  </a:extLst>
                </a:gridCol>
              </a:tblGrid>
              <a:tr h="791476">
                <a:tc>
                  <a:txBody>
                    <a:bodyPr/>
                    <a:lstStyle/>
                    <a:p>
                      <a:pPr algn="r"/>
                      <a:r>
                        <a:rPr lang="ru-RU" sz="1600" b="0" i="1" u="sng" dirty="0">
                          <a:solidFill>
                            <a:srgbClr val="005374"/>
                          </a:solidFill>
                          <a:cs typeface="Times New Roman" panose="02020603050405020304" pitchFamily="18" charset="0"/>
                        </a:rPr>
                        <a:t>Малотоннажное</a:t>
                      </a:r>
                      <a:r>
                        <a:rPr lang="ru-RU" sz="1600" dirty="0">
                          <a:solidFill>
                            <a:srgbClr val="005374"/>
                          </a:solidFill>
                          <a:cs typeface="Times New Roman" panose="02020603050405020304" pitchFamily="18" charset="0"/>
                        </a:rPr>
                        <a:t> – </a:t>
                      </a:r>
                      <a:endParaRPr lang="ru-RU" sz="1600" dirty="0">
                        <a:solidFill>
                          <a:srgbClr val="00537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005374"/>
                          </a:solidFill>
                          <a:cs typeface="Times New Roman" panose="02020603050405020304" pitchFamily="18" charset="0"/>
                        </a:rPr>
                        <a:t>обороты предприятия подстроены под объёмы образованного вторичного сырья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22888248"/>
                  </a:ext>
                </a:extLst>
              </a:tr>
              <a:tr h="556965">
                <a:tc>
                  <a:txBody>
                    <a:bodyPr/>
                    <a:lstStyle/>
                    <a:p>
                      <a:pPr algn="r"/>
                      <a:r>
                        <a:rPr lang="ru-RU" sz="1600" b="0" i="1" u="sng" dirty="0">
                          <a:solidFill>
                            <a:srgbClr val="005374"/>
                          </a:solidFill>
                          <a:cs typeface="Times New Roman" panose="02020603050405020304" pitchFamily="18" charset="0"/>
                        </a:rPr>
                        <a:t>Модульное</a:t>
                      </a:r>
                      <a:r>
                        <a:rPr lang="ru-RU" sz="1600" dirty="0">
                          <a:solidFill>
                            <a:srgbClr val="005374"/>
                          </a:solidFill>
                          <a:cs typeface="Times New Roman" panose="02020603050405020304" pitchFamily="18" charset="0"/>
                        </a:rPr>
                        <a:t> – </a:t>
                      </a:r>
                      <a:endParaRPr lang="ru-RU" sz="1600" dirty="0">
                        <a:solidFill>
                          <a:srgbClr val="00537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005374"/>
                          </a:solidFill>
                          <a:cs typeface="Times New Roman" panose="02020603050405020304" pitchFamily="18" charset="0"/>
                        </a:rPr>
                        <a:t>универсальность технологической линии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02759827"/>
                  </a:ext>
                </a:extLst>
              </a:tr>
              <a:tr h="552657">
                <a:tc>
                  <a:txBody>
                    <a:bodyPr/>
                    <a:lstStyle/>
                    <a:p>
                      <a:pPr algn="r"/>
                      <a:r>
                        <a:rPr lang="ru-RU" sz="1600" b="0" i="1" u="sng" dirty="0">
                          <a:solidFill>
                            <a:srgbClr val="005374"/>
                          </a:solidFill>
                          <a:cs typeface="Times New Roman" panose="02020603050405020304" pitchFamily="18" charset="0"/>
                        </a:rPr>
                        <a:t>Безотходное</a:t>
                      </a:r>
                      <a:r>
                        <a:rPr lang="ru-RU" sz="1600" dirty="0">
                          <a:solidFill>
                            <a:srgbClr val="005374"/>
                          </a:solidFill>
                          <a:cs typeface="Times New Roman" panose="02020603050405020304" pitchFamily="18" charset="0"/>
                        </a:rPr>
                        <a:t> – </a:t>
                      </a:r>
                      <a:endParaRPr lang="ru-RU" sz="1600" dirty="0">
                        <a:solidFill>
                          <a:srgbClr val="00537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005374"/>
                          </a:solidFill>
                          <a:cs typeface="Times New Roman" panose="02020603050405020304" pitchFamily="18" charset="0"/>
                        </a:rPr>
                        <a:t>100% использования сырья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72265970"/>
                  </a:ext>
                </a:extLst>
              </a:tr>
            </a:tbl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id="{2CA70B16-9ADA-4BF1-9619-23600B7B8714}"/>
              </a:ext>
            </a:extLst>
          </p:cNvPr>
          <p:cNvSpPr txBox="1"/>
          <p:nvPr/>
        </p:nvSpPr>
        <p:spPr>
          <a:xfrm>
            <a:off x="525191" y="1159544"/>
            <a:ext cx="4315411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ru-RU" sz="1600" b="1" dirty="0">
                <a:solidFill>
                  <a:srgbClr val="005374"/>
                </a:solidFill>
                <a:cs typeface="Times New Roman" panose="02020603050405020304" pitchFamily="18" charset="0"/>
              </a:rPr>
              <a:t>ПРОИЗВОДСТВО:</a:t>
            </a: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C867E512-2E60-7BE2-06B0-F58F9E06DB79}"/>
              </a:ext>
            </a:extLst>
          </p:cNvPr>
          <p:cNvSpPr txBox="1"/>
          <p:nvPr/>
        </p:nvSpPr>
        <p:spPr>
          <a:xfrm>
            <a:off x="411479" y="6674674"/>
            <a:ext cx="6583682" cy="923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600" b="1">
                <a:solidFill>
                  <a:srgbClr val="FFFFFF"/>
                </a:solidFill>
              </a:defRPr>
            </a:lvl1pPr>
          </a:lstStyle>
          <a:p>
            <a:r>
              <a:rPr dirty="0"/>
              <a:t>ЗЕМЛЯНЕ • </a:t>
            </a:r>
            <a:r>
              <a:rPr lang="ru-RU" dirty="0"/>
              <a:t>Команда РЭУ</a:t>
            </a:r>
            <a:endParaRPr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D94891F1-6B58-5D63-8938-41D096551C15}"/>
              </a:ext>
            </a:extLst>
          </p:cNvPr>
          <p:cNvSpPr txBox="1"/>
          <p:nvPr/>
        </p:nvSpPr>
        <p:spPr>
          <a:xfrm>
            <a:off x="8321040" y="6674674"/>
            <a:ext cx="3429001" cy="923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600">
                <a:solidFill>
                  <a:srgbClr val="FFFFFF"/>
                </a:solidFill>
              </a:defRPr>
            </a:lvl1pPr>
          </a:lstStyle>
          <a:p>
            <a:r>
              <a:rPr lang="ru-RU" dirty="0"/>
              <a:t>3</a:t>
            </a:r>
            <a:endParaRPr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6638BF-DD55-F142-8197-B7017741EDE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0043" r="20214" b="39127"/>
          <a:stretch>
            <a:fillRect/>
          </a:stretch>
        </p:blipFill>
        <p:spPr>
          <a:xfrm>
            <a:off x="10091210" y="834811"/>
            <a:ext cx="1562725" cy="66328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0"/>
          <p:cNvSpPr/>
          <p:nvPr/>
        </p:nvSpPr>
        <p:spPr>
          <a:xfrm>
            <a:off x="-1" y="-1"/>
            <a:ext cx="12191697" cy="329186"/>
          </a:xfrm>
          <a:prstGeom prst="rect">
            <a:avLst/>
          </a:prstGeom>
          <a:solidFill>
            <a:srgbClr val="005374"/>
          </a:solidFill>
          <a:ln w="12700">
            <a:solidFill>
              <a:srgbClr val="005374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51" name="Shape 1"/>
          <p:cNvSpPr/>
          <p:nvPr/>
        </p:nvSpPr>
        <p:spPr>
          <a:xfrm>
            <a:off x="-1" y="6601968"/>
            <a:ext cx="12191697" cy="256033"/>
          </a:xfrm>
          <a:prstGeom prst="rect">
            <a:avLst/>
          </a:prstGeom>
          <a:solidFill>
            <a:srgbClr val="005374"/>
          </a:solidFill>
          <a:ln w="12700">
            <a:solidFill>
              <a:srgbClr val="005374"/>
            </a:solidFill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152" name="Text 2"/>
          <p:cNvSpPr txBox="1"/>
          <p:nvPr/>
        </p:nvSpPr>
        <p:spPr>
          <a:xfrm>
            <a:off x="411479" y="6674674"/>
            <a:ext cx="6583682" cy="923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600" b="1">
                <a:solidFill>
                  <a:srgbClr val="FFFFFF"/>
                </a:solidFill>
              </a:defRPr>
            </a:lvl1pPr>
          </a:lstStyle>
          <a:p>
            <a:r>
              <a:rPr dirty="0"/>
              <a:t>ЗЕМЛЯНЕ • </a:t>
            </a:r>
            <a:r>
              <a:rPr lang="ru-RU" dirty="0"/>
              <a:t>Команда РЭУ</a:t>
            </a:r>
            <a:endParaRPr dirty="0"/>
          </a:p>
        </p:txBody>
      </p:sp>
      <p:sp>
        <p:nvSpPr>
          <p:cNvPr id="153" name="Text 3"/>
          <p:cNvSpPr txBox="1"/>
          <p:nvPr/>
        </p:nvSpPr>
        <p:spPr>
          <a:xfrm>
            <a:off x="8321040" y="6651367"/>
            <a:ext cx="3446781" cy="923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>
            <a:lvl1pPr algn="r">
              <a:defRPr sz="600">
                <a:solidFill>
                  <a:srgbClr val="FFFFFF"/>
                </a:solidFill>
              </a:defRPr>
            </a:lvl1pPr>
          </a:lstStyle>
          <a:p>
            <a:r>
              <a:rPr lang="ru-RU" dirty="0"/>
              <a:t>4</a:t>
            </a:r>
            <a:endParaRPr dirty="0"/>
          </a:p>
        </p:txBody>
      </p:sp>
      <p:sp>
        <p:nvSpPr>
          <p:cNvPr id="154" name="Shape 4"/>
          <p:cNvSpPr/>
          <p:nvPr/>
        </p:nvSpPr>
        <p:spPr>
          <a:xfrm>
            <a:off x="11384280" y="548640"/>
            <a:ext cx="457201" cy="3840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4536" y="0"/>
                </a:lnTo>
                <a:lnTo>
                  <a:pt x="17064" y="0"/>
                </a:lnTo>
                <a:lnTo>
                  <a:pt x="21600" y="10800"/>
                </a:lnTo>
                <a:lnTo>
                  <a:pt x="17064" y="21600"/>
                </a:lnTo>
                <a:lnTo>
                  <a:pt x="4536" y="21600"/>
                </a:lnTo>
                <a:close/>
              </a:path>
            </a:pathLst>
          </a:custGeom>
          <a:solidFill>
            <a:srgbClr val="F7FBFD">
              <a:alpha val="0"/>
            </a:srgbClr>
          </a:solidFill>
          <a:ln w="12700">
            <a:solidFill>
              <a:srgbClr val="B6D4DE">
                <a:alpha val="90000"/>
              </a:srgbClr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55" name="Shape 5"/>
          <p:cNvSpPr/>
          <p:nvPr/>
        </p:nvSpPr>
        <p:spPr>
          <a:xfrm>
            <a:off x="411480" y="658368"/>
            <a:ext cx="310897" cy="2651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4606" y="0"/>
                </a:lnTo>
                <a:lnTo>
                  <a:pt x="16994" y="0"/>
                </a:lnTo>
                <a:lnTo>
                  <a:pt x="21600" y="10800"/>
                </a:lnTo>
                <a:lnTo>
                  <a:pt x="16994" y="21600"/>
                </a:lnTo>
                <a:lnTo>
                  <a:pt x="4606" y="21600"/>
                </a:lnTo>
                <a:close/>
              </a:path>
            </a:pathLst>
          </a:custGeom>
          <a:solidFill>
            <a:srgbClr val="F7FBFD">
              <a:alpha val="0"/>
            </a:srgbClr>
          </a:solidFill>
          <a:ln w="12700">
            <a:solidFill>
              <a:srgbClr val="B6D4DE">
                <a:alpha val="70000"/>
              </a:srgbClr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56" name="Text 6"/>
          <p:cNvSpPr txBox="1"/>
          <p:nvPr/>
        </p:nvSpPr>
        <p:spPr>
          <a:xfrm>
            <a:off x="375592" y="591676"/>
            <a:ext cx="11064242" cy="502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3" tIns="253" rIns="253" bIns="253" anchor="ctr">
            <a:normAutofit/>
          </a:bodyPr>
          <a:lstStyle>
            <a:lvl1pPr>
              <a:defRPr sz="2400" b="1">
                <a:solidFill>
                  <a:srgbClr val="005374"/>
                </a:solidFill>
              </a:defRPr>
            </a:lvl1pPr>
          </a:lstStyle>
          <a:p>
            <a:r>
              <a:rPr sz="2800" dirty="0" err="1">
                <a:cs typeface="Times New Roman" panose="02020603050405020304" pitchFamily="18" charset="0"/>
              </a:rPr>
              <a:t>Аналоги</a:t>
            </a:r>
            <a:r>
              <a:rPr sz="2800" dirty="0">
                <a:cs typeface="Times New Roman" panose="02020603050405020304" pitchFamily="18" charset="0"/>
              </a:rPr>
              <a:t>, </a:t>
            </a:r>
            <a:r>
              <a:rPr sz="2800" dirty="0" err="1">
                <a:cs typeface="Times New Roman" panose="02020603050405020304" pitchFamily="18" charset="0"/>
              </a:rPr>
              <a:t>опыт</a:t>
            </a:r>
            <a:r>
              <a:rPr sz="2800" dirty="0">
                <a:cs typeface="Times New Roman" panose="02020603050405020304" pitchFamily="18" charset="0"/>
              </a:rPr>
              <a:t> и </a:t>
            </a:r>
            <a:r>
              <a:rPr sz="2800" dirty="0" err="1">
                <a:cs typeface="Times New Roman" panose="02020603050405020304" pitchFamily="18" charset="0"/>
              </a:rPr>
              <a:t>новизна</a:t>
            </a:r>
            <a:endParaRPr sz="2800" dirty="0">
              <a:cs typeface="Times New Roman" panose="02020603050405020304" pitchFamily="18" charset="0"/>
            </a:endParaRPr>
          </a:p>
        </p:txBody>
      </p:sp>
      <p:sp>
        <p:nvSpPr>
          <p:cNvPr id="160" name="Shape 10"/>
          <p:cNvSpPr/>
          <p:nvPr/>
        </p:nvSpPr>
        <p:spPr>
          <a:xfrm>
            <a:off x="356941" y="1444753"/>
            <a:ext cx="3718583" cy="4626864"/>
          </a:xfrm>
          <a:prstGeom prst="roundRect">
            <a:avLst>
              <a:gd name="adj" fmla="val 2254"/>
            </a:avLst>
          </a:prstGeom>
          <a:solidFill>
            <a:srgbClr val="FFFFFF"/>
          </a:solidFill>
          <a:ln w="12700">
            <a:solidFill>
              <a:srgbClr val="B6D4DE"/>
            </a:solidFill>
          </a:ln>
        </p:spPr>
        <p:txBody>
          <a:bodyPr lIns="45719" rIns="45719"/>
          <a:lstStyle/>
          <a:p>
            <a:pPr rtl="0">
              <a:lnSpc>
                <a:spcPts val="1569"/>
              </a:lnSpc>
            </a:pPr>
            <a:br>
              <a:rPr lang="ru-RU" sz="1200" dirty="0">
                <a:latin typeface="WordVisiCarriageReturn_MSFontService"/>
                <a:ea typeface="Segoe UI"/>
                <a:cs typeface="Segoe UI"/>
              </a:rPr>
            </a:br>
            <a:endParaRPr lang="ru-RU" sz="1200" dirty="0">
              <a:latin typeface="Aptos"/>
              <a:ea typeface="Segoe UI"/>
              <a:cs typeface="Segoe UI"/>
            </a:endParaRPr>
          </a:p>
        </p:txBody>
      </p:sp>
      <p:sp>
        <p:nvSpPr>
          <p:cNvPr id="161" name="Text 11"/>
          <p:cNvSpPr txBox="1"/>
          <p:nvPr/>
        </p:nvSpPr>
        <p:spPr>
          <a:xfrm>
            <a:off x="411479" y="1160956"/>
            <a:ext cx="3236978" cy="2194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1100" b="1">
                <a:solidFill>
                  <a:srgbClr val="005374"/>
                </a:solidFill>
              </a:defRPr>
            </a:lvl1pPr>
          </a:lstStyle>
          <a:p>
            <a:r>
              <a:rPr sz="1400" dirty="0" err="1"/>
              <a:t>Аналоги</a:t>
            </a:r>
            <a:endParaRPr sz="1400" dirty="0"/>
          </a:p>
        </p:txBody>
      </p:sp>
      <p:sp>
        <p:nvSpPr>
          <p:cNvPr id="163" name="Shape 13"/>
          <p:cNvSpPr/>
          <p:nvPr/>
        </p:nvSpPr>
        <p:spPr>
          <a:xfrm>
            <a:off x="4311068" y="1453895"/>
            <a:ext cx="3847061" cy="4626864"/>
          </a:xfrm>
          <a:prstGeom prst="roundRect">
            <a:avLst>
              <a:gd name="adj" fmla="val 2254"/>
            </a:avLst>
          </a:prstGeom>
          <a:solidFill>
            <a:srgbClr val="FFFFFF"/>
          </a:solidFill>
          <a:ln w="12700">
            <a:solidFill>
              <a:srgbClr val="B6D4DE"/>
            </a:solidFill>
          </a:ln>
        </p:spPr>
        <p:txBody>
          <a:bodyPr lIns="45719" rIns="45719"/>
          <a:lstStyle/>
          <a:p>
            <a:pPr marL="171450" indent="-171450">
              <a:lnSpc>
                <a:spcPts val="1569"/>
              </a:lnSpc>
              <a:buFont typeface="Wingdings" panose="05000000000000000000" pitchFamily="2" charset="2"/>
              <a:buChar char="§"/>
            </a:pPr>
            <a:r>
              <a:rPr lang="ru-RU" sz="1200" b="1" i="1" dirty="0">
                <a:solidFill>
                  <a:srgbClr val="005374"/>
                </a:solidFill>
              </a:rPr>
              <a:t>Бесплатное сырьё</a:t>
            </a:r>
            <a:r>
              <a:rPr lang="ru-RU" sz="1200" b="1" dirty="0">
                <a:solidFill>
                  <a:srgbClr val="005374"/>
                </a:solidFill>
              </a:rPr>
              <a:t>. </a:t>
            </a:r>
            <a:r>
              <a:rPr lang="ru-RU" sz="1200" dirty="0">
                <a:solidFill>
                  <a:srgbClr val="005374"/>
                </a:solidFill>
              </a:rPr>
              <a:t>Сульфатный лигнин — отход ЦБК, который можно забирать на утилизацию бесплатно или по низкой цене.</a:t>
            </a:r>
          </a:p>
          <a:p>
            <a:pPr marL="171450" indent="-171450">
              <a:lnSpc>
                <a:spcPts val="1569"/>
              </a:lnSpc>
              <a:buFont typeface="Wingdings" panose="05000000000000000000" pitchFamily="2" charset="2"/>
              <a:buChar char="§"/>
            </a:pPr>
            <a:endParaRPr lang="ru-RU" sz="1200" dirty="0">
              <a:solidFill>
                <a:srgbClr val="005374"/>
              </a:solidFill>
            </a:endParaRPr>
          </a:p>
          <a:p>
            <a:pPr marL="171450" indent="-171450">
              <a:lnSpc>
                <a:spcPts val="1569"/>
              </a:lnSpc>
              <a:buFont typeface="Wingdings" panose="05000000000000000000" pitchFamily="2" charset="2"/>
              <a:buChar char="§"/>
            </a:pPr>
            <a:r>
              <a:rPr lang="ru-RU" sz="1200" b="1" i="1" dirty="0">
                <a:solidFill>
                  <a:srgbClr val="005374"/>
                </a:solidFill>
              </a:rPr>
              <a:t>Освобождение ЦБК</a:t>
            </a:r>
            <a:r>
              <a:rPr lang="ru-RU" sz="1200" dirty="0">
                <a:solidFill>
                  <a:srgbClr val="005374"/>
                </a:solidFill>
              </a:rPr>
              <a:t> от уплаты за негативное воздействие на окружающую среду</a:t>
            </a:r>
          </a:p>
          <a:p>
            <a:pPr marL="171450" indent="-171450">
              <a:lnSpc>
                <a:spcPts val="1569"/>
              </a:lnSpc>
              <a:buFont typeface="Wingdings" panose="05000000000000000000" pitchFamily="2" charset="2"/>
              <a:buChar char="§"/>
            </a:pPr>
            <a:endParaRPr lang="ru-RU" sz="1200" dirty="0">
              <a:solidFill>
                <a:srgbClr val="005374"/>
              </a:solidFill>
            </a:endParaRPr>
          </a:p>
          <a:p>
            <a:pPr marL="171450" indent="-171450">
              <a:lnSpc>
                <a:spcPts val="1569"/>
              </a:lnSpc>
              <a:buFont typeface="Wingdings" panose="05000000000000000000" pitchFamily="2" charset="2"/>
              <a:buChar char="§"/>
            </a:pPr>
            <a:r>
              <a:rPr lang="ru-RU" sz="1200" b="1" i="1" dirty="0">
                <a:solidFill>
                  <a:srgbClr val="005374"/>
                </a:solidFill>
              </a:rPr>
              <a:t>Господдержка</a:t>
            </a:r>
            <a:r>
              <a:rPr lang="ru-RU" sz="1200" dirty="0">
                <a:solidFill>
                  <a:srgbClr val="005374"/>
                </a:solidFill>
              </a:rPr>
              <a:t>. Налоговые преференции, приоритетное нормирование.</a:t>
            </a:r>
          </a:p>
          <a:p>
            <a:pPr marL="171450" indent="-171450">
              <a:lnSpc>
                <a:spcPts val="1569"/>
              </a:lnSpc>
              <a:buFont typeface="Wingdings" panose="05000000000000000000" pitchFamily="2" charset="2"/>
              <a:buChar char="§"/>
            </a:pPr>
            <a:endParaRPr lang="ru-RU" sz="1200" dirty="0">
              <a:solidFill>
                <a:srgbClr val="005374"/>
              </a:solidFill>
            </a:endParaRPr>
          </a:p>
          <a:p>
            <a:pPr marL="171450" indent="-171450">
              <a:lnSpc>
                <a:spcPts val="1569"/>
              </a:lnSpc>
              <a:buFont typeface="Wingdings" panose="05000000000000000000" pitchFamily="2" charset="2"/>
              <a:buChar char="§"/>
            </a:pPr>
            <a:r>
              <a:rPr lang="ru-RU" sz="1200" b="1" i="1" dirty="0">
                <a:solidFill>
                  <a:srgbClr val="005374"/>
                </a:solidFill>
              </a:rPr>
              <a:t>Снижение цены</a:t>
            </a:r>
            <a:r>
              <a:rPr lang="ru-RU" sz="1200" dirty="0">
                <a:solidFill>
                  <a:srgbClr val="005374"/>
                </a:solidFill>
              </a:rPr>
              <a:t>. Замещаем дорогой техуглерод (70-150 тыс. руб./т) на лигнин (5-15 тыс. руб./т или бесплатно). Себестоимость продукта снижается на 20-40%. </a:t>
            </a:r>
          </a:p>
          <a:p>
            <a:pPr marL="171450" indent="-171450">
              <a:lnSpc>
                <a:spcPts val="1569"/>
              </a:lnSpc>
              <a:buFont typeface="Wingdings" panose="05000000000000000000" pitchFamily="2" charset="2"/>
              <a:buChar char="§"/>
            </a:pPr>
            <a:endParaRPr lang="ru-RU" sz="1200" dirty="0">
              <a:solidFill>
                <a:srgbClr val="005374"/>
              </a:solidFill>
            </a:endParaRPr>
          </a:p>
          <a:p>
            <a:pPr marL="171450" indent="-171450">
              <a:lnSpc>
                <a:spcPts val="1569"/>
              </a:lnSpc>
              <a:buFont typeface="Wingdings" panose="05000000000000000000" pitchFamily="2" charset="2"/>
              <a:buChar char="§"/>
            </a:pPr>
            <a:r>
              <a:rPr lang="ru-RU" sz="1200" b="1" i="1" dirty="0">
                <a:solidFill>
                  <a:srgbClr val="005374"/>
                </a:solidFill>
              </a:rPr>
              <a:t>Экологичность. </a:t>
            </a:r>
            <a:r>
              <a:rPr lang="ru-RU" sz="1200" dirty="0">
                <a:solidFill>
                  <a:srgbClr val="005374"/>
                </a:solidFill>
              </a:rPr>
              <a:t>Замкнутый цикл: отход ЦБК → продукт → вторичное использование.</a:t>
            </a:r>
            <a:endParaRPr sz="1200" dirty="0">
              <a:solidFill>
                <a:srgbClr val="005374"/>
              </a:solidFill>
            </a:endParaRPr>
          </a:p>
        </p:txBody>
      </p:sp>
      <p:sp>
        <p:nvSpPr>
          <p:cNvPr id="164" name="Text 14"/>
          <p:cNvSpPr txBox="1"/>
          <p:nvPr/>
        </p:nvSpPr>
        <p:spPr>
          <a:xfrm>
            <a:off x="4311068" y="1171009"/>
            <a:ext cx="3191257" cy="2194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1100" b="1">
                <a:solidFill>
                  <a:srgbClr val="005374"/>
                </a:solidFill>
              </a:defRPr>
            </a:lvl1pPr>
          </a:lstStyle>
          <a:p>
            <a:r>
              <a:rPr sz="1400" dirty="0" err="1"/>
              <a:t>Чем</a:t>
            </a:r>
            <a:r>
              <a:rPr sz="1400" dirty="0"/>
              <a:t> </a:t>
            </a:r>
            <a:r>
              <a:rPr sz="1400" dirty="0" err="1"/>
              <a:t>отличаемся</a:t>
            </a:r>
            <a:endParaRPr sz="1400" dirty="0"/>
          </a:p>
        </p:txBody>
      </p:sp>
      <p:sp>
        <p:nvSpPr>
          <p:cNvPr id="165" name="Text 15"/>
          <p:cNvSpPr txBox="1"/>
          <p:nvPr/>
        </p:nvSpPr>
        <p:spPr>
          <a:xfrm>
            <a:off x="4599432" y="2350007"/>
            <a:ext cx="3191257" cy="2651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3" tIns="253" rIns="253" bIns="253" anchor="t">
            <a:normAutofit/>
          </a:bodyPr>
          <a:lstStyle/>
          <a:p>
            <a:pPr>
              <a:defRPr sz="800">
                <a:solidFill>
                  <a:srgbClr val="162D3A"/>
                </a:solidFill>
              </a:defRPr>
            </a:pPr>
            <a:endParaRPr lang="ru-RU" sz="1200" b="1" dirty="0">
              <a:solidFill>
                <a:srgbClr val="F9FAFB"/>
              </a:solidFill>
              <a:highlight>
                <a:srgbClr val="151517"/>
              </a:highlight>
            </a:endParaRPr>
          </a:p>
          <a:p>
            <a:pPr>
              <a:defRPr sz="800">
                <a:solidFill>
                  <a:srgbClr val="162D3A"/>
                </a:solidFill>
              </a:defRPr>
            </a:pPr>
            <a:br>
              <a:rPr lang="en-US" dirty="0"/>
            </a:br>
            <a:endParaRPr lang="en-US" dirty="0"/>
          </a:p>
        </p:txBody>
      </p:sp>
      <p:sp>
        <p:nvSpPr>
          <p:cNvPr id="166" name="Shape 16"/>
          <p:cNvSpPr/>
          <p:nvPr/>
        </p:nvSpPr>
        <p:spPr>
          <a:xfrm>
            <a:off x="8207822" y="1453895"/>
            <a:ext cx="3770817" cy="4615576"/>
          </a:xfrm>
          <a:prstGeom prst="roundRect">
            <a:avLst>
              <a:gd name="adj" fmla="val 2254"/>
            </a:avLst>
          </a:prstGeom>
          <a:solidFill>
            <a:srgbClr val="F9FBFC"/>
          </a:solidFill>
          <a:ln w="12700">
            <a:solidFill>
              <a:srgbClr val="B6D4DE"/>
            </a:solidFill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167" name="Text 17"/>
          <p:cNvSpPr txBox="1"/>
          <p:nvPr/>
        </p:nvSpPr>
        <p:spPr>
          <a:xfrm>
            <a:off x="8292395" y="1171008"/>
            <a:ext cx="2916937" cy="2194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1100" b="1">
                <a:solidFill>
                  <a:srgbClr val="005374"/>
                </a:solidFill>
              </a:defRPr>
            </a:lvl1pPr>
          </a:lstStyle>
          <a:p>
            <a:r>
              <a:rPr sz="1400" dirty="0" err="1"/>
              <a:t>Критерий</a:t>
            </a:r>
            <a:r>
              <a:rPr sz="1400" dirty="0"/>
              <a:t> </a:t>
            </a:r>
            <a:r>
              <a:rPr sz="1400" dirty="0" err="1"/>
              <a:t>качества</a:t>
            </a:r>
            <a:endParaRPr sz="1400" dirty="0"/>
          </a:p>
        </p:txBody>
      </p:sp>
      <p:sp>
        <p:nvSpPr>
          <p:cNvPr id="168" name="Text 18"/>
          <p:cNvSpPr txBox="1"/>
          <p:nvPr/>
        </p:nvSpPr>
        <p:spPr>
          <a:xfrm>
            <a:off x="8321610" y="1637354"/>
            <a:ext cx="3062670" cy="42826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3" tIns="253" rIns="253" bIns="253">
            <a:noAutofit/>
          </a:bodyPr>
          <a:lstStyle>
            <a:lvl1pPr>
              <a:defRPr sz="800">
                <a:solidFill>
                  <a:srgbClr val="162D3A"/>
                </a:solidFill>
              </a:defRPr>
            </a:lvl1pPr>
          </a:lstStyle>
          <a:p>
            <a:r>
              <a:rPr lang="ru-RU" sz="1100" b="1" dirty="0" err="1">
                <a:solidFill>
                  <a:srgbClr val="53BB2D"/>
                </a:solidFill>
              </a:rPr>
              <a:t>Лигно</a:t>
            </a:r>
            <a:r>
              <a:rPr lang="ru-RU" sz="1100" b="1" dirty="0" err="1">
                <a:solidFill>
                  <a:srgbClr val="7E10C8"/>
                </a:solidFill>
              </a:rPr>
              <a:t>Тех</a:t>
            </a:r>
            <a:r>
              <a:rPr lang="ru-RU" sz="1100" dirty="0"/>
              <a:t> </a:t>
            </a:r>
            <a:r>
              <a:rPr lang="ru-RU" sz="1100" dirty="0">
                <a:solidFill>
                  <a:srgbClr val="005374"/>
                </a:solidFill>
              </a:rPr>
              <a:t>— наш сознанный выбор. Мы изучили проблему, нашли решение, проверили его на практике и получили подтверждение от науки и бизнеса. </a:t>
            </a:r>
          </a:p>
          <a:p>
            <a:endParaRPr lang="ru-RU" sz="1100" dirty="0"/>
          </a:p>
          <a:p>
            <a:endParaRPr lang="ru-RU" sz="1100" dirty="0"/>
          </a:p>
          <a:p>
            <a:endParaRPr lang="ru-RU" sz="1100" dirty="0"/>
          </a:p>
          <a:p>
            <a:endParaRPr lang="ru-RU" sz="1100" dirty="0"/>
          </a:p>
          <a:p>
            <a:endParaRPr lang="ru-RU" sz="1100" dirty="0"/>
          </a:p>
          <a:p>
            <a:endParaRPr lang="ru-RU" sz="1100" dirty="0"/>
          </a:p>
          <a:p>
            <a:endParaRPr lang="ru-RU" sz="1100" dirty="0"/>
          </a:p>
          <a:p>
            <a:endParaRPr lang="ru-RU" sz="1100" dirty="0"/>
          </a:p>
          <a:p>
            <a:endParaRPr lang="ru-RU" sz="1100" dirty="0"/>
          </a:p>
          <a:p>
            <a:endParaRPr lang="ru-RU" sz="1100" dirty="0"/>
          </a:p>
          <a:p>
            <a:endParaRPr lang="ru-RU" sz="1100" dirty="0"/>
          </a:p>
          <a:p>
            <a:pPr marL="228600" indent="-228600">
              <a:buAutoNum type="arabicPeriod"/>
            </a:pPr>
            <a:r>
              <a:rPr lang="ru-RU" sz="1100" dirty="0">
                <a:solidFill>
                  <a:srgbClr val="005374"/>
                </a:solidFill>
              </a:rPr>
              <a:t>Научная статья в </a:t>
            </a:r>
            <a:r>
              <a:rPr lang="en-US" sz="1100" dirty="0">
                <a:solidFill>
                  <a:srgbClr val="005374"/>
                </a:solidFill>
              </a:rPr>
              <a:t>Scopus</a:t>
            </a:r>
            <a:endParaRPr lang="ru-RU" sz="1100" dirty="0">
              <a:solidFill>
                <a:srgbClr val="005374"/>
              </a:solidFill>
            </a:endParaRPr>
          </a:p>
          <a:p>
            <a:pPr marL="228600" indent="-228600">
              <a:buAutoNum type="arabicPeriod"/>
            </a:pPr>
            <a:endParaRPr lang="en-US" sz="1100" dirty="0">
              <a:solidFill>
                <a:srgbClr val="005374"/>
              </a:solidFill>
            </a:endParaRPr>
          </a:p>
          <a:p>
            <a:pPr marL="228600" indent="-228600">
              <a:buAutoNum type="arabicPeriod"/>
            </a:pPr>
            <a:r>
              <a:rPr lang="ru-RU" sz="1100" dirty="0">
                <a:solidFill>
                  <a:srgbClr val="005374"/>
                </a:solidFill>
              </a:rPr>
              <a:t>Письмо поддержки от </a:t>
            </a:r>
          </a:p>
          <a:p>
            <a:r>
              <a:rPr lang="ru-RU" sz="1100" dirty="0">
                <a:solidFill>
                  <a:srgbClr val="005374"/>
                </a:solidFill>
              </a:rPr>
              <a:t>       Бизнес-инкубатора РЭУ</a:t>
            </a:r>
          </a:p>
          <a:p>
            <a:endParaRPr lang="ru-RU" sz="1100" dirty="0"/>
          </a:p>
          <a:p>
            <a:endParaRPr lang="ru-RU" sz="1100" dirty="0"/>
          </a:p>
          <a:p>
            <a:endParaRPr lang="ru-RU" sz="1100" dirty="0"/>
          </a:p>
          <a:p>
            <a:r>
              <a:rPr lang="ru-RU" sz="1100" dirty="0">
                <a:solidFill>
                  <a:srgbClr val="005374"/>
                </a:solidFill>
              </a:rPr>
              <a:t>Мы верим в эту технологию и хотим, чтобы она работала. Поэтому не останавливаемся — мы ищем партнеров, дорабатываем продукт и готовимся к внедрению.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DBC47A2-51A3-5AD4-47BE-4B8CB7D5F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2395" y="2350007"/>
            <a:ext cx="2302483" cy="132910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571FA7-F803-58BA-35D7-D17F097289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6936" y="2957512"/>
            <a:ext cx="1594545" cy="234112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0656504-8E1C-3620-F7EE-D98931809E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023" y="1569075"/>
            <a:ext cx="939020" cy="8934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Picture background">
            <a:extLst>
              <a:ext uri="{FF2B5EF4-FFF2-40B4-BE49-F238E27FC236}">
                <a16:creationId xmlns:a16="http://schemas.microsoft.com/office/drawing/2014/main" id="{4C9ECCF5-4447-7923-B7D7-29CAF44F1D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377" y="2900581"/>
            <a:ext cx="1750637" cy="485527"/>
          </a:xfrm>
          <a:prstGeom prst="rect">
            <a:avLst/>
          </a:prstGeom>
        </p:spPr>
      </p:pic>
      <p:pic>
        <p:nvPicPr>
          <p:cNvPr id="13" name="Рисунок 12" descr="Picture background">
            <a:extLst>
              <a:ext uri="{FF2B5EF4-FFF2-40B4-BE49-F238E27FC236}">
                <a16:creationId xmlns:a16="http://schemas.microsoft.com/office/drawing/2014/main" id="{7D445232-7C14-2817-3ACC-2C905A010DC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0274" b="36640"/>
          <a:stretch>
            <a:fillRect/>
          </a:stretch>
        </p:blipFill>
        <p:spPr>
          <a:xfrm>
            <a:off x="670560" y="4634330"/>
            <a:ext cx="1830850" cy="60575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B949F22-7E6C-5698-BA77-837B4AAFFFCD}"/>
              </a:ext>
            </a:extLst>
          </p:cNvPr>
          <p:cNvSpPr txBox="1"/>
          <p:nvPr/>
        </p:nvSpPr>
        <p:spPr>
          <a:xfrm>
            <a:off x="423649" y="1726942"/>
            <a:ext cx="592352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400" i="1" dirty="0">
                <a:solidFill>
                  <a:srgbClr val="005374"/>
                </a:solidFill>
                <a:cs typeface="Times New Roman" panose="02020603050405020304" pitchFamily="18" charset="0"/>
              </a:rPr>
              <a:t>1</a:t>
            </a:r>
            <a:r>
              <a:rPr lang="en-GB" sz="1400" i="1" dirty="0">
                <a:solidFill>
                  <a:srgbClr val="005374"/>
                </a:solidFill>
                <a:cs typeface="Times New Roman" panose="02020603050405020304" pitchFamily="18" charset="0"/>
              </a:rPr>
              <a:t>.</a:t>
            </a:r>
            <a:endParaRPr lang="ru-RU" sz="1400" dirty="0">
              <a:solidFill>
                <a:srgbClr val="005374"/>
              </a:solidFill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26EAA82-4022-84B1-E442-7B6295A4E55F}"/>
              </a:ext>
            </a:extLst>
          </p:cNvPr>
          <p:cNvSpPr txBox="1"/>
          <p:nvPr/>
        </p:nvSpPr>
        <p:spPr>
          <a:xfrm>
            <a:off x="411479" y="3020066"/>
            <a:ext cx="4315411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400" i="1" dirty="0">
                <a:solidFill>
                  <a:srgbClr val="005374"/>
                </a:solidFill>
                <a:cs typeface="Times New Roman" panose="02020603050405020304" pitchFamily="18" charset="0"/>
              </a:rPr>
              <a:t>2</a:t>
            </a:r>
            <a:r>
              <a:rPr lang="en-GB" sz="1400" i="1" dirty="0">
                <a:solidFill>
                  <a:srgbClr val="005374"/>
                </a:solidFill>
                <a:cs typeface="Times New Roman" panose="02020603050405020304" pitchFamily="18" charset="0"/>
              </a:rPr>
              <a:t>.</a:t>
            </a:r>
            <a:endParaRPr lang="ru-RU" sz="1400" dirty="0">
              <a:solidFill>
                <a:srgbClr val="005374"/>
              </a:solidFill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3A831C7-EFF5-F66A-40EC-86627178FAC7}"/>
              </a:ext>
            </a:extLst>
          </p:cNvPr>
          <p:cNvSpPr txBox="1"/>
          <p:nvPr/>
        </p:nvSpPr>
        <p:spPr>
          <a:xfrm>
            <a:off x="423647" y="4868086"/>
            <a:ext cx="4315411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400" i="1" dirty="0">
                <a:solidFill>
                  <a:srgbClr val="005374"/>
                </a:solidFill>
                <a:cs typeface="Times New Roman" panose="02020603050405020304" pitchFamily="18" charset="0"/>
              </a:rPr>
              <a:t>3</a:t>
            </a:r>
            <a:r>
              <a:rPr lang="en-GB" sz="1400" i="1" dirty="0">
                <a:solidFill>
                  <a:srgbClr val="005374"/>
                </a:solidFill>
                <a:cs typeface="Times New Roman" panose="02020603050405020304" pitchFamily="18" charset="0"/>
              </a:rPr>
              <a:t>.</a:t>
            </a:r>
            <a:endParaRPr lang="ru-RU" sz="1400" dirty="0">
              <a:solidFill>
                <a:srgbClr val="005374"/>
              </a:solidFill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FF520B6-FF61-7F40-8542-E44F28C8F53A}"/>
              </a:ext>
            </a:extLst>
          </p:cNvPr>
          <p:cNvSpPr txBox="1"/>
          <p:nvPr/>
        </p:nvSpPr>
        <p:spPr>
          <a:xfrm>
            <a:off x="1719616" y="1479974"/>
            <a:ext cx="2355908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200" dirty="0" err="1">
                <a:solidFill>
                  <a:srgbClr val="005374"/>
                </a:solidFill>
              </a:rPr>
              <a:t>LigniOx</a:t>
            </a:r>
            <a:r>
              <a:rPr lang="en-US" sz="1200" dirty="0">
                <a:solidFill>
                  <a:srgbClr val="005374"/>
                </a:solidFill>
              </a:rPr>
              <a:t> </a:t>
            </a:r>
            <a:r>
              <a:rPr lang="ru-RU" sz="1200" dirty="0">
                <a:solidFill>
                  <a:srgbClr val="005374"/>
                </a:solidFill>
              </a:rPr>
              <a:t>— технология, которая превращает лигнин в пластификаторы для бетона и строительных растворов</a:t>
            </a:r>
            <a:r>
              <a:rPr lang="en-GB" sz="1200" dirty="0">
                <a:solidFill>
                  <a:srgbClr val="005374"/>
                </a:solidFill>
              </a:rPr>
              <a:t>, </a:t>
            </a:r>
            <a:r>
              <a:rPr lang="ru-RU" sz="1200" dirty="0">
                <a:solidFill>
                  <a:srgbClr val="005374"/>
                </a:solidFill>
              </a:rPr>
              <a:t>добавки в краски, изделия из гипса.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55A0F61-8811-6D48-B16B-9C15AD8648D0}"/>
              </a:ext>
            </a:extLst>
          </p:cNvPr>
          <p:cNvSpPr txBox="1"/>
          <p:nvPr/>
        </p:nvSpPr>
        <p:spPr>
          <a:xfrm>
            <a:off x="326124" y="3328820"/>
            <a:ext cx="3718583" cy="12238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lnSpc>
                <a:spcPts val="1800"/>
              </a:lnSpc>
              <a:spcBef>
                <a:spcPts val="1500"/>
              </a:spcBef>
            </a:pPr>
            <a:r>
              <a:rPr lang="ru-RU" sz="1200" b="0" i="0" dirty="0" err="1">
                <a:solidFill>
                  <a:srgbClr val="005374"/>
                </a:solidFill>
                <a:effectLst/>
              </a:rPr>
              <a:t>Suzano</a:t>
            </a:r>
            <a:r>
              <a:rPr lang="ru-RU" sz="1200" b="0" i="0" dirty="0">
                <a:solidFill>
                  <a:srgbClr val="005374"/>
                </a:solidFill>
                <a:effectLst/>
              </a:rPr>
              <a:t> </a:t>
            </a:r>
            <a:r>
              <a:rPr lang="ru-RU" sz="1200" b="0" i="0" dirty="0" err="1">
                <a:solidFill>
                  <a:srgbClr val="005374"/>
                </a:solidFill>
                <a:effectLst/>
              </a:rPr>
              <a:t>Ecolig</a:t>
            </a:r>
            <a:r>
              <a:rPr lang="ru-RU" sz="1200" b="0" i="0" dirty="0">
                <a:solidFill>
                  <a:srgbClr val="005374"/>
                </a:solidFill>
                <a:effectLst/>
              </a:rPr>
              <a:t> </a:t>
            </a:r>
            <a:r>
              <a:rPr lang="ru-RU" sz="1200" dirty="0">
                <a:solidFill>
                  <a:srgbClr val="005374"/>
                </a:solidFill>
              </a:rPr>
              <a:t> — продукты из лигнина, используемые в фенольных смолах, в качестве антиоксиданта для эластомеров, а также в качестве многофункциональной добавки для полипропилена и полиэтилена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A19EE7C-AFE0-2E4D-5F9E-4394F0F87048}"/>
              </a:ext>
            </a:extLst>
          </p:cNvPr>
          <p:cNvSpPr txBox="1"/>
          <p:nvPr/>
        </p:nvSpPr>
        <p:spPr>
          <a:xfrm>
            <a:off x="337819" y="5201691"/>
            <a:ext cx="3718583" cy="830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200" b="0" i="0" dirty="0">
                <a:solidFill>
                  <a:srgbClr val="005374"/>
                </a:solidFill>
                <a:effectLst/>
              </a:rPr>
              <a:t>Borregaard </a:t>
            </a:r>
            <a:r>
              <a:rPr lang="ru-RU" sz="1200" dirty="0">
                <a:solidFill>
                  <a:srgbClr val="005374"/>
                </a:solidFill>
              </a:rPr>
              <a:t>—</a:t>
            </a:r>
            <a:r>
              <a:rPr lang="en-GB" sz="1200" dirty="0">
                <a:solidFill>
                  <a:srgbClr val="005374"/>
                </a:solidFill>
              </a:rPr>
              <a:t> </a:t>
            </a:r>
            <a:r>
              <a:rPr lang="ru-RU" sz="1200" b="0" i="0" dirty="0">
                <a:solidFill>
                  <a:srgbClr val="005374"/>
                </a:solidFill>
                <a:effectLst/>
              </a:rPr>
              <a:t>производств</a:t>
            </a:r>
            <a:r>
              <a:rPr lang="ru-RU" sz="1200" dirty="0">
                <a:solidFill>
                  <a:srgbClr val="005374"/>
                </a:solidFill>
              </a:rPr>
              <a:t>о</a:t>
            </a:r>
            <a:r>
              <a:rPr lang="ru-RU" sz="1200" b="0" i="0" dirty="0">
                <a:solidFill>
                  <a:srgbClr val="005374"/>
                </a:solidFill>
                <a:effectLst/>
              </a:rPr>
              <a:t> различных биохимических продуктов и материалов, которые служат экологичной заменой нефтехимическим аналогам. </a:t>
            </a:r>
            <a:endParaRPr lang="ru-RU" sz="1200" dirty="0">
              <a:solidFill>
                <a:srgbClr val="005374"/>
              </a:solidFill>
            </a:endParaRP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0"/>
          <p:cNvSpPr/>
          <p:nvPr/>
        </p:nvSpPr>
        <p:spPr>
          <a:xfrm>
            <a:off x="-1" y="-1"/>
            <a:ext cx="12191697" cy="329186"/>
          </a:xfrm>
          <a:prstGeom prst="rect">
            <a:avLst/>
          </a:prstGeom>
          <a:solidFill>
            <a:srgbClr val="005374"/>
          </a:solidFill>
          <a:ln w="12700">
            <a:solidFill>
              <a:srgbClr val="005374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75" name="Shape 4"/>
          <p:cNvSpPr/>
          <p:nvPr/>
        </p:nvSpPr>
        <p:spPr>
          <a:xfrm>
            <a:off x="2137722" y="165955"/>
            <a:ext cx="457201" cy="3840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4536" y="0"/>
                </a:lnTo>
                <a:lnTo>
                  <a:pt x="17064" y="0"/>
                </a:lnTo>
                <a:lnTo>
                  <a:pt x="21600" y="10800"/>
                </a:lnTo>
                <a:lnTo>
                  <a:pt x="17064" y="21600"/>
                </a:lnTo>
                <a:lnTo>
                  <a:pt x="4536" y="21600"/>
                </a:lnTo>
                <a:close/>
              </a:path>
            </a:pathLst>
          </a:custGeom>
          <a:solidFill>
            <a:srgbClr val="F7FBFD">
              <a:alpha val="0"/>
            </a:srgbClr>
          </a:solidFill>
          <a:ln w="12700">
            <a:solidFill>
              <a:srgbClr val="B6D4DE">
                <a:alpha val="90000"/>
              </a:srgbClr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76" name="Shape 5"/>
          <p:cNvSpPr/>
          <p:nvPr/>
        </p:nvSpPr>
        <p:spPr>
          <a:xfrm>
            <a:off x="337121" y="657553"/>
            <a:ext cx="310897" cy="2651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4606" y="0"/>
                </a:lnTo>
                <a:lnTo>
                  <a:pt x="16994" y="0"/>
                </a:lnTo>
                <a:lnTo>
                  <a:pt x="21600" y="10800"/>
                </a:lnTo>
                <a:lnTo>
                  <a:pt x="16994" y="21600"/>
                </a:lnTo>
                <a:lnTo>
                  <a:pt x="4606" y="21600"/>
                </a:lnTo>
                <a:close/>
              </a:path>
            </a:pathLst>
          </a:custGeom>
          <a:solidFill>
            <a:srgbClr val="F7FBFD">
              <a:alpha val="0"/>
            </a:srgbClr>
          </a:solidFill>
          <a:ln w="12700">
            <a:solidFill>
              <a:srgbClr val="B6D4DE">
                <a:alpha val="70000"/>
              </a:srgbClr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77" name="Text 6"/>
          <p:cNvSpPr txBox="1"/>
          <p:nvPr/>
        </p:nvSpPr>
        <p:spPr>
          <a:xfrm>
            <a:off x="492570" y="402187"/>
            <a:ext cx="2973628" cy="502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3" tIns="253" rIns="253" bIns="253" anchor="ctr">
            <a:normAutofit/>
          </a:bodyPr>
          <a:lstStyle>
            <a:lvl1pPr>
              <a:defRPr sz="2400" b="1">
                <a:solidFill>
                  <a:srgbClr val="005374"/>
                </a:solidFill>
              </a:defRPr>
            </a:lvl1pPr>
          </a:lstStyle>
          <a:p>
            <a:r>
              <a:rPr lang="ru-RU" sz="2800" dirty="0">
                <a:cs typeface="Times New Roman" panose="02020603050405020304" pitchFamily="18" charset="0"/>
              </a:rPr>
              <a:t>Технология</a:t>
            </a:r>
            <a:endParaRPr sz="2800" dirty="0">
              <a:cs typeface="Times New Roman" panose="02020603050405020304" pitchFamily="18" charset="0"/>
            </a:endParaRPr>
          </a:p>
        </p:txBody>
      </p:sp>
      <p:grpSp>
        <p:nvGrpSpPr>
          <p:cNvPr id="109" name="Группа 108">
            <a:extLst>
              <a:ext uri="{FF2B5EF4-FFF2-40B4-BE49-F238E27FC236}">
                <a16:creationId xmlns:a16="http://schemas.microsoft.com/office/drawing/2014/main" id="{B2BD756B-EFDB-4704-E31B-9D58ABC7CBCD}"/>
              </a:ext>
            </a:extLst>
          </p:cNvPr>
          <p:cNvGrpSpPr/>
          <p:nvPr/>
        </p:nvGrpSpPr>
        <p:grpSpPr>
          <a:xfrm>
            <a:off x="49205" y="978109"/>
            <a:ext cx="9491955" cy="5595037"/>
            <a:chOff x="98899" y="863055"/>
            <a:chExt cx="9491955" cy="5595037"/>
          </a:xfrm>
        </p:grpSpPr>
        <p:grpSp>
          <p:nvGrpSpPr>
            <p:cNvPr id="24" name="Группа 23"/>
            <p:cNvGrpSpPr/>
            <p:nvPr/>
          </p:nvGrpSpPr>
          <p:grpSpPr>
            <a:xfrm>
              <a:off x="1002987" y="863055"/>
              <a:ext cx="8587867" cy="5595037"/>
              <a:chOff x="2527405" y="63288"/>
              <a:chExt cx="8900786" cy="4276082"/>
            </a:xfrm>
          </p:grpSpPr>
          <p:grpSp>
            <p:nvGrpSpPr>
              <p:cNvPr id="23" name="Группа 22">
                <a:extLst>
                  <a:ext uri="{FF2B5EF4-FFF2-40B4-BE49-F238E27FC236}">
                    <a16:creationId xmlns:a16="http://schemas.microsoft.com/office/drawing/2014/main" id="{2A3E715F-C257-4B83-8E8E-9E24A388FD0B}"/>
                  </a:ext>
                </a:extLst>
              </p:cNvPr>
              <p:cNvGrpSpPr/>
              <p:nvPr/>
            </p:nvGrpSpPr>
            <p:grpSpPr>
              <a:xfrm>
                <a:off x="2604211" y="63288"/>
                <a:ext cx="8791729" cy="4169718"/>
                <a:chOff x="1386923" y="351443"/>
                <a:chExt cx="10774411" cy="5261980"/>
              </a:xfrm>
            </p:grpSpPr>
            <p:sp>
              <p:nvSpPr>
                <p:cNvPr id="32" name="Прямоугольник: скругленные углы 31">
                  <a:extLst>
                    <a:ext uri="{FF2B5EF4-FFF2-40B4-BE49-F238E27FC236}">
                      <a16:creationId xmlns:a16="http://schemas.microsoft.com/office/drawing/2014/main" id="{C0B358E1-7BC7-46A3-A3E6-A08EE0D8AAFB}"/>
                    </a:ext>
                  </a:extLst>
                </p:cNvPr>
                <p:cNvSpPr/>
                <p:nvPr/>
              </p:nvSpPr>
              <p:spPr>
                <a:xfrm>
                  <a:off x="1386923" y="361492"/>
                  <a:ext cx="7140120" cy="507774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200" dirty="0">
                      <a:solidFill>
                        <a:srgbClr val="183D5E"/>
                      </a:solidFill>
                      <a:cs typeface="Times New Roman" panose="02020603050405020304" pitchFamily="18" charset="0"/>
                    </a:rPr>
                    <a:t>Сульфитный лигнин</a:t>
                  </a:r>
                </a:p>
              </p:txBody>
            </p:sp>
            <p:sp>
              <p:nvSpPr>
                <p:cNvPr id="33" name="Прямоугольник: скругленные углы 32">
                  <a:extLst>
                    <a:ext uri="{FF2B5EF4-FFF2-40B4-BE49-F238E27FC236}">
                      <a16:creationId xmlns:a16="http://schemas.microsoft.com/office/drawing/2014/main" id="{534CB623-5C7C-4B8B-A9DD-C2B6C809BB05}"/>
                    </a:ext>
                  </a:extLst>
                </p:cNvPr>
                <p:cNvSpPr/>
                <p:nvPr/>
              </p:nvSpPr>
              <p:spPr>
                <a:xfrm>
                  <a:off x="1496064" y="3688390"/>
                  <a:ext cx="2108864" cy="533874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200" dirty="0">
                      <a:solidFill>
                        <a:srgbClr val="183D5E"/>
                      </a:solidFill>
                      <a:cs typeface="Times New Roman" panose="02020603050405020304" pitchFamily="18" charset="0"/>
                    </a:rPr>
                    <a:t>Резиновые плиты</a:t>
                  </a:r>
                </a:p>
              </p:txBody>
            </p:sp>
            <p:sp>
              <p:nvSpPr>
                <p:cNvPr id="34" name="Прямоугольник: скругленные углы 33">
                  <a:extLst>
                    <a:ext uri="{FF2B5EF4-FFF2-40B4-BE49-F238E27FC236}">
                      <a16:creationId xmlns:a16="http://schemas.microsoft.com/office/drawing/2014/main" id="{CF22407E-EEAF-4666-B298-F1792C8E86F1}"/>
                    </a:ext>
                  </a:extLst>
                </p:cNvPr>
                <p:cNvSpPr/>
                <p:nvPr/>
              </p:nvSpPr>
              <p:spPr>
                <a:xfrm>
                  <a:off x="1443296" y="1784472"/>
                  <a:ext cx="2185598" cy="718068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200" dirty="0">
                      <a:solidFill>
                        <a:srgbClr val="183D5E"/>
                      </a:solidFill>
                      <a:cs typeface="Times New Roman" panose="02020603050405020304" pitchFamily="18" charset="0"/>
                    </a:rPr>
                    <a:t>+ резиновая крошка</a:t>
                  </a:r>
                </a:p>
                <a:p>
                  <a:pPr algn="ctr"/>
                  <a:r>
                    <a:rPr lang="ru-RU" sz="1200" dirty="0">
                      <a:solidFill>
                        <a:srgbClr val="183D5E"/>
                      </a:solidFill>
                      <a:cs typeface="Times New Roman" panose="02020603050405020304" pitchFamily="18" charset="0"/>
                    </a:rPr>
                    <a:t>+ пиролизное масло</a:t>
                  </a:r>
                </a:p>
                <a:p>
                  <a:pPr algn="ctr"/>
                  <a:r>
                    <a:rPr lang="ru-RU" sz="1200" dirty="0">
                      <a:solidFill>
                        <a:srgbClr val="183D5E"/>
                      </a:solidFill>
                      <a:cs typeface="Times New Roman" panose="02020603050405020304" pitchFamily="18" charset="0"/>
                    </a:rPr>
                    <a:t>+ сера</a:t>
                  </a:r>
                </a:p>
              </p:txBody>
            </p:sp>
            <p:sp>
              <p:nvSpPr>
                <p:cNvPr id="36" name="Прямоугольник: скругленные углы 35">
                  <a:extLst>
                    <a:ext uri="{FF2B5EF4-FFF2-40B4-BE49-F238E27FC236}">
                      <a16:creationId xmlns:a16="http://schemas.microsoft.com/office/drawing/2014/main" id="{3135C536-646C-4EA2-99B2-3BAED414BEC9}"/>
                    </a:ext>
                  </a:extLst>
                </p:cNvPr>
                <p:cNvSpPr/>
                <p:nvPr/>
              </p:nvSpPr>
              <p:spPr>
                <a:xfrm>
                  <a:off x="6470960" y="1798963"/>
                  <a:ext cx="2021522" cy="633579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100" dirty="0">
                      <a:solidFill>
                        <a:srgbClr val="183D5E"/>
                      </a:solidFill>
                      <a:cs typeface="Times New Roman" panose="02020603050405020304" pitchFamily="18" charset="0"/>
                    </a:rPr>
                    <a:t>+ вода (кислотный гидролиз серной кислотой)</a:t>
                  </a:r>
                </a:p>
              </p:txBody>
            </p:sp>
            <p:sp>
              <p:nvSpPr>
                <p:cNvPr id="37" name="Прямоугольник: скругленные углы 36">
                  <a:extLst>
                    <a:ext uri="{FF2B5EF4-FFF2-40B4-BE49-F238E27FC236}">
                      <a16:creationId xmlns:a16="http://schemas.microsoft.com/office/drawing/2014/main" id="{2DD33013-5722-41A3-9E40-1EE7D9231F97}"/>
                    </a:ext>
                  </a:extLst>
                </p:cNvPr>
                <p:cNvSpPr/>
                <p:nvPr/>
              </p:nvSpPr>
              <p:spPr>
                <a:xfrm>
                  <a:off x="1402789" y="2905956"/>
                  <a:ext cx="2307536" cy="385306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100" dirty="0">
                      <a:solidFill>
                        <a:srgbClr val="183D5E"/>
                      </a:solidFill>
                      <a:cs typeface="Times New Roman" panose="02020603050405020304" pitchFamily="18" charset="0"/>
                    </a:rPr>
                    <a:t>+</a:t>
                  </a:r>
                  <a:r>
                    <a:rPr lang="ru-RU" sz="1100" dirty="0">
                      <a:solidFill>
                        <a:srgbClr val="183D5E"/>
                      </a:solidFill>
                      <a:cs typeface="Times New Roman" panose="02020603050405020304" pitchFamily="18" charset="0"/>
                    </a:rPr>
                    <a:t> резиновая крошка с лигнином</a:t>
                  </a:r>
                </a:p>
              </p:txBody>
            </p:sp>
            <p:sp>
              <p:nvSpPr>
                <p:cNvPr id="38" name="Прямоугольник: скругленные углы 37">
                  <a:extLst>
                    <a:ext uri="{FF2B5EF4-FFF2-40B4-BE49-F238E27FC236}">
                      <a16:creationId xmlns:a16="http://schemas.microsoft.com/office/drawing/2014/main" id="{1A10D3C9-EB46-4F4D-9CB0-1A7AAF0263A9}"/>
                    </a:ext>
                  </a:extLst>
                </p:cNvPr>
                <p:cNvSpPr/>
                <p:nvPr/>
              </p:nvSpPr>
              <p:spPr>
                <a:xfrm>
                  <a:off x="1496065" y="4088041"/>
                  <a:ext cx="2374778" cy="1525382"/>
                </a:xfrm>
                <a:prstGeom prst="roundRect">
                  <a:avLst/>
                </a:prstGeom>
                <a:solidFill>
                  <a:schemeClr val="bg1"/>
                </a:solidFill>
                <a:ln w="63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marL="171450" indent="-171450">
                    <a:buFont typeface="Wingdings" panose="05000000000000000000" pitchFamily="2" charset="2"/>
                    <a:buChar char="q"/>
                  </a:pPr>
                  <a:r>
                    <a:rPr lang="ru-RU" sz="1000" dirty="0">
                      <a:solidFill>
                        <a:schemeClr val="accent1">
                          <a:lumMod val="75000"/>
                        </a:schemeClr>
                      </a:solidFill>
                      <a:cs typeface="Times New Roman" panose="02020603050405020304" pitchFamily="18" charset="0"/>
                    </a:rPr>
                    <a:t>напольные уличные покрытия</a:t>
                  </a:r>
                </a:p>
                <a:p>
                  <a:pPr marL="171450" indent="-171450">
                    <a:buFont typeface="Wingdings" panose="05000000000000000000" pitchFamily="2" charset="2"/>
                    <a:buChar char="q"/>
                  </a:pPr>
                  <a:r>
                    <a:rPr lang="ru-RU" sz="1000" dirty="0">
                      <a:solidFill>
                        <a:schemeClr val="accent1">
                          <a:lumMod val="75000"/>
                        </a:schemeClr>
                      </a:solidFill>
                      <a:cs typeface="Times New Roman" panose="02020603050405020304" pitchFamily="18" charset="0"/>
                    </a:rPr>
                    <a:t>покрытие для полов в общественном транспорте</a:t>
                  </a:r>
                </a:p>
                <a:p>
                  <a:pPr marL="171450" indent="-171450">
                    <a:buFont typeface="Wingdings" panose="05000000000000000000" pitchFamily="2" charset="2"/>
                    <a:buChar char="q"/>
                  </a:pPr>
                  <a:r>
                    <a:rPr lang="ru-RU" sz="1000" dirty="0">
                      <a:solidFill>
                        <a:schemeClr val="accent1">
                          <a:lumMod val="75000"/>
                        </a:schemeClr>
                      </a:solidFill>
                      <a:cs typeface="Times New Roman" panose="02020603050405020304" pitchFamily="18" charset="0"/>
                    </a:rPr>
                    <a:t>электроизоляционный материал</a:t>
                  </a:r>
                </a:p>
                <a:p>
                  <a:pPr algn="ctr"/>
                  <a:endParaRPr lang="ru-RU" sz="1000" dirty="0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43" name="Группа 42">
                  <a:extLst>
                    <a:ext uri="{FF2B5EF4-FFF2-40B4-BE49-F238E27FC236}">
                      <a16:creationId xmlns:a16="http://schemas.microsoft.com/office/drawing/2014/main" id="{22FFCE4E-E79E-4BE2-9C79-A57715D8BFBE}"/>
                    </a:ext>
                  </a:extLst>
                </p:cNvPr>
                <p:cNvGrpSpPr/>
                <p:nvPr/>
              </p:nvGrpSpPr>
              <p:grpSpPr>
                <a:xfrm>
                  <a:off x="4000187" y="1819782"/>
                  <a:ext cx="2190338" cy="2981038"/>
                  <a:chOff x="2364288" y="1427583"/>
                  <a:chExt cx="2260248" cy="3372147"/>
                </a:xfrm>
              </p:grpSpPr>
              <p:sp>
                <p:nvSpPr>
                  <p:cNvPr id="85" name="Прямоугольник: скругленные углы 84">
                    <a:extLst>
                      <a:ext uri="{FF2B5EF4-FFF2-40B4-BE49-F238E27FC236}">
                        <a16:creationId xmlns:a16="http://schemas.microsoft.com/office/drawing/2014/main" id="{761F4E81-D307-4F5C-AE4A-4AD93A6337D7}"/>
                      </a:ext>
                    </a:extLst>
                  </p:cNvPr>
                  <p:cNvSpPr/>
                  <p:nvPr/>
                </p:nvSpPr>
                <p:spPr>
                  <a:xfrm>
                    <a:off x="2416504" y="3633985"/>
                    <a:ext cx="2004042" cy="617232"/>
                  </a:xfrm>
                  <a:prstGeom prst="round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1200" dirty="0">
                        <a:solidFill>
                          <a:srgbClr val="183D5E"/>
                        </a:solidFill>
                        <a:cs typeface="Times New Roman" panose="02020603050405020304" pitchFamily="18" charset="0"/>
                      </a:rPr>
                      <a:t>Сульфированный катализатор</a:t>
                    </a:r>
                  </a:p>
                </p:txBody>
              </p:sp>
              <p:sp>
                <p:nvSpPr>
                  <p:cNvPr id="86" name="Прямоугольник: скругленные углы 85">
                    <a:extLst>
                      <a:ext uri="{FF2B5EF4-FFF2-40B4-BE49-F238E27FC236}">
                        <a16:creationId xmlns:a16="http://schemas.microsoft.com/office/drawing/2014/main" id="{8DC0E1AB-6C4D-4741-852D-58FCB9548149}"/>
                      </a:ext>
                    </a:extLst>
                  </p:cNvPr>
                  <p:cNvSpPr/>
                  <p:nvPr/>
                </p:nvSpPr>
                <p:spPr>
                  <a:xfrm>
                    <a:off x="2364288" y="1427583"/>
                    <a:ext cx="2080203" cy="522810"/>
                  </a:xfrm>
                  <a:prstGeom prst="roundRect">
                    <a:avLst/>
                  </a:prstGeom>
                  <a:solidFill>
                    <a:schemeClr val="bg1"/>
                  </a:solidFill>
                  <a:ln w="381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1200" dirty="0">
                        <a:solidFill>
                          <a:srgbClr val="183D5E"/>
                        </a:solidFill>
                        <a:cs typeface="Times New Roman" panose="02020603050405020304" pitchFamily="18" charset="0"/>
                      </a:rPr>
                      <a:t>+ </a:t>
                    </a:r>
                    <a:r>
                      <a:rPr lang="ru-RU" sz="1200" dirty="0" err="1">
                        <a:solidFill>
                          <a:srgbClr val="183D5E"/>
                        </a:solidFill>
                        <a:cs typeface="Times New Roman" panose="02020603050405020304" pitchFamily="18" charset="0"/>
                      </a:rPr>
                      <a:t>конц</a:t>
                    </a:r>
                    <a:r>
                      <a:rPr lang="ru-RU" sz="1200" dirty="0">
                        <a:solidFill>
                          <a:srgbClr val="183D5E"/>
                        </a:solidFill>
                        <a:cs typeface="Times New Roman" panose="02020603050405020304" pitchFamily="18" charset="0"/>
                      </a:rPr>
                      <a:t>. серная к-та</a:t>
                    </a:r>
                  </a:p>
                </p:txBody>
              </p:sp>
              <p:sp>
                <p:nvSpPr>
                  <p:cNvPr id="87" name="Прямоугольник: скругленные углы 86">
                    <a:extLst>
                      <a:ext uri="{FF2B5EF4-FFF2-40B4-BE49-F238E27FC236}">
                        <a16:creationId xmlns:a16="http://schemas.microsoft.com/office/drawing/2014/main" id="{C031748F-1515-4D0C-B059-CD3E190C90F5}"/>
                      </a:ext>
                    </a:extLst>
                  </p:cNvPr>
                  <p:cNvSpPr/>
                  <p:nvPr/>
                </p:nvSpPr>
                <p:spPr>
                  <a:xfrm>
                    <a:off x="2918026" y="4218028"/>
                    <a:ext cx="1706510" cy="581702"/>
                  </a:xfrm>
                  <a:prstGeom prst="roundRect">
                    <a:avLst/>
                  </a:prstGeom>
                  <a:solidFill>
                    <a:schemeClr val="bg1"/>
                  </a:solidFill>
                  <a:ln w="635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/>
                  <a:lstStyle/>
                  <a:p>
                    <a:pPr algn="ctr"/>
                    <a:r>
                      <a:rPr lang="ru-RU" sz="1000" dirty="0">
                        <a:solidFill>
                          <a:schemeClr val="accent1">
                            <a:lumMod val="75000"/>
                          </a:schemeClr>
                        </a:solidFill>
                        <a:cs typeface="Times New Roman" panose="02020603050405020304" pitchFamily="18" charset="0"/>
                      </a:rPr>
                      <a:t>нефтехимическая промышленность</a:t>
                    </a:r>
                  </a:p>
                </p:txBody>
              </p:sp>
            </p:grpSp>
            <p:sp>
              <p:nvSpPr>
                <p:cNvPr id="60" name="Прямоугольник: скругленные углы 59">
                  <a:extLst>
                    <a:ext uri="{FF2B5EF4-FFF2-40B4-BE49-F238E27FC236}">
                      <a16:creationId xmlns:a16="http://schemas.microsoft.com/office/drawing/2014/main" id="{777D1BDA-68E9-41B1-95B3-DF7C99802720}"/>
                    </a:ext>
                  </a:extLst>
                </p:cNvPr>
                <p:cNvSpPr/>
                <p:nvPr/>
              </p:nvSpPr>
              <p:spPr>
                <a:xfrm>
                  <a:off x="9402832" y="351443"/>
                  <a:ext cx="1857453" cy="481980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200" dirty="0">
                      <a:solidFill>
                        <a:srgbClr val="183D5E"/>
                      </a:solidFill>
                      <a:cs typeface="Times New Roman" panose="02020603050405020304" pitchFamily="18" charset="0"/>
                    </a:rPr>
                    <a:t>Щелочной лигнин</a:t>
                  </a:r>
                </a:p>
              </p:txBody>
            </p:sp>
            <p:sp>
              <p:nvSpPr>
                <p:cNvPr id="64" name="Прямоугольник: скругленные углы 63">
                  <a:extLst>
                    <a:ext uri="{FF2B5EF4-FFF2-40B4-BE49-F238E27FC236}">
                      <a16:creationId xmlns:a16="http://schemas.microsoft.com/office/drawing/2014/main" id="{208A9298-2C20-4472-B3A0-9CE32E9BF495}"/>
                    </a:ext>
                  </a:extLst>
                </p:cNvPr>
                <p:cNvSpPr/>
                <p:nvPr/>
              </p:nvSpPr>
              <p:spPr>
                <a:xfrm>
                  <a:off x="8646050" y="3787314"/>
                  <a:ext cx="3515284" cy="517903"/>
                </a:xfrm>
                <a:prstGeom prst="roundRect">
                  <a:avLst/>
                </a:prstGeom>
                <a:solidFill>
                  <a:srgbClr val="FFFF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200" dirty="0">
                      <a:solidFill>
                        <a:srgbClr val="183D5E"/>
                      </a:solidFill>
                      <a:cs typeface="Times New Roman" panose="02020603050405020304" pitchFamily="18" charset="0"/>
                    </a:rPr>
                    <a:t>Щепка-удобрение и щепка-сорбент</a:t>
                  </a:r>
                </a:p>
              </p:txBody>
            </p:sp>
            <p:sp>
              <p:nvSpPr>
                <p:cNvPr id="65" name="Прямоугольник: скругленные углы 64">
                  <a:extLst>
                    <a:ext uri="{FF2B5EF4-FFF2-40B4-BE49-F238E27FC236}">
                      <a16:creationId xmlns:a16="http://schemas.microsoft.com/office/drawing/2014/main" id="{470D8BCE-423A-431A-8608-D3BE83B713E3}"/>
                    </a:ext>
                  </a:extLst>
                </p:cNvPr>
                <p:cNvSpPr/>
                <p:nvPr/>
              </p:nvSpPr>
              <p:spPr>
                <a:xfrm>
                  <a:off x="6925783" y="2940389"/>
                  <a:ext cx="1153662" cy="343468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200" dirty="0">
                      <a:solidFill>
                        <a:srgbClr val="183D5E"/>
                      </a:solidFill>
                      <a:cs typeface="Times New Roman" panose="02020603050405020304" pitchFamily="18" charset="0"/>
                    </a:rPr>
                    <a:t>+ щелочь</a:t>
                  </a:r>
                </a:p>
              </p:txBody>
            </p:sp>
            <p:cxnSp>
              <p:nvCxnSpPr>
                <p:cNvPr id="25" name="Прямая со стрелкой 24">
                  <a:extLst>
                    <a:ext uri="{FF2B5EF4-FFF2-40B4-BE49-F238E27FC236}">
                      <a16:creationId xmlns:a16="http://schemas.microsoft.com/office/drawing/2014/main" id="{059C7DC8-227D-4156-BD80-E59C55AAFA9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556556" y="3282170"/>
                  <a:ext cx="0" cy="531635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Прямая со стрелкой 25">
                  <a:extLst>
                    <a:ext uri="{FF2B5EF4-FFF2-40B4-BE49-F238E27FC236}">
                      <a16:creationId xmlns:a16="http://schemas.microsoft.com/office/drawing/2014/main" id="{1DA28713-597E-4242-B6C2-A5EBAB955EF9}"/>
                    </a:ext>
                  </a:extLst>
                </p:cNvPr>
                <p:cNvCxnSpPr>
                  <a:cxnSpLocks/>
                  <a:stCxn id="34" idx="2"/>
                </p:cNvCxnSpPr>
                <p:nvPr/>
              </p:nvCxnSpPr>
              <p:spPr>
                <a:xfrm>
                  <a:off x="2536095" y="2502540"/>
                  <a:ext cx="14400" cy="523579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" name="Прямоугольник: скругленные углы 5">
                <a:extLst>
                  <a:ext uri="{FF2B5EF4-FFF2-40B4-BE49-F238E27FC236}">
                    <a16:creationId xmlns:a16="http://schemas.microsoft.com/office/drawing/2014/main" id="{99894603-97F3-6BDB-6F0C-16CB9ABEA7E0}"/>
                  </a:ext>
                </a:extLst>
              </p:cNvPr>
              <p:cNvSpPr/>
              <p:nvPr/>
            </p:nvSpPr>
            <p:spPr>
              <a:xfrm>
                <a:off x="6878413" y="2772457"/>
                <a:ext cx="1441668" cy="49622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200" dirty="0">
                    <a:solidFill>
                      <a:srgbClr val="183D5E"/>
                    </a:solidFill>
                    <a:cs typeface="Times New Roman" panose="02020603050405020304" pitchFamily="18" charset="0"/>
                  </a:rPr>
                  <a:t>Пластификатор для бетона</a:t>
                </a:r>
              </a:p>
            </p:txBody>
          </p:sp>
          <p:sp>
            <p:nvSpPr>
              <p:cNvPr id="3" name="Прямоугольник: скругленные углы 2">
                <a:extLst>
                  <a:ext uri="{FF2B5EF4-FFF2-40B4-BE49-F238E27FC236}">
                    <a16:creationId xmlns:a16="http://schemas.microsoft.com/office/drawing/2014/main" id="{E2998898-C852-3F81-3636-8B005BCA6EFB}"/>
                  </a:ext>
                </a:extLst>
              </p:cNvPr>
              <p:cNvSpPr/>
              <p:nvPr/>
            </p:nvSpPr>
            <p:spPr>
              <a:xfrm>
                <a:off x="8525068" y="1266311"/>
                <a:ext cx="1189026" cy="426642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200" dirty="0">
                    <a:solidFill>
                      <a:srgbClr val="183D5E"/>
                    </a:solidFill>
                    <a:cs typeface="Times New Roman" panose="02020603050405020304" pitchFamily="18" charset="0"/>
                  </a:rPr>
                  <a:t>+ гуминовые к-ты</a:t>
                </a:r>
              </a:p>
            </p:txBody>
          </p:sp>
          <p:sp>
            <p:nvSpPr>
              <p:cNvPr id="4" name="Прямоугольник: скругленные углы 3">
                <a:extLst>
                  <a:ext uri="{FF2B5EF4-FFF2-40B4-BE49-F238E27FC236}">
                    <a16:creationId xmlns:a16="http://schemas.microsoft.com/office/drawing/2014/main" id="{AFAFF5B7-4DE8-FB3D-CBB9-1930B105BE9A}"/>
                  </a:ext>
                </a:extLst>
              </p:cNvPr>
              <p:cNvSpPr/>
              <p:nvPr/>
            </p:nvSpPr>
            <p:spPr>
              <a:xfrm>
                <a:off x="9744878" y="1264130"/>
                <a:ext cx="1683313" cy="412053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200" dirty="0">
                    <a:solidFill>
                      <a:srgbClr val="183D5E"/>
                    </a:solidFill>
                    <a:cs typeface="Times New Roman" panose="02020603050405020304" pitchFamily="18" charset="0"/>
                  </a:rPr>
                  <a:t>+</a:t>
                </a:r>
                <a:r>
                  <a:rPr lang="en-US" sz="1200" dirty="0">
                    <a:solidFill>
                      <a:srgbClr val="183D5E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ru-RU" sz="1200" dirty="0" err="1">
                    <a:solidFill>
                      <a:srgbClr val="183D5E"/>
                    </a:solidFill>
                    <a:cs typeface="Times New Roman" panose="02020603050405020304" pitchFamily="18" charset="0"/>
                  </a:rPr>
                  <a:t>диметилфосфит</a:t>
                </a:r>
                <a:r>
                  <a:rPr lang="ru-RU" sz="1200" dirty="0">
                    <a:solidFill>
                      <a:srgbClr val="183D5E"/>
                    </a:solidFill>
                    <a:cs typeface="Times New Roman" panose="02020603050405020304" pitchFamily="18" charset="0"/>
                  </a:rPr>
                  <a:t>, </a:t>
                </a:r>
                <a:r>
                  <a:rPr lang="ru-RU" sz="1200" dirty="0" err="1">
                    <a:solidFill>
                      <a:srgbClr val="183D5E"/>
                    </a:solidFill>
                    <a:cs typeface="Times New Roman" panose="02020603050405020304" pitchFamily="18" charset="0"/>
                  </a:rPr>
                  <a:t>перкарбонат</a:t>
                </a:r>
                <a:r>
                  <a:rPr lang="ru-RU" sz="1200" dirty="0">
                    <a:solidFill>
                      <a:srgbClr val="183D5E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1200" dirty="0">
                    <a:solidFill>
                      <a:srgbClr val="183D5E"/>
                    </a:solidFill>
                    <a:cs typeface="Times New Roman" panose="02020603050405020304" pitchFamily="18" charset="0"/>
                  </a:rPr>
                  <a:t>Na</a:t>
                </a:r>
                <a:endParaRPr lang="ru-RU" sz="1200" dirty="0">
                  <a:solidFill>
                    <a:srgbClr val="183D5E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Прямоугольник: скругленные углы 55">
                <a:extLst>
                  <a:ext uri="{FF2B5EF4-FFF2-40B4-BE49-F238E27FC236}">
                    <a16:creationId xmlns:a16="http://schemas.microsoft.com/office/drawing/2014/main" id="{665E2914-4E42-504D-E705-0FC2201D6BEA}"/>
                  </a:ext>
                </a:extLst>
              </p:cNvPr>
              <p:cNvSpPr/>
              <p:nvPr/>
            </p:nvSpPr>
            <p:spPr>
              <a:xfrm>
                <a:off x="7212081" y="3204837"/>
                <a:ext cx="1265062" cy="239086"/>
              </a:xfrm>
              <a:prstGeom prst="roundRect">
                <a:avLst/>
              </a:prstGeom>
              <a:solidFill>
                <a:schemeClr val="bg1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ru-RU" sz="1000" dirty="0">
                    <a:solidFill>
                      <a:schemeClr val="accent1">
                        <a:lumMod val="75000"/>
                      </a:schemeClr>
                    </a:solidFill>
                    <a:cs typeface="Times New Roman" panose="02020603050405020304" pitchFamily="18" charset="0"/>
                  </a:rPr>
                  <a:t>стройматериал</a:t>
                </a:r>
              </a:p>
            </p:txBody>
          </p:sp>
          <p:sp>
            <p:nvSpPr>
              <p:cNvPr id="57" name="Прямоугольник: скругленные углы 56">
                <a:extLst>
                  <a:ext uri="{FF2B5EF4-FFF2-40B4-BE49-F238E27FC236}">
                    <a16:creationId xmlns:a16="http://schemas.microsoft.com/office/drawing/2014/main" id="{6170A7D0-E6B7-AFFE-E4D1-7FABAFDBA1E5}"/>
                  </a:ext>
                </a:extLst>
              </p:cNvPr>
              <p:cNvSpPr/>
              <p:nvPr/>
            </p:nvSpPr>
            <p:spPr>
              <a:xfrm>
                <a:off x="9742600" y="3173611"/>
                <a:ext cx="1319227" cy="415470"/>
              </a:xfrm>
              <a:prstGeom prst="round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ru-RU" sz="1000" dirty="0">
                    <a:solidFill>
                      <a:schemeClr val="accent1">
                        <a:lumMod val="75000"/>
                      </a:schemeClr>
                    </a:solidFill>
                    <a:cs typeface="Times New Roman" panose="02020603050405020304" pitchFamily="18" charset="0"/>
                  </a:rPr>
                  <a:t>благоустройство зеленых зон</a:t>
                </a:r>
              </a:p>
            </p:txBody>
          </p:sp>
          <p:cxnSp>
            <p:nvCxnSpPr>
              <p:cNvPr id="78" name="Прямая со стрелкой 77">
                <a:extLst>
                  <a:ext uri="{FF2B5EF4-FFF2-40B4-BE49-F238E27FC236}">
                    <a16:creationId xmlns:a16="http://schemas.microsoft.com/office/drawing/2014/main" id="{F190B5B8-BAE5-0767-791F-883B334A8067}"/>
                  </a:ext>
                </a:extLst>
              </p:cNvPr>
              <p:cNvCxnSpPr>
                <a:cxnSpLocks/>
                <a:stCxn id="86" idx="2"/>
                <a:endCxn id="85" idx="0"/>
              </p:cNvCxnSpPr>
              <p:nvPr/>
            </p:nvCxnSpPr>
            <p:spPr>
              <a:xfrm>
                <a:off x="5559043" y="1593072"/>
                <a:ext cx="11177" cy="1179385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0" name="Прямая со стрелкой 89">
                <a:extLst>
                  <a:ext uri="{FF2B5EF4-FFF2-40B4-BE49-F238E27FC236}">
                    <a16:creationId xmlns:a16="http://schemas.microsoft.com/office/drawing/2014/main" id="{BE44326B-D7C6-CBFC-DA5A-C9BFC8097B4A}"/>
                  </a:ext>
                </a:extLst>
              </p:cNvPr>
              <p:cNvCxnSpPr>
                <a:cxnSpLocks/>
                <a:stCxn id="36" idx="2"/>
                <a:endCxn id="65" idx="0"/>
              </p:cNvCxnSpPr>
              <p:nvPr/>
            </p:nvCxnSpPr>
            <p:spPr>
              <a:xfrm>
                <a:off x="7577459" y="1712400"/>
                <a:ext cx="17048" cy="40243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1" name="Прямая со стрелкой 90">
                <a:extLst>
                  <a:ext uri="{FF2B5EF4-FFF2-40B4-BE49-F238E27FC236}">
                    <a16:creationId xmlns:a16="http://schemas.microsoft.com/office/drawing/2014/main" id="{A2926A69-9B82-69B1-1EDC-A1A38D0DB98F}"/>
                  </a:ext>
                </a:extLst>
              </p:cNvPr>
              <p:cNvCxnSpPr>
                <a:cxnSpLocks/>
                <a:stCxn id="65" idx="2"/>
                <a:endCxn id="6" idx="0"/>
              </p:cNvCxnSpPr>
              <p:nvPr/>
            </p:nvCxnSpPr>
            <p:spPr>
              <a:xfrm>
                <a:off x="7594508" y="2387003"/>
                <a:ext cx="4740" cy="385455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2" name="Рамка 21"/>
              <p:cNvSpPr/>
              <p:nvPr/>
            </p:nvSpPr>
            <p:spPr>
              <a:xfrm>
                <a:off x="2527405" y="1119644"/>
                <a:ext cx="2121651" cy="3219726"/>
              </a:xfrm>
              <a:prstGeom prst="frame">
                <a:avLst>
                  <a:gd name="adj1" fmla="val 1009"/>
                </a:avLst>
              </a:pr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73" name="Рамка 72"/>
              <p:cNvSpPr/>
              <p:nvPr/>
            </p:nvSpPr>
            <p:spPr>
              <a:xfrm>
                <a:off x="4631045" y="1119644"/>
                <a:ext cx="1998995" cy="3219725"/>
              </a:xfrm>
              <a:prstGeom prst="frame">
                <a:avLst>
                  <a:gd name="adj1" fmla="val 1009"/>
                </a:avLst>
              </a:pr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76" name="Рамка 75"/>
              <p:cNvSpPr/>
              <p:nvPr/>
            </p:nvSpPr>
            <p:spPr>
              <a:xfrm>
                <a:off x="6596934" y="1119643"/>
                <a:ext cx="1911456" cy="3219726"/>
              </a:xfrm>
              <a:prstGeom prst="frame">
                <a:avLst>
                  <a:gd name="adj1" fmla="val 1009"/>
                </a:avLst>
              </a:pr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79" name="Рамка 78"/>
              <p:cNvSpPr/>
              <p:nvPr/>
            </p:nvSpPr>
            <p:spPr>
              <a:xfrm>
                <a:off x="8489753" y="1119641"/>
                <a:ext cx="2925490" cy="3219727"/>
              </a:xfrm>
              <a:prstGeom prst="frame">
                <a:avLst>
                  <a:gd name="adj1" fmla="val 1009"/>
                </a:avLst>
              </a:pr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endParaRPr>
              </a:p>
            </p:txBody>
          </p:sp>
        </p:grpSp>
        <p:sp>
          <p:nvSpPr>
            <p:cNvPr id="5" name="Прямоугольник: скругленные углы 63">
              <a:extLst>
                <a:ext uri="{FF2B5EF4-FFF2-40B4-BE49-F238E27FC236}">
                  <a16:creationId xmlns:a16="http://schemas.microsoft.com/office/drawing/2014/main" id="{769FB2FF-35F1-4EF6-A67A-48341C151B2F}"/>
                </a:ext>
              </a:extLst>
            </p:cNvPr>
            <p:cNvSpPr/>
            <p:nvPr/>
          </p:nvSpPr>
          <p:spPr>
            <a:xfrm>
              <a:off x="151108" y="4405914"/>
              <a:ext cx="717404" cy="42677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02B44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>
                  <a:solidFill>
                    <a:srgbClr val="183D5E"/>
                  </a:solidFill>
                  <a:cs typeface="Times New Roman" panose="02020603050405020304" pitchFamily="18" charset="0"/>
                </a:rPr>
                <a:t>склад</a:t>
              </a:r>
            </a:p>
          </p:txBody>
        </p:sp>
        <p:sp>
          <p:nvSpPr>
            <p:cNvPr id="18" name="Прямоугольник: скругленные углы 63">
              <a:extLst>
                <a:ext uri="{FF2B5EF4-FFF2-40B4-BE49-F238E27FC236}">
                  <a16:creationId xmlns:a16="http://schemas.microsoft.com/office/drawing/2014/main" id="{443D1047-2B6A-9B43-D083-0A06FE3CD402}"/>
                </a:ext>
              </a:extLst>
            </p:cNvPr>
            <p:cNvSpPr/>
            <p:nvPr/>
          </p:nvSpPr>
          <p:spPr>
            <a:xfrm>
              <a:off x="201128" y="926776"/>
              <a:ext cx="717404" cy="42677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02B44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>
                  <a:solidFill>
                    <a:srgbClr val="183D5E"/>
                  </a:solidFill>
                  <a:cs typeface="Times New Roman" panose="02020603050405020304" pitchFamily="18" charset="0"/>
                </a:rPr>
                <a:t>склад</a:t>
              </a:r>
            </a:p>
          </p:txBody>
        </p:sp>
        <p:sp>
          <p:nvSpPr>
            <p:cNvPr id="20" name="Прямоугольник: скругленные углы 85">
              <a:extLst>
                <a:ext uri="{FF2B5EF4-FFF2-40B4-BE49-F238E27FC236}">
                  <a16:creationId xmlns:a16="http://schemas.microsoft.com/office/drawing/2014/main" id="{7AED52EF-3BE8-F086-66C0-C58996E2CED4}"/>
                </a:ext>
              </a:extLst>
            </p:cNvPr>
            <p:cNvSpPr/>
            <p:nvPr/>
          </p:nvSpPr>
          <p:spPr>
            <a:xfrm>
              <a:off x="133555" y="2418483"/>
              <a:ext cx="794678" cy="367172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>
                  <a:solidFill>
                    <a:srgbClr val="183D5E"/>
                  </a:solidFill>
                  <a:cs typeface="Times New Roman" panose="02020603050405020304" pitchFamily="18" charset="0"/>
                </a:rPr>
                <a:t>автоклав</a:t>
              </a:r>
            </a:p>
          </p:txBody>
        </p:sp>
        <p:sp>
          <p:nvSpPr>
            <p:cNvPr id="27" name="Прямоугольник: скругленные углы 63">
              <a:extLst>
                <a:ext uri="{FF2B5EF4-FFF2-40B4-BE49-F238E27FC236}">
                  <a16:creationId xmlns:a16="http://schemas.microsoft.com/office/drawing/2014/main" id="{539D9828-0416-9B59-BC3C-957E0238BDE8}"/>
                </a:ext>
              </a:extLst>
            </p:cNvPr>
            <p:cNvSpPr/>
            <p:nvPr/>
          </p:nvSpPr>
          <p:spPr>
            <a:xfrm>
              <a:off x="151109" y="3177133"/>
              <a:ext cx="734957" cy="217260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>
                  <a:solidFill>
                    <a:srgbClr val="183D5E"/>
                  </a:solidFill>
                  <a:cs typeface="Times New Roman" panose="02020603050405020304" pitchFamily="18" charset="0"/>
                </a:rPr>
                <a:t>печь</a:t>
              </a:r>
            </a:p>
          </p:txBody>
        </p:sp>
        <p:sp>
          <p:nvSpPr>
            <p:cNvPr id="29" name="Прямоугольник: скругленные углы 63">
              <a:extLst>
                <a:ext uri="{FF2B5EF4-FFF2-40B4-BE49-F238E27FC236}">
                  <a16:creationId xmlns:a16="http://schemas.microsoft.com/office/drawing/2014/main" id="{0922F670-7030-0838-2F63-97CADFBF884E}"/>
                </a:ext>
              </a:extLst>
            </p:cNvPr>
            <p:cNvSpPr/>
            <p:nvPr/>
          </p:nvSpPr>
          <p:spPr>
            <a:xfrm>
              <a:off x="98899" y="3482945"/>
              <a:ext cx="885620" cy="409049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D8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0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смеситель/</a:t>
              </a:r>
            </a:p>
            <a:p>
              <a:r>
                <a:rPr lang="ru-RU" sz="10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экструдер</a:t>
              </a:r>
            </a:p>
          </p:txBody>
        </p:sp>
        <p:sp>
          <p:nvSpPr>
            <p:cNvPr id="31" name="Прямоугольник: скругленные углы 63">
              <a:extLst>
                <a:ext uri="{FF2B5EF4-FFF2-40B4-BE49-F238E27FC236}">
                  <a16:creationId xmlns:a16="http://schemas.microsoft.com/office/drawing/2014/main" id="{6B63BF78-35B3-49D8-14E0-CB6D5B3F9420}"/>
                </a:ext>
              </a:extLst>
            </p:cNvPr>
            <p:cNvSpPr/>
            <p:nvPr/>
          </p:nvSpPr>
          <p:spPr>
            <a:xfrm>
              <a:off x="98899" y="3992333"/>
              <a:ext cx="868838" cy="300830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>
                  <a:solidFill>
                    <a:srgbClr val="183D5E"/>
                  </a:solidFill>
                  <a:cs typeface="Times New Roman" panose="02020603050405020304" pitchFamily="18" charset="0"/>
                </a:rPr>
                <a:t>охлаждение</a:t>
              </a:r>
            </a:p>
          </p:txBody>
        </p:sp>
        <p:cxnSp>
          <p:nvCxnSpPr>
            <p:cNvPr id="39" name="Прямая соединительная линия 38">
              <a:extLst>
                <a:ext uri="{FF2B5EF4-FFF2-40B4-BE49-F238E27FC236}">
                  <a16:creationId xmlns:a16="http://schemas.microsoft.com/office/drawing/2014/main" id="{F4385EC9-3A6B-59E3-7942-C420AD45B8C5}"/>
                </a:ext>
              </a:extLst>
            </p:cNvPr>
            <p:cNvCxnSpPr>
              <a:stCxn id="32" idx="2"/>
            </p:cNvCxnSpPr>
            <p:nvPr/>
          </p:nvCxnSpPr>
          <p:spPr>
            <a:xfrm>
              <a:off x="3887785" y="1399958"/>
              <a:ext cx="4403" cy="311792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Прямая со стрелкой 66">
              <a:extLst>
                <a:ext uri="{FF2B5EF4-FFF2-40B4-BE49-F238E27FC236}">
                  <a16:creationId xmlns:a16="http://schemas.microsoft.com/office/drawing/2014/main" id="{AE05BC80-F234-6A84-3CB7-D4A735E62FAE}"/>
                </a:ext>
              </a:extLst>
            </p:cNvPr>
            <p:cNvCxnSpPr>
              <a:cxnSpLocks/>
            </p:cNvCxnSpPr>
            <p:nvPr/>
          </p:nvCxnSpPr>
          <p:spPr>
            <a:xfrm>
              <a:off x="7399272" y="2995389"/>
              <a:ext cx="8816" cy="1430136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Прямая со стрелкой 68">
              <a:extLst>
                <a:ext uri="{FF2B5EF4-FFF2-40B4-BE49-F238E27FC236}">
                  <a16:creationId xmlns:a16="http://schemas.microsoft.com/office/drawing/2014/main" id="{B5F25EAD-DA62-ADB2-CC48-8DA0CD933B41}"/>
                </a:ext>
              </a:extLst>
            </p:cNvPr>
            <p:cNvCxnSpPr>
              <a:cxnSpLocks/>
            </p:cNvCxnSpPr>
            <p:nvPr/>
          </p:nvCxnSpPr>
          <p:spPr>
            <a:xfrm>
              <a:off x="8695441" y="2983127"/>
              <a:ext cx="8816" cy="1430136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1" name="Прямоугольник: скругленные углы 70">
              <a:extLst>
                <a:ext uri="{FF2B5EF4-FFF2-40B4-BE49-F238E27FC236}">
                  <a16:creationId xmlns:a16="http://schemas.microsoft.com/office/drawing/2014/main" id="{D53710A3-E225-B404-35C2-F026E8240844}"/>
                </a:ext>
              </a:extLst>
            </p:cNvPr>
            <p:cNvSpPr/>
            <p:nvPr/>
          </p:nvSpPr>
          <p:spPr>
            <a:xfrm>
              <a:off x="1121331" y="3168006"/>
              <a:ext cx="1749522" cy="25186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100" dirty="0">
                  <a:solidFill>
                    <a:srgbClr val="183D5E"/>
                  </a:solidFill>
                  <a:cs typeface="Times New Roman" panose="02020603050405020304" pitchFamily="18" charset="0"/>
                </a:rPr>
                <a:t>сушка</a:t>
              </a:r>
            </a:p>
          </p:txBody>
        </p:sp>
        <p:cxnSp>
          <p:nvCxnSpPr>
            <p:cNvPr id="81" name="Прямая соединительная линия 80">
              <a:extLst>
                <a:ext uri="{FF2B5EF4-FFF2-40B4-BE49-F238E27FC236}">
                  <a16:creationId xmlns:a16="http://schemas.microsoft.com/office/drawing/2014/main" id="{01C52586-F8CD-1D59-F286-4E9356069728}"/>
                </a:ext>
              </a:extLst>
            </p:cNvPr>
            <p:cNvCxnSpPr/>
            <p:nvPr/>
          </p:nvCxnSpPr>
          <p:spPr>
            <a:xfrm>
              <a:off x="8132986" y="1362794"/>
              <a:ext cx="4403" cy="311792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2" name="Прямая соединительная линия 81">
              <a:extLst>
                <a:ext uri="{FF2B5EF4-FFF2-40B4-BE49-F238E27FC236}">
                  <a16:creationId xmlns:a16="http://schemas.microsoft.com/office/drawing/2014/main" id="{E3B065A7-D1E4-FA7E-5177-B54C046B28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03230" y="1707397"/>
              <a:ext cx="3972463" cy="13355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3" name="Прямая со стрелкой 92">
              <a:extLst>
                <a:ext uri="{FF2B5EF4-FFF2-40B4-BE49-F238E27FC236}">
                  <a16:creationId xmlns:a16="http://schemas.microsoft.com/office/drawing/2014/main" id="{3208CDCD-192E-9BF1-94B0-D7127E7AA72A}"/>
                </a:ext>
              </a:extLst>
            </p:cNvPr>
            <p:cNvCxnSpPr>
              <a:cxnSpLocks/>
            </p:cNvCxnSpPr>
            <p:nvPr/>
          </p:nvCxnSpPr>
          <p:spPr>
            <a:xfrm>
              <a:off x="3887102" y="1730824"/>
              <a:ext cx="3933" cy="50434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4" name="Прямая со стрелкой 93">
              <a:extLst>
                <a:ext uri="{FF2B5EF4-FFF2-40B4-BE49-F238E27FC236}">
                  <a16:creationId xmlns:a16="http://schemas.microsoft.com/office/drawing/2014/main" id="{9724C00B-2067-E0C2-3587-384299042FD5}"/>
                </a:ext>
              </a:extLst>
            </p:cNvPr>
            <p:cNvCxnSpPr>
              <a:cxnSpLocks/>
            </p:cNvCxnSpPr>
            <p:nvPr/>
          </p:nvCxnSpPr>
          <p:spPr>
            <a:xfrm>
              <a:off x="1899297" y="1694987"/>
              <a:ext cx="0" cy="55025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Прямая со стрелкой 96">
              <a:extLst>
                <a:ext uri="{FF2B5EF4-FFF2-40B4-BE49-F238E27FC236}">
                  <a16:creationId xmlns:a16="http://schemas.microsoft.com/office/drawing/2014/main" id="{36783BC1-BCDD-1F09-FDA9-B2393A75DD48}"/>
                </a:ext>
              </a:extLst>
            </p:cNvPr>
            <p:cNvCxnSpPr>
              <a:cxnSpLocks/>
            </p:cNvCxnSpPr>
            <p:nvPr/>
          </p:nvCxnSpPr>
          <p:spPr>
            <a:xfrm>
              <a:off x="5851574" y="1684918"/>
              <a:ext cx="0" cy="55025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Прямоугольник: скругленные углы 98">
              <a:extLst>
                <a:ext uri="{FF2B5EF4-FFF2-40B4-BE49-F238E27FC236}">
                  <a16:creationId xmlns:a16="http://schemas.microsoft.com/office/drawing/2014/main" id="{1360A296-D0B8-F36E-D221-FB30EBD0A186}"/>
                </a:ext>
              </a:extLst>
            </p:cNvPr>
            <p:cNvSpPr/>
            <p:nvPr/>
          </p:nvSpPr>
          <p:spPr>
            <a:xfrm>
              <a:off x="5318072" y="3116852"/>
              <a:ext cx="1165857" cy="26193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100" dirty="0">
                  <a:solidFill>
                    <a:srgbClr val="183D5E"/>
                  </a:solidFill>
                  <a:cs typeface="Times New Roman" panose="02020603050405020304" pitchFamily="18" charset="0"/>
                </a:rPr>
                <a:t>сушка</a:t>
              </a:r>
            </a:p>
          </p:txBody>
        </p:sp>
        <p:sp>
          <p:nvSpPr>
            <p:cNvPr id="101" name="Прямоугольник: скругленные углы 100">
              <a:extLst>
                <a:ext uri="{FF2B5EF4-FFF2-40B4-BE49-F238E27FC236}">
                  <a16:creationId xmlns:a16="http://schemas.microsoft.com/office/drawing/2014/main" id="{863AA6B3-6697-5943-6F31-BB7BBEE5D0AD}"/>
                </a:ext>
              </a:extLst>
            </p:cNvPr>
            <p:cNvSpPr/>
            <p:nvPr/>
          </p:nvSpPr>
          <p:spPr>
            <a:xfrm>
              <a:off x="5277873" y="3955375"/>
              <a:ext cx="1246256" cy="24090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100" dirty="0">
                  <a:solidFill>
                    <a:srgbClr val="183D5E"/>
                  </a:solidFill>
                  <a:cs typeface="Times New Roman" panose="02020603050405020304" pitchFamily="18" charset="0"/>
                </a:rPr>
                <a:t>охлаждение</a:t>
              </a:r>
            </a:p>
          </p:txBody>
        </p:sp>
        <p:sp>
          <p:nvSpPr>
            <p:cNvPr id="103" name="Прямоугольник: скругленные углы 102">
              <a:extLst>
                <a:ext uri="{FF2B5EF4-FFF2-40B4-BE49-F238E27FC236}">
                  <a16:creationId xmlns:a16="http://schemas.microsoft.com/office/drawing/2014/main" id="{EF42C56B-DB5F-73A2-CA33-7D67F2BDBF64}"/>
                </a:ext>
              </a:extLst>
            </p:cNvPr>
            <p:cNvSpPr/>
            <p:nvPr/>
          </p:nvSpPr>
          <p:spPr>
            <a:xfrm>
              <a:off x="7168806" y="3106425"/>
              <a:ext cx="1782544" cy="272364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100" dirty="0">
                  <a:solidFill>
                    <a:srgbClr val="183D5E"/>
                  </a:solidFill>
                  <a:cs typeface="Times New Roman" panose="02020603050405020304" pitchFamily="18" charset="0"/>
                </a:rPr>
                <a:t>сушка</a:t>
              </a:r>
            </a:p>
          </p:txBody>
        </p:sp>
        <p:cxnSp>
          <p:nvCxnSpPr>
            <p:cNvPr id="104" name="Прямая соединительная линия 103">
              <a:extLst>
                <a:ext uri="{FF2B5EF4-FFF2-40B4-BE49-F238E27FC236}">
                  <a16:creationId xmlns:a16="http://schemas.microsoft.com/office/drawing/2014/main" id="{7DC66335-5D4D-82FA-F530-3336A3F843DE}"/>
                </a:ext>
              </a:extLst>
            </p:cNvPr>
            <p:cNvCxnSpPr>
              <a:cxnSpLocks/>
            </p:cNvCxnSpPr>
            <p:nvPr/>
          </p:nvCxnSpPr>
          <p:spPr>
            <a:xfrm>
              <a:off x="7322523" y="1673545"/>
              <a:ext cx="1593280" cy="10721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7" name="Прямая со стрелкой 106">
              <a:extLst>
                <a:ext uri="{FF2B5EF4-FFF2-40B4-BE49-F238E27FC236}">
                  <a16:creationId xmlns:a16="http://schemas.microsoft.com/office/drawing/2014/main" id="{87167004-4B00-41C4-C3A0-CCF6881528D0}"/>
                </a:ext>
              </a:extLst>
            </p:cNvPr>
            <p:cNvCxnSpPr>
              <a:cxnSpLocks/>
            </p:cNvCxnSpPr>
            <p:nvPr/>
          </p:nvCxnSpPr>
          <p:spPr>
            <a:xfrm>
              <a:off x="7331050" y="1673545"/>
              <a:ext cx="0" cy="55025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8" name="Прямая со стрелкой 107">
              <a:extLst>
                <a:ext uri="{FF2B5EF4-FFF2-40B4-BE49-F238E27FC236}">
                  <a16:creationId xmlns:a16="http://schemas.microsoft.com/office/drawing/2014/main" id="{695CB3CC-72A7-276C-12D8-161E9822032F}"/>
                </a:ext>
              </a:extLst>
            </p:cNvPr>
            <p:cNvCxnSpPr>
              <a:cxnSpLocks/>
            </p:cNvCxnSpPr>
            <p:nvPr/>
          </p:nvCxnSpPr>
          <p:spPr>
            <a:xfrm>
              <a:off x="8914903" y="1673545"/>
              <a:ext cx="0" cy="55025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5" name="Прямоугольник: скругленные углы 74">
            <a:extLst>
              <a:ext uri="{FF2B5EF4-FFF2-40B4-BE49-F238E27FC236}">
                <a16:creationId xmlns:a16="http://schemas.microsoft.com/office/drawing/2014/main" id="{38FED581-AD42-CD0E-F8DA-C6B8790CF31A}"/>
              </a:ext>
            </a:extLst>
          </p:cNvPr>
          <p:cNvSpPr/>
          <p:nvPr/>
        </p:nvSpPr>
        <p:spPr>
          <a:xfrm>
            <a:off x="1168335" y="4117039"/>
            <a:ext cx="1749522" cy="251867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rgbClr val="183D5E"/>
                </a:solidFill>
                <a:cs typeface="Times New Roman" panose="02020603050405020304" pitchFamily="18" charset="0"/>
              </a:rPr>
              <a:t>охлаждение</a:t>
            </a:r>
          </a:p>
        </p:txBody>
      </p:sp>
      <p:pic>
        <p:nvPicPr>
          <p:cNvPr id="110" name="Рисунок 109">
            <a:extLst>
              <a:ext uri="{FF2B5EF4-FFF2-40B4-BE49-F238E27FC236}">
                <a16:creationId xmlns:a16="http://schemas.microsoft.com/office/drawing/2014/main" id="{FB90CDF4-C06E-DC5D-02D8-15A9641B73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2422" y="408617"/>
            <a:ext cx="2465698" cy="4908178"/>
          </a:xfrm>
          <a:prstGeom prst="rect">
            <a:avLst/>
          </a:prstGeom>
        </p:spPr>
      </p:pic>
      <p:sp>
        <p:nvSpPr>
          <p:cNvPr id="112" name="Shape 1">
            <a:extLst>
              <a:ext uri="{FF2B5EF4-FFF2-40B4-BE49-F238E27FC236}">
                <a16:creationId xmlns:a16="http://schemas.microsoft.com/office/drawing/2014/main" id="{62537354-5D5E-9BB4-22CF-657EBB70D33D}"/>
              </a:ext>
            </a:extLst>
          </p:cNvPr>
          <p:cNvSpPr/>
          <p:nvPr/>
        </p:nvSpPr>
        <p:spPr>
          <a:xfrm>
            <a:off x="-1" y="6601968"/>
            <a:ext cx="12191697" cy="256033"/>
          </a:xfrm>
          <a:prstGeom prst="rect">
            <a:avLst/>
          </a:prstGeom>
          <a:solidFill>
            <a:srgbClr val="005374"/>
          </a:solidFill>
          <a:ln w="12700">
            <a:solidFill>
              <a:srgbClr val="005374"/>
            </a:solidFill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118" name="Text 2">
            <a:extLst>
              <a:ext uri="{FF2B5EF4-FFF2-40B4-BE49-F238E27FC236}">
                <a16:creationId xmlns:a16="http://schemas.microsoft.com/office/drawing/2014/main" id="{BE2D9BA2-2883-1792-C2F1-5427876CD73E}"/>
              </a:ext>
            </a:extLst>
          </p:cNvPr>
          <p:cNvSpPr txBox="1"/>
          <p:nvPr/>
        </p:nvSpPr>
        <p:spPr>
          <a:xfrm>
            <a:off x="429259" y="6702307"/>
            <a:ext cx="6583682" cy="923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600" b="1">
                <a:solidFill>
                  <a:srgbClr val="FFFFFF"/>
                </a:solidFill>
              </a:defRPr>
            </a:lvl1pPr>
          </a:lstStyle>
          <a:p>
            <a:r>
              <a:rPr dirty="0"/>
              <a:t>ЗЕМЛЯНЕ • </a:t>
            </a:r>
            <a:r>
              <a:rPr lang="ru-RU" dirty="0"/>
              <a:t>Команда РЭУ</a:t>
            </a:r>
            <a:endParaRPr dirty="0"/>
          </a:p>
        </p:txBody>
      </p:sp>
      <p:sp>
        <p:nvSpPr>
          <p:cNvPr id="122" name="Text 3">
            <a:extLst>
              <a:ext uri="{FF2B5EF4-FFF2-40B4-BE49-F238E27FC236}">
                <a16:creationId xmlns:a16="http://schemas.microsoft.com/office/drawing/2014/main" id="{C9B27945-BB90-6445-ED07-451268B4DB5F}"/>
              </a:ext>
            </a:extLst>
          </p:cNvPr>
          <p:cNvSpPr txBox="1"/>
          <p:nvPr/>
        </p:nvSpPr>
        <p:spPr>
          <a:xfrm>
            <a:off x="8331200" y="6651367"/>
            <a:ext cx="3446781" cy="923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>
            <a:lvl1pPr algn="r">
              <a:defRPr sz="600">
                <a:solidFill>
                  <a:srgbClr val="FFFFFF"/>
                </a:solidFill>
              </a:defRPr>
            </a:lvl1pPr>
          </a:lstStyle>
          <a:p>
            <a:r>
              <a:rPr lang="ru-RU" dirty="0"/>
              <a:t>5</a:t>
            </a:r>
            <a:endParaRPr dirty="0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0"/>
          <p:cNvSpPr/>
          <p:nvPr/>
        </p:nvSpPr>
        <p:spPr>
          <a:xfrm>
            <a:off x="-1" y="-1"/>
            <a:ext cx="12191697" cy="329186"/>
          </a:xfrm>
          <a:prstGeom prst="rect">
            <a:avLst/>
          </a:prstGeom>
          <a:solidFill>
            <a:srgbClr val="005374"/>
          </a:solidFill>
          <a:ln w="12700">
            <a:solidFill>
              <a:srgbClr val="005374"/>
            </a:solidFill>
          </a:ln>
        </p:spPr>
        <p:txBody>
          <a:bodyPr lIns="45719" rIns="45719"/>
          <a:lstStyle/>
          <a:p>
            <a:endParaRPr>
              <a:solidFill>
                <a:srgbClr val="005374"/>
              </a:solidFill>
            </a:endParaRPr>
          </a:p>
        </p:txBody>
      </p:sp>
      <p:sp>
        <p:nvSpPr>
          <p:cNvPr id="214" name="Shape 1"/>
          <p:cNvSpPr/>
          <p:nvPr/>
        </p:nvSpPr>
        <p:spPr>
          <a:xfrm>
            <a:off x="-1" y="6601968"/>
            <a:ext cx="12191697" cy="256033"/>
          </a:xfrm>
          <a:prstGeom prst="rect">
            <a:avLst/>
          </a:prstGeom>
          <a:solidFill>
            <a:srgbClr val="005374"/>
          </a:solidFill>
          <a:ln w="12700">
            <a:solidFill>
              <a:srgbClr val="005374"/>
            </a:solidFill>
          </a:ln>
        </p:spPr>
        <p:txBody>
          <a:bodyPr lIns="45719" rIns="45719"/>
          <a:lstStyle/>
          <a:p>
            <a:endParaRPr>
              <a:solidFill>
                <a:srgbClr val="005374"/>
              </a:solidFill>
            </a:endParaRPr>
          </a:p>
        </p:txBody>
      </p:sp>
      <p:sp>
        <p:nvSpPr>
          <p:cNvPr id="215" name="Text 2"/>
          <p:cNvSpPr txBox="1"/>
          <p:nvPr/>
        </p:nvSpPr>
        <p:spPr>
          <a:xfrm>
            <a:off x="411479" y="6674674"/>
            <a:ext cx="6583682" cy="923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600" b="1">
                <a:solidFill>
                  <a:srgbClr val="FFFFFF"/>
                </a:solidFill>
              </a:defRPr>
            </a:lvl1pPr>
          </a:lstStyle>
          <a:p>
            <a:r>
              <a:rPr dirty="0">
                <a:solidFill>
                  <a:srgbClr val="005374"/>
                </a:solidFill>
              </a:rPr>
              <a:t>ЗЕМЛЯНЕ • </a:t>
            </a:r>
            <a:r>
              <a:rPr lang="ru-RU" dirty="0">
                <a:solidFill>
                  <a:srgbClr val="005374"/>
                </a:solidFill>
              </a:rPr>
              <a:t>Команда РЭУ</a:t>
            </a:r>
            <a:endParaRPr dirty="0">
              <a:solidFill>
                <a:srgbClr val="005374"/>
              </a:solidFill>
            </a:endParaRPr>
          </a:p>
        </p:txBody>
      </p:sp>
      <p:sp>
        <p:nvSpPr>
          <p:cNvPr id="216" name="Text 3"/>
          <p:cNvSpPr txBox="1"/>
          <p:nvPr/>
        </p:nvSpPr>
        <p:spPr>
          <a:xfrm>
            <a:off x="8321040" y="6674674"/>
            <a:ext cx="3429001" cy="923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600">
                <a:solidFill>
                  <a:srgbClr val="FFFFFF"/>
                </a:solidFill>
              </a:defRPr>
            </a:lvl1pPr>
          </a:lstStyle>
          <a:p>
            <a:r>
              <a:rPr lang="ru-RU" dirty="0">
                <a:solidFill>
                  <a:srgbClr val="005374"/>
                </a:solidFill>
              </a:rPr>
              <a:t>6</a:t>
            </a:r>
          </a:p>
        </p:txBody>
      </p:sp>
      <p:sp>
        <p:nvSpPr>
          <p:cNvPr id="217" name="Shape 4"/>
          <p:cNvSpPr/>
          <p:nvPr/>
        </p:nvSpPr>
        <p:spPr>
          <a:xfrm>
            <a:off x="11384280" y="548640"/>
            <a:ext cx="457201" cy="3840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4536" y="0"/>
                </a:lnTo>
                <a:lnTo>
                  <a:pt x="17064" y="0"/>
                </a:lnTo>
                <a:lnTo>
                  <a:pt x="21600" y="10800"/>
                </a:lnTo>
                <a:lnTo>
                  <a:pt x="17064" y="21600"/>
                </a:lnTo>
                <a:lnTo>
                  <a:pt x="4536" y="21600"/>
                </a:lnTo>
                <a:close/>
              </a:path>
            </a:pathLst>
          </a:custGeom>
          <a:solidFill>
            <a:srgbClr val="F7FBFD">
              <a:alpha val="0"/>
            </a:srgbClr>
          </a:solidFill>
          <a:ln w="12700">
            <a:solidFill>
              <a:srgbClr val="B6D4DE">
                <a:alpha val="90000"/>
              </a:srgbClr>
            </a:solidFill>
          </a:ln>
        </p:spPr>
        <p:txBody>
          <a:bodyPr lIns="45719" rIns="45719"/>
          <a:lstStyle/>
          <a:p>
            <a:endParaRPr>
              <a:solidFill>
                <a:srgbClr val="005374"/>
              </a:solidFill>
            </a:endParaRPr>
          </a:p>
        </p:txBody>
      </p:sp>
      <p:sp>
        <p:nvSpPr>
          <p:cNvPr id="218" name="Shape 5"/>
          <p:cNvSpPr/>
          <p:nvPr/>
        </p:nvSpPr>
        <p:spPr>
          <a:xfrm>
            <a:off x="411480" y="658368"/>
            <a:ext cx="310897" cy="2651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4606" y="0"/>
                </a:lnTo>
                <a:lnTo>
                  <a:pt x="16994" y="0"/>
                </a:lnTo>
                <a:lnTo>
                  <a:pt x="21600" y="10800"/>
                </a:lnTo>
                <a:lnTo>
                  <a:pt x="16994" y="21600"/>
                </a:lnTo>
                <a:lnTo>
                  <a:pt x="4606" y="21600"/>
                </a:lnTo>
                <a:close/>
              </a:path>
            </a:pathLst>
          </a:custGeom>
          <a:solidFill>
            <a:srgbClr val="F7FBFD">
              <a:alpha val="0"/>
            </a:srgbClr>
          </a:solidFill>
          <a:ln w="12700">
            <a:solidFill>
              <a:srgbClr val="B6D4DE">
                <a:alpha val="70000"/>
              </a:srgbClr>
            </a:solidFill>
          </a:ln>
        </p:spPr>
        <p:txBody>
          <a:bodyPr lIns="45719" rIns="45719"/>
          <a:lstStyle/>
          <a:p>
            <a:endParaRPr>
              <a:solidFill>
                <a:srgbClr val="005374"/>
              </a:solidFill>
            </a:endParaRPr>
          </a:p>
        </p:txBody>
      </p:sp>
      <p:sp>
        <p:nvSpPr>
          <p:cNvPr id="219" name="Text 6"/>
          <p:cNvSpPr txBox="1"/>
          <p:nvPr/>
        </p:nvSpPr>
        <p:spPr>
          <a:xfrm>
            <a:off x="502919" y="621791"/>
            <a:ext cx="11064242" cy="502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3" tIns="253" rIns="253" bIns="253" anchor="ctr">
            <a:normAutofit/>
          </a:bodyPr>
          <a:lstStyle>
            <a:lvl1pPr>
              <a:defRPr sz="2400" b="1">
                <a:solidFill>
                  <a:srgbClr val="005374"/>
                </a:solidFill>
              </a:defRPr>
            </a:lvl1pPr>
          </a:lstStyle>
          <a:p>
            <a:r>
              <a:rPr sz="2800" dirty="0" err="1"/>
              <a:t>Экономика</a:t>
            </a:r>
            <a:r>
              <a:rPr sz="2800" dirty="0"/>
              <a:t> и </a:t>
            </a:r>
            <a:r>
              <a:rPr sz="2800" dirty="0" err="1"/>
              <a:t>модель</a:t>
            </a:r>
            <a:r>
              <a:rPr sz="2800" dirty="0"/>
              <a:t> </a:t>
            </a:r>
            <a:r>
              <a:rPr sz="2800" dirty="0" err="1"/>
              <a:t>применения</a:t>
            </a:r>
            <a:endParaRPr sz="2800" dirty="0"/>
          </a:p>
        </p:txBody>
      </p:sp>
      <p:sp>
        <p:nvSpPr>
          <p:cNvPr id="252" name="Text 2">
            <a:extLst>
              <a:ext uri="{FF2B5EF4-FFF2-40B4-BE49-F238E27FC236}">
                <a16:creationId xmlns:a16="http://schemas.microsoft.com/office/drawing/2014/main" id="{ED64CB3B-89C1-940E-0E13-85D62810C139}"/>
              </a:ext>
            </a:extLst>
          </p:cNvPr>
          <p:cNvSpPr/>
          <p:nvPr/>
        </p:nvSpPr>
        <p:spPr>
          <a:xfrm>
            <a:off x="548069" y="1307688"/>
            <a:ext cx="5389340" cy="3653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99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Срок жизни – </a:t>
            </a:r>
            <a:r>
              <a:rPr lang="en-US" sz="1499" b="1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10 лет</a:t>
            </a:r>
            <a:endParaRPr lang="en-US" sz="1499" dirty="0">
              <a:solidFill>
                <a:srgbClr val="005374"/>
              </a:solidFill>
            </a:endParaRPr>
          </a:p>
        </p:txBody>
      </p:sp>
      <p:sp>
        <p:nvSpPr>
          <p:cNvPr id="254" name="Text 3">
            <a:extLst>
              <a:ext uri="{FF2B5EF4-FFF2-40B4-BE49-F238E27FC236}">
                <a16:creationId xmlns:a16="http://schemas.microsoft.com/office/drawing/2014/main" id="{B315D189-D28A-DE25-0879-5CA5159E7EC3}"/>
              </a:ext>
            </a:extLst>
          </p:cNvPr>
          <p:cNvSpPr/>
          <p:nvPr/>
        </p:nvSpPr>
        <p:spPr>
          <a:xfrm>
            <a:off x="548069" y="1691336"/>
            <a:ext cx="5389340" cy="3653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99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Срок окупаемости – </a:t>
            </a:r>
            <a:r>
              <a:rPr lang="en-US" sz="1499" b="1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1 </a:t>
            </a:r>
            <a:r>
              <a:rPr lang="en-US" sz="1499" b="1" dirty="0" err="1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год</a:t>
            </a:r>
            <a:endParaRPr lang="en-US" sz="1499" dirty="0">
              <a:solidFill>
                <a:srgbClr val="005374"/>
              </a:solidFill>
            </a:endParaRPr>
          </a:p>
        </p:txBody>
      </p:sp>
      <p:sp>
        <p:nvSpPr>
          <p:cNvPr id="256" name="Text 4">
            <a:extLst>
              <a:ext uri="{FF2B5EF4-FFF2-40B4-BE49-F238E27FC236}">
                <a16:creationId xmlns:a16="http://schemas.microsoft.com/office/drawing/2014/main" id="{1E4058E0-C4B5-CFC0-28E8-34C09CCB3CA0}"/>
              </a:ext>
            </a:extLst>
          </p:cNvPr>
          <p:cNvSpPr/>
          <p:nvPr/>
        </p:nvSpPr>
        <p:spPr>
          <a:xfrm>
            <a:off x="548069" y="2074984"/>
            <a:ext cx="5389340" cy="3653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99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Совокупный бюджет – </a:t>
            </a:r>
            <a:r>
              <a:rPr lang="en-US" sz="1499" b="1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85 млн ₽</a:t>
            </a:r>
            <a:endParaRPr lang="en-US" sz="1499" dirty="0">
              <a:solidFill>
                <a:srgbClr val="005374"/>
              </a:solidFill>
            </a:endParaRPr>
          </a:p>
        </p:txBody>
      </p:sp>
      <p:sp>
        <p:nvSpPr>
          <p:cNvPr id="258" name="Text 5">
            <a:extLst>
              <a:ext uri="{FF2B5EF4-FFF2-40B4-BE49-F238E27FC236}">
                <a16:creationId xmlns:a16="http://schemas.microsoft.com/office/drawing/2014/main" id="{948BAF62-9402-C35E-CD1A-7857A5EB4170}"/>
              </a:ext>
            </a:extLst>
          </p:cNvPr>
          <p:cNvSpPr/>
          <p:nvPr/>
        </p:nvSpPr>
        <p:spPr>
          <a:xfrm>
            <a:off x="548069" y="2679747"/>
            <a:ext cx="5389340" cy="2923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99" b="1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Финансы проекта</a:t>
            </a:r>
            <a:endParaRPr lang="en-US" sz="1399" dirty="0">
              <a:solidFill>
                <a:srgbClr val="005374"/>
              </a:solidFill>
            </a:endParaRPr>
          </a:p>
        </p:txBody>
      </p:sp>
      <p:sp>
        <p:nvSpPr>
          <p:cNvPr id="260" name="Text 6">
            <a:extLst>
              <a:ext uri="{FF2B5EF4-FFF2-40B4-BE49-F238E27FC236}">
                <a16:creationId xmlns:a16="http://schemas.microsoft.com/office/drawing/2014/main" id="{A556D017-3620-E64F-ED9B-0634FAFB3576}"/>
              </a:ext>
            </a:extLst>
          </p:cNvPr>
          <p:cNvSpPr/>
          <p:nvPr/>
        </p:nvSpPr>
        <p:spPr>
          <a:xfrm>
            <a:off x="548069" y="2933624"/>
            <a:ext cx="5389340" cy="913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Aft>
                <a:spcPts val="400"/>
              </a:spcAft>
            </a:pPr>
            <a:r>
              <a:rPr lang="en-US" sz="1299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Инвестиции – 40 млн ₽</a:t>
            </a:r>
            <a:endParaRPr lang="en-US" sz="1299" dirty="0">
              <a:solidFill>
                <a:srgbClr val="005374"/>
              </a:solidFill>
            </a:endParaRPr>
          </a:p>
          <a:p>
            <a:pPr marL="380619" lvl="1" indent="-190310">
              <a:spcAft>
                <a:spcPts val="400"/>
              </a:spcAft>
              <a:buSzPct val="100000"/>
              <a:buChar char="•"/>
            </a:pPr>
            <a:r>
              <a:rPr lang="en-US" sz="1299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гранты и субсидии – 15 млн ₽</a:t>
            </a:r>
            <a:endParaRPr lang="en-US" sz="1299" dirty="0">
              <a:solidFill>
                <a:srgbClr val="005374"/>
              </a:solidFill>
            </a:endParaRPr>
          </a:p>
          <a:p>
            <a:pPr marL="380619" lvl="1" indent="-190310">
              <a:spcAft>
                <a:spcPts val="400"/>
              </a:spcAft>
              <a:buSzPct val="100000"/>
              <a:buChar char="•"/>
            </a:pPr>
            <a:r>
              <a:rPr lang="en-US" sz="1299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частные инвестиции – 25 млн ₽</a:t>
            </a:r>
            <a:endParaRPr lang="en-US" sz="1299" dirty="0">
              <a:solidFill>
                <a:srgbClr val="005374"/>
              </a:solidFill>
            </a:endParaRPr>
          </a:p>
        </p:txBody>
      </p:sp>
      <p:sp>
        <p:nvSpPr>
          <p:cNvPr id="262" name="Text 7">
            <a:extLst>
              <a:ext uri="{FF2B5EF4-FFF2-40B4-BE49-F238E27FC236}">
                <a16:creationId xmlns:a16="http://schemas.microsoft.com/office/drawing/2014/main" id="{43E163F3-6721-ACFD-8F1D-B85BC8B007C0}"/>
              </a:ext>
            </a:extLst>
          </p:cNvPr>
          <p:cNvSpPr/>
          <p:nvPr/>
        </p:nvSpPr>
        <p:spPr>
          <a:xfrm>
            <a:off x="411051" y="4102836"/>
            <a:ext cx="2786015" cy="3653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399" b="1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ЕЖЕГОДНАЯ ВЫРУЧКА – </a:t>
            </a:r>
            <a:endParaRPr lang="en-US" sz="1399" dirty="0">
              <a:solidFill>
                <a:srgbClr val="005374"/>
              </a:solidFill>
            </a:endParaRPr>
          </a:p>
        </p:txBody>
      </p:sp>
      <p:sp>
        <p:nvSpPr>
          <p:cNvPr id="264" name="Shape 8">
            <a:extLst>
              <a:ext uri="{FF2B5EF4-FFF2-40B4-BE49-F238E27FC236}">
                <a16:creationId xmlns:a16="http://schemas.microsoft.com/office/drawing/2014/main" id="{6646B0EB-A1CA-479B-5EDD-F3E2FDFDCC1C}"/>
              </a:ext>
            </a:extLst>
          </p:cNvPr>
          <p:cNvSpPr/>
          <p:nvPr/>
        </p:nvSpPr>
        <p:spPr>
          <a:xfrm>
            <a:off x="3242739" y="4134212"/>
            <a:ext cx="1415844" cy="347110"/>
          </a:xfrm>
          <a:prstGeom prst="rect">
            <a:avLst/>
          </a:prstGeom>
          <a:solidFill>
            <a:srgbClr val="9BD4DE"/>
          </a:solidFill>
          <a:ln/>
        </p:spPr>
      </p:sp>
      <p:sp>
        <p:nvSpPr>
          <p:cNvPr id="266" name="Text 9">
            <a:extLst>
              <a:ext uri="{FF2B5EF4-FFF2-40B4-BE49-F238E27FC236}">
                <a16:creationId xmlns:a16="http://schemas.microsoft.com/office/drawing/2014/main" id="{795F67A1-16D5-7E51-A67D-9B43AD415D73}"/>
              </a:ext>
            </a:extLst>
          </p:cNvPr>
          <p:cNvSpPr/>
          <p:nvPr/>
        </p:nvSpPr>
        <p:spPr>
          <a:xfrm>
            <a:off x="3197066" y="4139375"/>
            <a:ext cx="1415844" cy="347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499" b="1" dirty="0">
                <a:solidFill>
                  <a:srgbClr val="005374"/>
                </a:solidFill>
              </a:rPr>
              <a:t>138 млн ₽</a:t>
            </a:r>
            <a:endParaRPr lang="en-US" sz="1499" dirty="0">
              <a:solidFill>
                <a:srgbClr val="005374"/>
              </a:solidFill>
            </a:endParaRPr>
          </a:p>
        </p:txBody>
      </p:sp>
      <p:graphicFrame>
        <p:nvGraphicFramePr>
          <p:cNvPr id="268" name="Table 0">
            <a:extLst>
              <a:ext uri="{FF2B5EF4-FFF2-40B4-BE49-F238E27FC236}">
                <a16:creationId xmlns:a16="http://schemas.microsoft.com/office/drawing/2014/main" id="{0419336D-1348-76A2-E45C-A2B7F0E62D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3733489"/>
              </p:ext>
            </p:extLst>
          </p:nvPr>
        </p:nvGraphicFramePr>
        <p:xfrm>
          <a:off x="548069" y="4577830"/>
          <a:ext cx="5389340" cy="913448"/>
        </p:xfrm>
        <a:graphic>
          <a:graphicData uri="http://schemas.openxmlformats.org/drawingml/2006/table">
            <a:tbl>
              <a:tblPr/>
              <a:tblGrid>
                <a:gridCol w="18268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0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22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672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7233D"/>
                          </a:solidFill>
                          <a:latin typeface="+mn-lt"/>
                          <a:ea typeface="Georgia" pitchFamily="34" charset="-122"/>
                          <a:cs typeface="Georgia" pitchFamily="34" charset="-120"/>
                        </a:rPr>
                        <a:t>Наименование</a:t>
                      </a:r>
                      <a:endParaRPr lang="en-US" sz="1100" dirty="0">
                        <a:latin typeface="+mn-lt"/>
                        <a:ea typeface="Georgia" charset="0"/>
                        <a:cs typeface="Georgia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7233D"/>
                          </a:solidFill>
                          <a:latin typeface="+mn-lt"/>
                          <a:ea typeface="Georgia" pitchFamily="34" charset="-122"/>
                          <a:cs typeface="Georgia" pitchFamily="34" charset="-120"/>
                        </a:rPr>
                        <a:t>ТРУ</a:t>
                      </a:r>
                      <a:endParaRPr lang="en-US" sz="1100" dirty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91345" marR="91345" marT="45672" marB="45672" anchor="ctr">
                    <a:lnL w="9525" cap="flat" cmpd="sng" algn="ctr">
                      <a:solidFill>
                        <a:srgbClr val="B9C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C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C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C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7233D"/>
                          </a:solidFill>
                          <a:latin typeface="+mn-lt"/>
                          <a:ea typeface="Georgia" pitchFamily="34" charset="-122"/>
                          <a:cs typeface="Georgia" pitchFamily="34" charset="-120"/>
                        </a:rPr>
                        <a:t>Год.</a:t>
                      </a:r>
                      <a:endParaRPr lang="en-US" sz="1100" dirty="0">
                        <a:latin typeface="+mn-lt"/>
                        <a:ea typeface="Georgia" charset="0"/>
                        <a:cs typeface="Georgia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7233D"/>
                          </a:solidFill>
                          <a:latin typeface="+mn-lt"/>
                          <a:ea typeface="Georgia" pitchFamily="34" charset="-122"/>
                          <a:cs typeface="Georgia" pitchFamily="34" charset="-120"/>
                        </a:rPr>
                        <a:t>выручка, ₽</a:t>
                      </a:r>
                      <a:endParaRPr lang="en-US" sz="1100" dirty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91345" marR="91345" marT="45672" marB="45672" anchor="ctr">
                    <a:lnL w="9525" cap="flat" cmpd="sng" algn="ctr">
                      <a:solidFill>
                        <a:srgbClr val="B9C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C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C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C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7233D"/>
                          </a:solidFill>
                          <a:latin typeface="+mn-lt"/>
                          <a:ea typeface="Georgia" pitchFamily="34" charset="-122"/>
                          <a:cs typeface="Georgia" pitchFamily="34" charset="-120"/>
                        </a:rPr>
                        <a:t>Ключевой</a:t>
                      </a:r>
                      <a:endParaRPr lang="en-US" sz="1100" dirty="0">
                        <a:latin typeface="+mn-lt"/>
                        <a:ea typeface="Georgia" charset="0"/>
                        <a:cs typeface="Georgia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7233D"/>
                          </a:solidFill>
                          <a:latin typeface="+mn-lt"/>
                          <a:ea typeface="Georgia" pitchFamily="34" charset="-122"/>
                          <a:cs typeface="Georgia" pitchFamily="34" charset="-120"/>
                        </a:rPr>
                        <a:t>потребитель</a:t>
                      </a:r>
                      <a:endParaRPr lang="en-US" sz="1100" dirty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91345" marR="91345" marT="45672" marB="45672" anchor="ctr">
                    <a:lnL w="9525" cap="flat" cmpd="sng" algn="ctr">
                      <a:solidFill>
                        <a:srgbClr val="B9C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C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C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C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72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444444"/>
                          </a:solidFill>
                          <a:latin typeface="+mn-lt"/>
                          <a:ea typeface="Georgia" pitchFamily="34" charset="-122"/>
                          <a:cs typeface="Georgia" pitchFamily="34" charset="-120"/>
                        </a:rPr>
                        <a:t>Резиновая</a:t>
                      </a:r>
                      <a:endParaRPr lang="en-US" sz="1100" dirty="0">
                        <a:latin typeface="+mn-lt"/>
                        <a:ea typeface="Georgia" charset="0"/>
                        <a:cs typeface="Georgia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444444"/>
                          </a:solidFill>
                          <a:latin typeface="+mn-lt"/>
                          <a:ea typeface="Georgia" pitchFamily="34" charset="-122"/>
                          <a:cs typeface="Georgia" pitchFamily="34" charset="-120"/>
                        </a:rPr>
                        <a:t>плитка</a:t>
                      </a:r>
                      <a:endParaRPr lang="en-US" sz="1100" dirty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91345" marR="91345" marT="45672" marB="45672" anchor="ctr">
                    <a:lnL w="9525" cap="flat" cmpd="sng" algn="ctr">
                      <a:solidFill>
                        <a:srgbClr val="B9C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C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C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C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444444"/>
                          </a:solidFill>
                          <a:latin typeface="+mn-lt"/>
                          <a:ea typeface="Georgia" pitchFamily="34" charset="-122"/>
                          <a:cs typeface="Georgia" pitchFamily="34" charset="-120"/>
                        </a:rPr>
                        <a:t>138 млн</a:t>
                      </a:r>
                      <a:endParaRPr lang="en-US" sz="1100" dirty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91345" marR="91345" marT="45672" marB="45672" anchor="ctr">
                    <a:lnL w="9525" cap="flat" cmpd="sng" algn="ctr">
                      <a:solidFill>
                        <a:srgbClr val="B9C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C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C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C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444444"/>
                          </a:solidFill>
                          <a:latin typeface="+mn-lt"/>
                          <a:ea typeface="Georgia" pitchFamily="34" charset="-122"/>
                          <a:cs typeface="Georgia" pitchFamily="34" charset="-120"/>
                        </a:rPr>
                        <a:t>Государство</a:t>
                      </a:r>
                      <a:endParaRPr lang="en-US" sz="1100" dirty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91345" marR="91345" marT="45672" marB="45672" anchor="ctr">
                    <a:lnL w="9525" cap="flat" cmpd="sng" algn="ctr">
                      <a:solidFill>
                        <a:srgbClr val="B9C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C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C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C4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70" name="Text 10">
            <a:extLst>
              <a:ext uri="{FF2B5EF4-FFF2-40B4-BE49-F238E27FC236}">
                <a16:creationId xmlns:a16="http://schemas.microsoft.com/office/drawing/2014/main" id="{ED65DFDC-0EE0-00AD-DA39-8A1FABB711BE}"/>
              </a:ext>
            </a:extLst>
          </p:cNvPr>
          <p:cNvSpPr/>
          <p:nvPr/>
        </p:nvSpPr>
        <p:spPr>
          <a:xfrm>
            <a:off x="6257115" y="1307688"/>
            <a:ext cx="5480685" cy="3653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sz="1499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Операционная п</a:t>
            </a:r>
            <a:r>
              <a:rPr lang="en-US" sz="1499" dirty="0" err="1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рибыль</a:t>
            </a:r>
            <a:r>
              <a:rPr lang="en-US" sz="1499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 (в год) – </a:t>
            </a:r>
            <a:r>
              <a:rPr lang="en-US" sz="1499" b="1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53 млн ₽</a:t>
            </a:r>
            <a:endParaRPr lang="en-US" sz="1499" dirty="0">
              <a:solidFill>
                <a:srgbClr val="005374"/>
              </a:solidFill>
            </a:endParaRPr>
          </a:p>
        </p:txBody>
      </p:sp>
      <p:sp>
        <p:nvSpPr>
          <p:cNvPr id="272" name="Text 11">
            <a:extLst>
              <a:ext uri="{FF2B5EF4-FFF2-40B4-BE49-F238E27FC236}">
                <a16:creationId xmlns:a16="http://schemas.microsoft.com/office/drawing/2014/main" id="{5B0B0946-B6A7-7F9D-BF46-A270337570F5}"/>
              </a:ext>
            </a:extLst>
          </p:cNvPr>
          <p:cNvSpPr/>
          <p:nvPr/>
        </p:nvSpPr>
        <p:spPr>
          <a:xfrm>
            <a:off x="6257115" y="1691336"/>
            <a:ext cx="5480685" cy="3653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99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Рентабельность </a:t>
            </a:r>
            <a:r>
              <a:rPr lang="en-US" sz="1499" dirty="0" err="1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продаж</a:t>
            </a:r>
            <a:r>
              <a:rPr lang="en-US" sz="1499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 – 38</a:t>
            </a:r>
            <a:r>
              <a:rPr lang="en-US" sz="1499" b="1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 %</a:t>
            </a:r>
            <a:endParaRPr lang="en-US" sz="1499" dirty="0">
              <a:solidFill>
                <a:srgbClr val="005374"/>
              </a:solidFill>
            </a:endParaRPr>
          </a:p>
        </p:txBody>
      </p:sp>
      <p:sp>
        <p:nvSpPr>
          <p:cNvPr id="274" name="Text 12">
            <a:extLst>
              <a:ext uri="{FF2B5EF4-FFF2-40B4-BE49-F238E27FC236}">
                <a16:creationId xmlns:a16="http://schemas.microsoft.com/office/drawing/2014/main" id="{9DDFE7D7-0CC8-4986-63E8-65993B5F6B9B}"/>
              </a:ext>
            </a:extLst>
          </p:cNvPr>
          <p:cNvSpPr/>
          <p:nvPr/>
        </p:nvSpPr>
        <p:spPr>
          <a:xfrm>
            <a:off x="6257115" y="2074984"/>
            <a:ext cx="5480685" cy="3653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99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Создаваемые рабочие места – </a:t>
            </a:r>
            <a:r>
              <a:rPr lang="en-US" sz="1499" b="1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12 мест</a:t>
            </a:r>
            <a:endParaRPr lang="en-US" sz="1499" dirty="0">
              <a:solidFill>
                <a:srgbClr val="005374"/>
              </a:solidFill>
            </a:endParaRPr>
          </a:p>
        </p:txBody>
      </p:sp>
      <p:sp>
        <p:nvSpPr>
          <p:cNvPr id="276" name="Text 13">
            <a:extLst>
              <a:ext uri="{FF2B5EF4-FFF2-40B4-BE49-F238E27FC236}">
                <a16:creationId xmlns:a16="http://schemas.microsoft.com/office/drawing/2014/main" id="{DB3E0DDF-A6CC-C15E-0459-3B6A41DDD179}"/>
              </a:ext>
            </a:extLst>
          </p:cNvPr>
          <p:cNvSpPr/>
          <p:nvPr/>
        </p:nvSpPr>
        <p:spPr>
          <a:xfrm rot="16200000">
            <a:off x="6172057" y="2829142"/>
            <a:ext cx="913448" cy="11874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898" b="1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CAPEX</a:t>
            </a:r>
            <a:endParaRPr lang="en-US" sz="1898" dirty="0">
              <a:solidFill>
                <a:srgbClr val="005374"/>
              </a:solidFill>
            </a:endParaRPr>
          </a:p>
        </p:txBody>
      </p:sp>
      <p:sp>
        <p:nvSpPr>
          <p:cNvPr id="278" name="Text 14">
            <a:extLst>
              <a:ext uri="{FF2B5EF4-FFF2-40B4-BE49-F238E27FC236}">
                <a16:creationId xmlns:a16="http://schemas.microsoft.com/office/drawing/2014/main" id="{C4EFCA13-D1B1-17A6-9FA2-F32137A49C2B}"/>
              </a:ext>
            </a:extLst>
          </p:cNvPr>
          <p:cNvSpPr/>
          <p:nvPr/>
        </p:nvSpPr>
        <p:spPr>
          <a:xfrm>
            <a:off x="6713839" y="2677859"/>
            <a:ext cx="5023961" cy="2923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99" b="1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ЕДИНОРАЗОВЫЕ (капитальные) – 30 млн ₽</a:t>
            </a:r>
            <a:endParaRPr lang="en-US" sz="1299" dirty="0">
              <a:solidFill>
                <a:srgbClr val="005374"/>
              </a:solidFill>
            </a:endParaRPr>
          </a:p>
        </p:txBody>
      </p:sp>
      <p:sp>
        <p:nvSpPr>
          <p:cNvPr id="280" name="Text 15">
            <a:extLst>
              <a:ext uri="{FF2B5EF4-FFF2-40B4-BE49-F238E27FC236}">
                <a16:creationId xmlns:a16="http://schemas.microsoft.com/office/drawing/2014/main" id="{EC517A8B-4963-07B9-A2F4-B34FAC53538D}"/>
              </a:ext>
            </a:extLst>
          </p:cNvPr>
          <p:cNvSpPr/>
          <p:nvPr/>
        </p:nvSpPr>
        <p:spPr>
          <a:xfrm>
            <a:off x="6850856" y="3006700"/>
            <a:ext cx="4841272" cy="7307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557" indent="-342557">
              <a:spcAft>
                <a:spcPts val="400"/>
              </a:spcAft>
              <a:buSzPct val="100000"/>
              <a:buChar char="•"/>
            </a:pPr>
            <a:r>
              <a:rPr lang="en-US" sz="1249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Станки и оборудование линии – 25 млн ₽</a:t>
            </a:r>
            <a:endParaRPr lang="en-US" sz="1249" dirty="0">
              <a:solidFill>
                <a:srgbClr val="005374"/>
              </a:solidFill>
            </a:endParaRPr>
          </a:p>
          <a:p>
            <a:pPr marL="342557" indent="-342557">
              <a:spcAft>
                <a:spcPts val="400"/>
              </a:spcAft>
              <a:buSzPct val="100000"/>
              <a:buChar char="•"/>
            </a:pPr>
            <a:r>
              <a:rPr lang="en-US" sz="1249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Здания, площадка и монтаж – 5 млн ₽</a:t>
            </a:r>
            <a:endParaRPr lang="en-US" sz="1249" dirty="0">
              <a:solidFill>
                <a:srgbClr val="005374"/>
              </a:solidFill>
            </a:endParaRPr>
          </a:p>
        </p:txBody>
      </p:sp>
      <p:sp>
        <p:nvSpPr>
          <p:cNvPr id="282" name="Text 16">
            <a:extLst>
              <a:ext uri="{FF2B5EF4-FFF2-40B4-BE49-F238E27FC236}">
                <a16:creationId xmlns:a16="http://schemas.microsoft.com/office/drawing/2014/main" id="{41B05392-52B5-D4F6-DE29-E9A6B7E9BD81}"/>
              </a:ext>
            </a:extLst>
          </p:cNvPr>
          <p:cNvSpPr/>
          <p:nvPr/>
        </p:nvSpPr>
        <p:spPr>
          <a:xfrm rot="16200000">
            <a:off x="6254267" y="4196295"/>
            <a:ext cx="749028" cy="1552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898" b="1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OPEX</a:t>
            </a:r>
            <a:endParaRPr lang="en-US" sz="1898" dirty="0">
              <a:solidFill>
                <a:srgbClr val="005374"/>
              </a:solidFill>
            </a:endParaRPr>
          </a:p>
        </p:txBody>
      </p:sp>
      <p:sp>
        <p:nvSpPr>
          <p:cNvPr id="284" name="Text 17">
            <a:extLst>
              <a:ext uri="{FF2B5EF4-FFF2-40B4-BE49-F238E27FC236}">
                <a16:creationId xmlns:a16="http://schemas.microsoft.com/office/drawing/2014/main" id="{B1390BBB-DFDB-B9FA-0FC4-65117E588B8D}"/>
              </a:ext>
            </a:extLst>
          </p:cNvPr>
          <p:cNvSpPr/>
          <p:nvPr/>
        </p:nvSpPr>
        <p:spPr>
          <a:xfrm>
            <a:off x="6713839" y="4139375"/>
            <a:ext cx="5023961" cy="2923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99" b="1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ЕЖЕГОДНЫЕ РАСХОДЫ –</a:t>
            </a:r>
            <a:r>
              <a:rPr lang="ru-RU" sz="1299" b="1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 </a:t>
            </a:r>
            <a:r>
              <a:rPr lang="en-US" sz="1299" b="1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55 млн ₽</a:t>
            </a:r>
            <a:endParaRPr lang="en-US" sz="1299" dirty="0">
              <a:solidFill>
                <a:srgbClr val="005374"/>
              </a:solidFill>
            </a:endParaRPr>
          </a:p>
        </p:txBody>
      </p:sp>
      <p:sp>
        <p:nvSpPr>
          <p:cNvPr id="286" name="Text 18">
            <a:extLst>
              <a:ext uri="{FF2B5EF4-FFF2-40B4-BE49-F238E27FC236}">
                <a16:creationId xmlns:a16="http://schemas.microsoft.com/office/drawing/2014/main" id="{908236D9-6B71-86F1-F682-B81A4DE4FBDB}"/>
              </a:ext>
            </a:extLst>
          </p:cNvPr>
          <p:cNvSpPr/>
          <p:nvPr/>
        </p:nvSpPr>
        <p:spPr>
          <a:xfrm>
            <a:off x="6850856" y="4468216"/>
            <a:ext cx="4841272" cy="12331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557" indent="-342557">
              <a:spcAft>
                <a:spcPts val="400"/>
              </a:spcAft>
              <a:buSzPct val="100000"/>
              <a:buChar char="•"/>
            </a:pPr>
            <a:r>
              <a:rPr lang="en-US" sz="1249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Сырьё и материалы – 26 млн ₽</a:t>
            </a:r>
            <a:endParaRPr lang="en-US" sz="1249" dirty="0">
              <a:solidFill>
                <a:srgbClr val="005374"/>
              </a:solidFill>
            </a:endParaRPr>
          </a:p>
          <a:p>
            <a:pPr marL="342557" indent="-342557">
              <a:spcAft>
                <a:spcPts val="400"/>
              </a:spcAft>
              <a:buSzPct val="100000"/>
              <a:buChar char="•"/>
            </a:pPr>
            <a:r>
              <a:rPr lang="en-US" sz="1249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Фонд оплаты </a:t>
            </a:r>
            <a:r>
              <a:rPr lang="en-US" sz="1249" dirty="0" err="1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труда</a:t>
            </a:r>
            <a:r>
              <a:rPr lang="en-US" sz="1249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 –</a:t>
            </a:r>
            <a:r>
              <a:rPr lang="ru-RU" sz="1249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 </a:t>
            </a:r>
            <a:r>
              <a:rPr lang="en-US" sz="1249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14 млн ₽</a:t>
            </a:r>
            <a:endParaRPr lang="en-US" sz="1249" dirty="0">
              <a:solidFill>
                <a:srgbClr val="005374"/>
              </a:solidFill>
            </a:endParaRPr>
          </a:p>
          <a:p>
            <a:pPr marL="342557" indent="-342557">
              <a:spcAft>
                <a:spcPts val="400"/>
              </a:spcAft>
              <a:buSzPct val="100000"/>
              <a:buChar char="•"/>
            </a:pPr>
            <a:r>
              <a:rPr lang="en-US" sz="1249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Логистика, энергия, </a:t>
            </a:r>
            <a:r>
              <a:rPr lang="en-US" sz="1249" dirty="0" err="1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прочие</a:t>
            </a:r>
            <a:r>
              <a:rPr lang="en-US" sz="1249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 – 10,5 млн ₽</a:t>
            </a:r>
            <a:endParaRPr lang="en-US" sz="1249" dirty="0">
              <a:solidFill>
                <a:srgbClr val="005374"/>
              </a:solidFill>
            </a:endParaRPr>
          </a:p>
          <a:p>
            <a:pPr marL="342557" indent="-342557">
              <a:spcAft>
                <a:spcPts val="400"/>
              </a:spcAft>
              <a:buSzPct val="100000"/>
              <a:buChar char="•"/>
            </a:pPr>
            <a:r>
              <a:rPr lang="en-US" sz="1249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Амортизация оборудования – 2,5 </a:t>
            </a:r>
            <a:r>
              <a:rPr lang="en-US" sz="1249" dirty="0" err="1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млн</a:t>
            </a:r>
            <a:r>
              <a:rPr lang="en-US" sz="1249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 ₽</a:t>
            </a:r>
          </a:p>
          <a:p>
            <a:pPr marL="342557" indent="-342557">
              <a:spcAft>
                <a:spcPts val="400"/>
              </a:spcAft>
              <a:buSzPct val="100000"/>
              <a:buFontTx/>
              <a:buChar char="•"/>
            </a:pPr>
            <a:r>
              <a:rPr lang="ru-RU" sz="1249" dirty="0">
                <a:solidFill>
                  <a:srgbClr val="005374"/>
                </a:solidFill>
              </a:rPr>
              <a:t>Маркетинг </a:t>
            </a:r>
            <a:r>
              <a:rPr lang="en-US" sz="1249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– 2 </a:t>
            </a:r>
            <a:r>
              <a:rPr lang="en-US" sz="1249" dirty="0" err="1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млн</a:t>
            </a:r>
            <a:r>
              <a:rPr lang="en-US" sz="1249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 ₽</a:t>
            </a:r>
          </a:p>
        </p:txBody>
      </p:sp>
      <p:sp>
        <p:nvSpPr>
          <p:cNvPr id="288" name="Shape 19">
            <a:extLst>
              <a:ext uri="{FF2B5EF4-FFF2-40B4-BE49-F238E27FC236}">
                <a16:creationId xmlns:a16="http://schemas.microsoft.com/office/drawing/2014/main" id="{75B03546-3E51-88A8-1580-EB06E08E2ECF}"/>
              </a:ext>
            </a:extLst>
          </p:cNvPr>
          <p:cNvSpPr/>
          <p:nvPr/>
        </p:nvSpPr>
        <p:spPr>
          <a:xfrm>
            <a:off x="548069" y="5740022"/>
            <a:ext cx="11080118" cy="749027"/>
          </a:xfrm>
          <a:prstGeom prst="roundRect">
            <a:avLst>
              <a:gd name="adj" fmla="val 9756"/>
            </a:avLst>
          </a:prstGeom>
          <a:solidFill>
            <a:srgbClr val="EAF4F0"/>
          </a:solidFill>
          <a:ln w="12700">
            <a:solidFill>
              <a:srgbClr val="13798C"/>
            </a:solidFill>
            <a:prstDash val="solid"/>
          </a:ln>
        </p:spPr>
      </p:sp>
      <p:sp>
        <p:nvSpPr>
          <p:cNvPr id="290" name="Text 20">
            <a:extLst>
              <a:ext uri="{FF2B5EF4-FFF2-40B4-BE49-F238E27FC236}">
                <a16:creationId xmlns:a16="http://schemas.microsoft.com/office/drawing/2014/main" id="{550F4C09-8E7F-5A44-F6D4-71051A891745}"/>
              </a:ext>
            </a:extLst>
          </p:cNvPr>
          <p:cNvSpPr/>
          <p:nvPr/>
        </p:nvSpPr>
        <p:spPr>
          <a:xfrm>
            <a:off x="776430" y="5740022"/>
            <a:ext cx="10595991" cy="7490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49" b="1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Критерий качества и готовности:  </a:t>
            </a:r>
            <a:r>
              <a:rPr lang="en-US" sz="1249" dirty="0">
                <a:solidFill>
                  <a:srgbClr val="005374"/>
                </a:solidFill>
                <a:ea typeface="Georgia" pitchFamily="34" charset="-122"/>
                <a:cs typeface="Georgia" pitchFamily="34" charset="-120"/>
              </a:rPr>
              <a:t>соответствие эталону при каждой смене партии сырья · 100 % положительных отзывов пилотных заказчиков · наличие сертификата соответствия продукции</a:t>
            </a:r>
            <a:endParaRPr lang="en-US" sz="1249" dirty="0">
              <a:solidFill>
                <a:srgbClr val="005374"/>
              </a:solidFill>
            </a:endParaRP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0"/>
          <p:cNvSpPr/>
          <p:nvPr/>
        </p:nvSpPr>
        <p:spPr>
          <a:xfrm>
            <a:off x="-1" y="-1"/>
            <a:ext cx="12191697" cy="329186"/>
          </a:xfrm>
          <a:prstGeom prst="rect">
            <a:avLst/>
          </a:prstGeom>
          <a:solidFill>
            <a:srgbClr val="005374"/>
          </a:solidFill>
          <a:ln w="12700">
            <a:solidFill>
              <a:srgbClr val="005374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35" name="Shape 1"/>
          <p:cNvSpPr/>
          <p:nvPr/>
        </p:nvSpPr>
        <p:spPr>
          <a:xfrm>
            <a:off x="-1" y="6601968"/>
            <a:ext cx="12191697" cy="256033"/>
          </a:xfrm>
          <a:prstGeom prst="rect">
            <a:avLst/>
          </a:prstGeom>
          <a:solidFill>
            <a:srgbClr val="005374"/>
          </a:solidFill>
          <a:ln w="12700">
            <a:solidFill>
              <a:srgbClr val="005374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36" name="Text 2"/>
          <p:cNvSpPr txBox="1"/>
          <p:nvPr/>
        </p:nvSpPr>
        <p:spPr>
          <a:xfrm>
            <a:off x="411479" y="6674674"/>
            <a:ext cx="6583682" cy="923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600" b="1">
                <a:solidFill>
                  <a:srgbClr val="FFFFFF"/>
                </a:solidFill>
              </a:defRPr>
            </a:lvl1pPr>
          </a:lstStyle>
          <a:p>
            <a:r>
              <a:rPr dirty="0"/>
              <a:t>ЗЕМЛЯНЕ • </a:t>
            </a:r>
            <a:r>
              <a:rPr lang="ru-RU" dirty="0"/>
              <a:t>Команда РЭУ</a:t>
            </a:r>
            <a:endParaRPr dirty="0"/>
          </a:p>
        </p:txBody>
      </p:sp>
      <p:sp>
        <p:nvSpPr>
          <p:cNvPr id="237" name="Text 3"/>
          <p:cNvSpPr txBox="1"/>
          <p:nvPr/>
        </p:nvSpPr>
        <p:spPr>
          <a:xfrm>
            <a:off x="8321040" y="6674674"/>
            <a:ext cx="3429001" cy="923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600">
                <a:solidFill>
                  <a:srgbClr val="FFFFFF"/>
                </a:solidFill>
              </a:defRPr>
            </a:lvl1pPr>
          </a:lstStyle>
          <a:p>
            <a:r>
              <a:rPr lang="ru-RU" dirty="0"/>
              <a:t>7</a:t>
            </a:r>
            <a:endParaRPr dirty="0"/>
          </a:p>
        </p:txBody>
      </p:sp>
      <p:sp>
        <p:nvSpPr>
          <p:cNvPr id="238" name="Shape 4"/>
          <p:cNvSpPr/>
          <p:nvPr/>
        </p:nvSpPr>
        <p:spPr>
          <a:xfrm>
            <a:off x="11384280" y="548640"/>
            <a:ext cx="457201" cy="3840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4536" y="0"/>
                </a:lnTo>
                <a:lnTo>
                  <a:pt x="17064" y="0"/>
                </a:lnTo>
                <a:lnTo>
                  <a:pt x="21600" y="10800"/>
                </a:lnTo>
                <a:lnTo>
                  <a:pt x="17064" y="21600"/>
                </a:lnTo>
                <a:lnTo>
                  <a:pt x="4536" y="21600"/>
                </a:lnTo>
                <a:close/>
              </a:path>
            </a:pathLst>
          </a:custGeom>
          <a:solidFill>
            <a:srgbClr val="F7FBFD">
              <a:alpha val="0"/>
            </a:srgbClr>
          </a:solidFill>
          <a:ln w="12700">
            <a:solidFill>
              <a:srgbClr val="B6D4DE">
                <a:alpha val="90000"/>
              </a:srgbClr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39" name="Shape 5"/>
          <p:cNvSpPr/>
          <p:nvPr/>
        </p:nvSpPr>
        <p:spPr>
          <a:xfrm>
            <a:off x="411480" y="658368"/>
            <a:ext cx="310897" cy="2651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4606" y="0"/>
                </a:lnTo>
                <a:lnTo>
                  <a:pt x="16994" y="0"/>
                </a:lnTo>
                <a:lnTo>
                  <a:pt x="21600" y="10800"/>
                </a:lnTo>
                <a:lnTo>
                  <a:pt x="16994" y="21600"/>
                </a:lnTo>
                <a:lnTo>
                  <a:pt x="4606" y="21600"/>
                </a:lnTo>
                <a:close/>
              </a:path>
            </a:pathLst>
          </a:custGeom>
          <a:solidFill>
            <a:srgbClr val="F7FBFD">
              <a:alpha val="0"/>
            </a:srgbClr>
          </a:solidFill>
          <a:ln w="12700">
            <a:solidFill>
              <a:srgbClr val="B6D4DE">
                <a:alpha val="70000"/>
              </a:srgbClr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40" name="Text 6"/>
          <p:cNvSpPr txBox="1"/>
          <p:nvPr/>
        </p:nvSpPr>
        <p:spPr>
          <a:xfrm>
            <a:off x="502919" y="621791"/>
            <a:ext cx="11064242" cy="502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3" tIns="253" rIns="253" bIns="253" anchor="ctr">
            <a:normAutofit/>
          </a:bodyPr>
          <a:lstStyle>
            <a:lvl1pPr>
              <a:defRPr sz="2400" b="1">
                <a:solidFill>
                  <a:srgbClr val="005374"/>
                </a:solidFill>
              </a:defRPr>
            </a:lvl1pPr>
          </a:lstStyle>
          <a:p>
            <a:r>
              <a:rPr sz="2800" dirty="0" err="1"/>
              <a:t>Риски</a:t>
            </a:r>
            <a:r>
              <a:rPr sz="2800" dirty="0"/>
              <a:t> и </a:t>
            </a:r>
            <a:r>
              <a:rPr sz="2800" dirty="0" err="1"/>
              <a:t>план</a:t>
            </a:r>
            <a:r>
              <a:rPr sz="2800" dirty="0"/>
              <a:t> </a:t>
            </a:r>
            <a:r>
              <a:rPr sz="2800" dirty="0" err="1"/>
              <a:t>проверки</a:t>
            </a:r>
            <a:endParaRPr sz="2800" dirty="0"/>
          </a:p>
        </p:txBody>
      </p:sp>
      <p:sp>
        <p:nvSpPr>
          <p:cNvPr id="244" name="Shape 10"/>
          <p:cNvSpPr/>
          <p:nvPr/>
        </p:nvSpPr>
        <p:spPr>
          <a:xfrm>
            <a:off x="457199" y="1645918"/>
            <a:ext cx="3246122" cy="4745736"/>
          </a:xfrm>
          <a:prstGeom prst="roundRect">
            <a:avLst>
              <a:gd name="adj" fmla="val 2254"/>
            </a:avLst>
          </a:prstGeom>
          <a:solidFill>
            <a:srgbClr val="FFFFFF"/>
          </a:solidFill>
          <a:ln w="12700">
            <a:solidFill>
              <a:srgbClr val="B6D4DE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45" name="Text 11"/>
          <p:cNvSpPr txBox="1"/>
          <p:nvPr/>
        </p:nvSpPr>
        <p:spPr>
          <a:xfrm>
            <a:off x="154175" y="1335022"/>
            <a:ext cx="3236978" cy="2194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1100" b="1">
                <a:solidFill>
                  <a:srgbClr val="005374"/>
                </a:solidFill>
              </a:defRPr>
            </a:lvl1pPr>
          </a:lstStyle>
          <a:p>
            <a:pPr algn="ctr"/>
            <a:r>
              <a:rPr sz="1400" dirty="0" err="1"/>
              <a:t>Риски</a:t>
            </a:r>
            <a:endParaRPr sz="1400" dirty="0"/>
          </a:p>
        </p:txBody>
      </p:sp>
      <p:sp>
        <p:nvSpPr>
          <p:cNvPr id="246" name="Text 12"/>
          <p:cNvSpPr txBox="1"/>
          <p:nvPr/>
        </p:nvSpPr>
        <p:spPr>
          <a:xfrm>
            <a:off x="545229" y="1847085"/>
            <a:ext cx="3126401" cy="4448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3" tIns="253" rIns="253" bIns="253">
            <a:noAutofit/>
          </a:bodyPr>
          <a:lstStyle/>
          <a:p>
            <a:pPr>
              <a:defRPr sz="800">
                <a:solidFill>
                  <a:srgbClr val="162D3A"/>
                </a:solidFill>
              </a:defRPr>
            </a:pPr>
            <a:r>
              <a:rPr sz="1400" i="1" u="sng" dirty="0" err="1"/>
              <a:t>Технологический</a:t>
            </a:r>
            <a:r>
              <a:rPr sz="1400" i="1" u="sng" dirty="0"/>
              <a:t> </a:t>
            </a:r>
            <a:r>
              <a:rPr sz="1400" i="1" u="sng" dirty="0" err="1"/>
              <a:t>риск</a:t>
            </a:r>
            <a:endParaRPr lang="ru-RU" sz="1400" i="1" u="sng" dirty="0"/>
          </a:p>
          <a:p>
            <a:pPr marL="285750" indent="-285750">
              <a:buFont typeface="Wingdings" panose="05000000000000000000" pitchFamily="2" charset="2"/>
              <a:buChar char="§"/>
              <a:defRPr sz="800">
                <a:solidFill>
                  <a:srgbClr val="162D3A"/>
                </a:solidFill>
              </a:defRPr>
            </a:pPr>
            <a:r>
              <a:rPr lang="ru-RU" sz="1400" dirty="0">
                <a:solidFill>
                  <a:srgbClr val="005374"/>
                </a:solidFill>
              </a:rPr>
              <a:t>Свойство</a:t>
            </a:r>
            <a:r>
              <a:rPr lang="ru-RU" sz="1400" dirty="0"/>
              <a:t> сырья разница от партии деревьев</a:t>
            </a:r>
          </a:p>
          <a:p>
            <a:pPr marL="285750" indent="-285750">
              <a:buFontTx/>
              <a:buChar char="-"/>
              <a:defRPr sz="800">
                <a:solidFill>
                  <a:srgbClr val="162D3A"/>
                </a:solidFill>
              </a:defRPr>
            </a:pPr>
            <a:endParaRPr sz="1400" dirty="0"/>
          </a:p>
          <a:p>
            <a:pPr>
              <a:defRPr sz="800">
                <a:solidFill>
                  <a:srgbClr val="162D3A"/>
                </a:solidFill>
              </a:defRPr>
            </a:pPr>
            <a:r>
              <a:rPr sz="1400" i="1" u="sng" dirty="0" err="1"/>
              <a:t>Рыночный</a:t>
            </a:r>
            <a:r>
              <a:rPr sz="1400" i="1" u="sng" dirty="0"/>
              <a:t> </a:t>
            </a:r>
            <a:r>
              <a:rPr sz="1400" i="1" u="sng" dirty="0" err="1"/>
              <a:t>риск</a:t>
            </a:r>
            <a:r>
              <a:rPr lang="ru-RU" sz="1400" i="1" u="sng" dirty="0"/>
              <a:t>: </a:t>
            </a:r>
          </a:p>
          <a:p>
            <a:pPr marL="285750" indent="-285750">
              <a:buFont typeface="Wingdings" panose="05000000000000000000" pitchFamily="2" charset="2"/>
              <a:buChar char="§"/>
              <a:defRPr sz="800">
                <a:solidFill>
                  <a:srgbClr val="162D3A"/>
                </a:solidFill>
              </a:defRPr>
            </a:pPr>
            <a:r>
              <a:rPr lang="ru-RU" sz="1400" dirty="0"/>
              <a:t>Сомнение покупателей к надежности продукта из вторичного сырья</a:t>
            </a:r>
          </a:p>
          <a:p>
            <a:pPr>
              <a:defRPr sz="800">
                <a:solidFill>
                  <a:srgbClr val="162D3A"/>
                </a:solidFill>
              </a:defRPr>
            </a:pPr>
            <a:endParaRPr sz="1400" dirty="0"/>
          </a:p>
          <a:p>
            <a:pPr>
              <a:defRPr sz="800">
                <a:solidFill>
                  <a:srgbClr val="162D3A"/>
                </a:solidFill>
              </a:defRPr>
            </a:pPr>
            <a:r>
              <a:rPr sz="1400" i="1" u="sng" dirty="0" err="1"/>
              <a:t>Регуляторный</a:t>
            </a:r>
            <a:r>
              <a:rPr sz="1400" i="1" u="sng" dirty="0"/>
              <a:t> </a:t>
            </a:r>
            <a:r>
              <a:rPr sz="1400" i="1" u="sng" dirty="0" err="1"/>
              <a:t>риск</a:t>
            </a:r>
            <a:r>
              <a:rPr lang="ru-RU" sz="1400" i="1" u="sng" dirty="0"/>
              <a:t>:</a:t>
            </a:r>
          </a:p>
          <a:p>
            <a:pPr marL="285750" indent="-285750">
              <a:buFont typeface="Wingdings" panose="05000000000000000000" pitchFamily="2" charset="2"/>
              <a:buChar char="§"/>
              <a:defRPr sz="800">
                <a:solidFill>
                  <a:srgbClr val="162D3A"/>
                </a:solidFill>
              </a:defRPr>
            </a:pPr>
            <a:r>
              <a:rPr lang="ru-RU" sz="1400" dirty="0"/>
              <a:t>Сертификация готовой продукции</a:t>
            </a:r>
          </a:p>
          <a:p>
            <a:pPr>
              <a:defRPr sz="800">
                <a:solidFill>
                  <a:srgbClr val="162D3A"/>
                </a:solidFill>
              </a:defRPr>
            </a:pPr>
            <a:endParaRPr lang="ru-RU" sz="1400" dirty="0"/>
          </a:p>
          <a:p>
            <a:pPr>
              <a:defRPr sz="800">
                <a:solidFill>
                  <a:srgbClr val="162D3A"/>
                </a:solidFill>
              </a:defRPr>
            </a:pPr>
            <a:endParaRPr sz="1400" dirty="0"/>
          </a:p>
          <a:p>
            <a:pPr>
              <a:defRPr sz="800">
                <a:solidFill>
                  <a:srgbClr val="162D3A"/>
                </a:solidFill>
              </a:defRPr>
            </a:pPr>
            <a:r>
              <a:rPr sz="1400" i="1" u="sng" dirty="0" err="1"/>
              <a:t>Организационный</a:t>
            </a:r>
            <a:r>
              <a:rPr sz="1400" i="1" u="sng" dirty="0"/>
              <a:t> </a:t>
            </a:r>
            <a:r>
              <a:rPr sz="1400" i="1" u="sng" dirty="0" err="1"/>
              <a:t>риск</a:t>
            </a:r>
            <a:r>
              <a:rPr lang="ru-RU" sz="1400" i="1" u="sng" dirty="0"/>
              <a:t>:</a:t>
            </a:r>
          </a:p>
          <a:p>
            <a:pPr marL="285750" indent="-285750">
              <a:buFont typeface="Wingdings" panose="05000000000000000000" pitchFamily="2" charset="2"/>
              <a:buChar char="§"/>
              <a:defRPr sz="800">
                <a:solidFill>
                  <a:srgbClr val="162D3A"/>
                </a:solidFill>
              </a:defRPr>
            </a:pPr>
            <a:r>
              <a:rPr lang="ru-RU" sz="1400" dirty="0"/>
              <a:t>Необходимость согласования постройки с ЦБК</a:t>
            </a:r>
          </a:p>
          <a:p>
            <a:pPr>
              <a:defRPr sz="800">
                <a:solidFill>
                  <a:srgbClr val="162D3A"/>
                </a:solidFill>
              </a:defRPr>
            </a:pPr>
            <a:endParaRPr lang="ru-RU" sz="1400" dirty="0"/>
          </a:p>
          <a:p>
            <a:pPr>
              <a:defRPr sz="800">
                <a:solidFill>
                  <a:srgbClr val="162D3A"/>
                </a:solidFill>
              </a:defRPr>
            </a:pPr>
            <a:endParaRPr lang="ru-RU" sz="1400" dirty="0"/>
          </a:p>
          <a:p>
            <a:pPr>
              <a:defRPr sz="800">
                <a:solidFill>
                  <a:srgbClr val="162D3A"/>
                </a:solidFill>
              </a:defRPr>
            </a:pPr>
            <a:r>
              <a:rPr sz="1400" i="1" u="sng" dirty="0" err="1"/>
              <a:t>Финансовый</a:t>
            </a:r>
            <a:r>
              <a:rPr sz="1400" i="1" u="sng" dirty="0"/>
              <a:t> </a:t>
            </a:r>
            <a:r>
              <a:rPr sz="1400" i="1" u="sng" dirty="0" err="1"/>
              <a:t>риск</a:t>
            </a:r>
            <a:r>
              <a:rPr lang="ru-RU" sz="1400" i="1" u="sng" dirty="0"/>
              <a:t>:</a:t>
            </a:r>
          </a:p>
          <a:p>
            <a:pPr marL="285750" indent="-285750">
              <a:buFont typeface="Wingdings" panose="05000000000000000000" pitchFamily="2" charset="2"/>
              <a:buChar char="§"/>
              <a:defRPr sz="800">
                <a:solidFill>
                  <a:srgbClr val="162D3A"/>
                </a:solidFill>
              </a:defRPr>
            </a:pPr>
            <a:r>
              <a:rPr lang="ru-RU" sz="1400" dirty="0"/>
              <a:t>Зависимость от субсидии</a:t>
            </a:r>
          </a:p>
          <a:p>
            <a:pPr>
              <a:defRPr sz="800">
                <a:solidFill>
                  <a:srgbClr val="162D3A"/>
                </a:solidFill>
              </a:defRPr>
            </a:pPr>
            <a:endParaRPr lang="ru-RU" sz="1400" dirty="0"/>
          </a:p>
          <a:p>
            <a:pPr>
              <a:defRPr sz="800">
                <a:solidFill>
                  <a:srgbClr val="162D3A"/>
                </a:solidFill>
              </a:defRPr>
            </a:pPr>
            <a:endParaRPr sz="1400" dirty="0"/>
          </a:p>
        </p:txBody>
      </p:sp>
      <p:sp>
        <p:nvSpPr>
          <p:cNvPr id="247" name="Shape 13"/>
          <p:cNvSpPr/>
          <p:nvPr/>
        </p:nvSpPr>
        <p:spPr>
          <a:xfrm>
            <a:off x="3940125" y="1645918"/>
            <a:ext cx="4020981" cy="4754882"/>
          </a:xfrm>
          <a:prstGeom prst="roundRect">
            <a:avLst>
              <a:gd name="adj" fmla="val 2254"/>
            </a:avLst>
          </a:prstGeom>
          <a:solidFill>
            <a:srgbClr val="FFFFFF"/>
          </a:solidFill>
          <a:ln w="12700">
            <a:solidFill>
              <a:srgbClr val="B6D4DE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48" name="Text 14"/>
          <p:cNvSpPr txBox="1"/>
          <p:nvPr/>
        </p:nvSpPr>
        <p:spPr>
          <a:xfrm>
            <a:off x="4354986" y="1335467"/>
            <a:ext cx="3191257" cy="2194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1100" b="1">
                <a:solidFill>
                  <a:srgbClr val="005374"/>
                </a:solidFill>
              </a:defRPr>
            </a:lvl1pPr>
          </a:lstStyle>
          <a:p>
            <a:pPr algn="ctr"/>
            <a:r>
              <a:rPr sz="1400" dirty="0" err="1"/>
              <a:t>Как</a:t>
            </a:r>
            <a:r>
              <a:rPr sz="1400" dirty="0"/>
              <a:t> </a:t>
            </a:r>
            <a:r>
              <a:rPr sz="1400" dirty="0" err="1"/>
              <a:t>снизить</a:t>
            </a:r>
            <a:endParaRPr sz="1400" dirty="0"/>
          </a:p>
        </p:txBody>
      </p:sp>
      <p:sp>
        <p:nvSpPr>
          <p:cNvPr id="249" name="Text 15"/>
          <p:cNvSpPr txBox="1"/>
          <p:nvPr/>
        </p:nvSpPr>
        <p:spPr>
          <a:xfrm>
            <a:off x="4055092" y="1849911"/>
            <a:ext cx="3822738" cy="46793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3" tIns="253" rIns="253" bIns="253">
            <a:noAutofit/>
          </a:bodyPr>
          <a:lstStyle/>
          <a:p>
            <a:r>
              <a:rPr lang="ru-RU" sz="1400" dirty="0"/>
              <a:t>Входной контроль каждой партии с корректировкой </a:t>
            </a:r>
            <a:r>
              <a:rPr lang="ru-RU" sz="1400" b="1" u="sng" dirty="0"/>
              <a:t>рецептуры</a:t>
            </a:r>
            <a:r>
              <a:rPr lang="ru-RU" sz="1400" dirty="0"/>
              <a:t> под фактический состав сырья.</a:t>
            </a:r>
          </a:p>
          <a:p>
            <a:endParaRPr lang="ru-RU" sz="1400" dirty="0"/>
          </a:p>
          <a:p>
            <a:r>
              <a:rPr lang="ru-RU" sz="1400" dirty="0"/>
              <a:t>Сертификация продукции и </a:t>
            </a:r>
            <a:r>
              <a:rPr lang="ru-RU" sz="1400" b="1" u="sng" dirty="0"/>
              <a:t>публичные испытания</a:t>
            </a:r>
            <a:r>
              <a:rPr lang="ru-RU" sz="1400" dirty="0"/>
              <a:t> на пилотных объектах с открытыми отчетами.</a:t>
            </a:r>
          </a:p>
          <a:p>
            <a:endParaRPr lang="ru-RU" sz="2400" dirty="0"/>
          </a:p>
          <a:p>
            <a:r>
              <a:rPr lang="ru-RU" sz="1400" dirty="0"/>
              <a:t>Заранее заложить в рецептуру </a:t>
            </a:r>
            <a:r>
              <a:rPr lang="ru-RU" sz="1400" b="1" u="sng" dirty="0"/>
              <a:t>требования под конкретные ГОСТы</a:t>
            </a:r>
            <a:r>
              <a:rPr lang="ru-RU" sz="1400" dirty="0"/>
              <a:t> и провести сертификацию пилотной партии.</a:t>
            </a:r>
          </a:p>
          <a:p>
            <a:endParaRPr lang="ru-RU" sz="2000" dirty="0"/>
          </a:p>
          <a:p>
            <a:r>
              <a:rPr lang="ru-RU" sz="1400" dirty="0"/>
              <a:t>Заключить </a:t>
            </a:r>
            <a:r>
              <a:rPr lang="ru-RU" sz="1400" b="1" u="sng" dirty="0"/>
              <a:t>с ЦБК </a:t>
            </a:r>
            <a:r>
              <a:rPr lang="ru-RU" sz="1400" b="1" dirty="0"/>
              <a:t>меморандум</a:t>
            </a:r>
            <a:r>
              <a:rPr lang="ru-RU" sz="1400" dirty="0"/>
              <a:t> о намерениях до начала проектирования и разместить производство на территории комбината.</a:t>
            </a:r>
          </a:p>
          <a:p>
            <a:endParaRPr lang="ru-RU" sz="1600" dirty="0"/>
          </a:p>
          <a:p>
            <a:r>
              <a:rPr lang="ru-RU" sz="1400" dirty="0"/>
              <a:t>Построить финансовую модель и выйти на безубыточность за счет </a:t>
            </a:r>
            <a:r>
              <a:rPr lang="ru-RU" sz="1400" b="1" u="sng" dirty="0"/>
              <a:t>экономии на сырье</a:t>
            </a:r>
            <a:r>
              <a:rPr lang="ru-RU" sz="1400" dirty="0"/>
              <a:t>.</a:t>
            </a:r>
          </a:p>
          <a:p>
            <a:br>
              <a:rPr lang="ru-RU" sz="1400" dirty="0"/>
            </a:br>
            <a:endParaRPr sz="1400" dirty="0"/>
          </a:p>
        </p:txBody>
      </p:sp>
      <p:sp>
        <p:nvSpPr>
          <p:cNvPr id="250" name="Shape 16"/>
          <p:cNvSpPr/>
          <p:nvPr/>
        </p:nvSpPr>
        <p:spPr>
          <a:xfrm>
            <a:off x="8229600" y="1636772"/>
            <a:ext cx="3520441" cy="4754881"/>
          </a:xfrm>
          <a:prstGeom prst="roundRect">
            <a:avLst>
              <a:gd name="adj" fmla="val 2254"/>
            </a:avLst>
          </a:prstGeom>
          <a:solidFill>
            <a:srgbClr val="F9FBFC"/>
          </a:solidFill>
          <a:ln w="12700">
            <a:solidFill>
              <a:srgbClr val="B6D4DE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51" name="Text 17"/>
          <p:cNvSpPr txBox="1"/>
          <p:nvPr/>
        </p:nvSpPr>
        <p:spPr>
          <a:xfrm>
            <a:off x="8394192" y="1316728"/>
            <a:ext cx="2916937" cy="2194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1100" b="1">
                <a:solidFill>
                  <a:srgbClr val="005374"/>
                </a:solidFill>
              </a:defRPr>
            </a:lvl1pPr>
          </a:lstStyle>
          <a:p>
            <a:pPr algn="ctr"/>
            <a:r>
              <a:rPr sz="1400" dirty="0" err="1"/>
              <a:t>Критери</a:t>
            </a:r>
            <a:r>
              <a:rPr lang="ru-RU" sz="1400" dirty="0"/>
              <a:t>и</a:t>
            </a:r>
            <a:r>
              <a:rPr sz="1400" dirty="0"/>
              <a:t> </a:t>
            </a:r>
            <a:r>
              <a:rPr sz="1400" dirty="0" err="1"/>
              <a:t>качества</a:t>
            </a:r>
            <a:endParaRPr sz="1400" dirty="0"/>
          </a:p>
        </p:txBody>
      </p:sp>
      <p:sp>
        <p:nvSpPr>
          <p:cNvPr id="252" name="Text 18"/>
          <p:cNvSpPr txBox="1"/>
          <p:nvPr/>
        </p:nvSpPr>
        <p:spPr>
          <a:xfrm>
            <a:off x="8321040" y="1794013"/>
            <a:ext cx="3378456" cy="44421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3" tIns="253" rIns="253" bIns="253">
            <a:noAutofit/>
          </a:bodyPr>
          <a:lstStyle>
            <a:lvl1pPr>
              <a:defRPr sz="800">
                <a:solidFill>
                  <a:srgbClr val="162D3A"/>
                </a:solidFill>
              </a:defRPr>
            </a:lvl1pPr>
          </a:lstStyle>
          <a:p>
            <a:r>
              <a:rPr lang="ru-RU" sz="1400" dirty="0"/>
              <a:t>Отклонение основных свойств готового продукта не превышает ±10% от эталона при смене партии сырья.</a:t>
            </a:r>
          </a:p>
          <a:p>
            <a:br>
              <a:rPr lang="ru-RU" sz="1400" dirty="0"/>
            </a:br>
            <a:r>
              <a:rPr lang="ru-RU" sz="1400" dirty="0"/>
              <a:t>100% положительных отзывов от пилотных заказчиков + наличие сертификата соответствия.</a:t>
            </a:r>
          </a:p>
          <a:p>
            <a:endParaRPr lang="ru-RU" sz="1400" dirty="0"/>
          </a:p>
          <a:p>
            <a:r>
              <a:rPr lang="ru-RU" sz="1400" dirty="0"/>
              <a:t> </a:t>
            </a:r>
            <a:br>
              <a:rPr lang="ru-RU" sz="1400" dirty="0"/>
            </a:br>
            <a:r>
              <a:rPr lang="ru-RU" sz="1400" dirty="0"/>
              <a:t>Наличие действующего сертификата соответствия на опытную партию продукции.</a:t>
            </a:r>
          </a:p>
          <a:p>
            <a:r>
              <a:rPr lang="ru-RU" sz="1800" dirty="0"/>
              <a:t> </a:t>
            </a:r>
            <a:br>
              <a:rPr lang="ru-RU" sz="1400" dirty="0"/>
            </a:br>
            <a:r>
              <a:rPr lang="ru-RU" sz="1400" dirty="0"/>
              <a:t>Подписанный меморандум о намерениях с ЦБК.</a:t>
            </a:r>
          </a:p>
          <a:p>
            <a:endParaRPr lang="ru-RU" sz="1400" b="1" dirty="0"/>
          </a:p>
          <a:p>
            <a:r>
              <a:rPr lang="ru-RU" sz="1600" b="1" dirty="0"/>
              <a:t> </a:t>
            </a:r>
          </a:p>
          <a:p>
            <a:r>
              <a:rPr lang="ru-RU" sz="1400" dirty="0"/>
              <a:t>Срок окупаемости проекта не превышает 3 лет без учета субсидий.</a:t>
            </a:r>
          </a:p>
          <a:p>
            <a:endParaRPr sz="14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BF45CDB-BCD8-B7BB-A53D-95B9243D7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1153" y="3545517"/>
            <a:ext cx="540091" cy="54009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E401CB5-239D-2AD6-68F6-7F0EA21B48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1972" y="2574558"/>
            <a:ext cx="540091" cy="54009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8379933-3D3D-3A8F-06D1-1824144F91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715" y="1669419"/>
            <a:ext cx="540091" cy="54009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00B2A3C-343E-196D-3FF5-D1A648A1E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1153" y="4494644"/>
            <a:ext cx="540091" cy="54009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94E2A8A-6425-E454-B502-C64D75EA87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3580" y="5376674"/>
            <a:ext cx="540091" cy="54009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F2F9ADF-B298-1FC8-067C-2F7A3CFC9E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0948" y="1762509"/>
            <a:ext cx="540091" cy="54009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DB6FBC9-3332-FE09-5479-97A11EC520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0948" y="2608998"/>
            <a:ext cx="540091" cy="540091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67DF9686-732A-7AD3-4B9F-9C22468DA8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0948" y="3616157"/>
            <a:ext cx="540091" cy="540091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A1EEE6EE-A898-5A61-E788-76B4CAA07C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0948" y="4622593"/>
            <a:ext cx="540091" cy="540091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9C82AF45-E728-46C2-C658-4A7F0425F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0949" y="5376674"/>
            <a:ext cx="540091" cy="54009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0"/>
          <p:cNvSpPr/>
          <p:nvPr/>
        </p:nvSpPr>
        <p:spPr>
          <a:xfrm>
            <a:off x="-1" y="-1"/>
            <a:ext cx="12191697" cy="329186"/>
          </a:xfrm>
          <a:prstGeom prst="rect">
            <a:avLst/>
          </a:prstGeom>
          <a:solidFill>
            <a:srgbClr val="005374"/>
          </a:solidFill>
          <a:ln w="12700">
            <a:solidFill>
              <a:srgbClr val="005374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56" name="Shape 1"/>
          <p:cNvSpPr/>
          <p:nvPr/>
        </p:nvSpPr>
        <p:spPr>
          <a:xfrm>
            <a:off x="-1" y="6601968"/>
            <a:ext cx="12191697" cy="256033"/>
          </a:xfrm>
          <a:prstGeom prst="rect">
            <a:avLst/>
          </a:prstGeom>
          <a:solidFill>
            <a:srgbClr val="005374"/>
          </a:solidFill>
          <a:ln w="12700">
            <a:solidFill>
              <a:srgbClr val="005374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57" name="Text 2"/>
          <p:cNvSpPr txBox="1"/>
          <p:nvPr/>
        </p:nvSpPr>
        <p:spPr>
          <a:xfrm>
            <a:off x="411479" y="6674674"/>
            <a:ext cx="6583682" cy="923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600" b="1">
                <a:solidFill>
                  <a:srgbClr val="FFFFFF"/>
                </a:solidFill>
              </a:defRPr>
            </a:lvl1pPr>
          </a:lstStyle>
          <a:p>
            <a:r>
              <a:rPr dirty="0"/>
              <a:t>ЗЕМЛЯНЕ • </a:t>
            </a:r>
            <a:r>
              <a:rPr lang="ru-RU" dirty="0"/>
              <a:t>Команда РЭУ</a:t>
            </a:r>
            <a:endParaRPr dirty="0"/>
          </a:p>
        </p:txBody>
      </p:sp>
      <p:sp>
        <p:nvSpPr>
          <p:cNvPr id="258" name="Text 3"/>
          <p:cNvSpPr txBox="1"/>
          <p:nvPr/>
        </p:nvSpPr>
        <p:spPr>
          <a:xfrm>
            <a:off x="8321040" y="6674674"/>
            <a:ext cx="3429001" cy="923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600">
                <a:solidFill>
                  <a:srgbClr val="FFFFFF"/>
                </a:solidFill>
              </a:defRPr>
            </a:lvl1pPr>
          </a:lstStyle>
          <a:p>
            <a:r>
              <a:rPr lang="ru-RU" dirty="0"/>
              <a:t>8</a:t>
            </a:r>
            <a:endParaRPr dirty="0"/>
          </a:p>
        </p:txBody>
      </p:sp>
      <p:sp>
        <p:nvSpPr>
          <p:cNvPr id="259" name="Shape 4"/>
          <p:cNvSpPr/>
          <p:nvPr/>
        </p:nvSpPr>
        <p:spPr>
          <a:xfrm>
            <a:off x="11384280" y="548640"/>
            <a:ext cx="457201" cy="3840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4536" y="0"/>
                </a:lnTo>
                <a:lnTo>
                  <a:pt x="17064" y="0"/>
                </a:lnTo>
                <a:lnTo>
                  <a:pt x="21600" y="10800"/>
                </a:lnTo>
                <a:lnTo>
                  <a:pt x="17064" y="21600"/>
                </a:lnTo>
                <a:lnTo>
                  <a:pt x="4536" y="21600"/>
                </a:lnTo>
                <a:close/>
              </a:path>
            </a:pathLst>
          </a:custGeom>
          <a:solidFill>
            <a:srgbClr val="F7FBFD">
              <a:alpha val="0"/>
            </a:srgbClr>
          </a:solidFill>
          <a:ln w="12700">
            <a:solidFill>
              <a:srgbClr val="B6D4DE">
                <a:alpha val="90000"/>
              </a:srgbClr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60" name="Shape 5"/>
          <p:cNvSpPr/>
          <p:nvPr/>
        </p:nvSpPr>
        <p:spPr>
          <a:xfrm>
            <a:off x="411480" y="658368"/>
            <a:ext cx="310897" cy="2651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4606" y="0"/>
                </a:lnTo>
                <a:lnTo>
                  <a:pt x="16994" y="0"/>
                </a:lnTo>
                <a:lnTo>
                  <a:pt x="21600" y="10800"/>
                </a:lnTo>
                <a:lnTo>
                  <a:pt x="16994" y="21600"/>
                </a:lnTo>
                <a:lnTo>
                  <a:pt x="4606" y="21600"/>
                </a:lnTo>
                <a:close/>
              </a:path>
            </a:pathLst>
          </a:custGeom>
          <a:solidFill>
            <a:srgbClr val="F7FBFD">
              <a:alpha val="0"/>
            </a:srgbClr>
          </a:solidFill>
          <a:ln w="12700">
            <a:solidFill>
              <a:srgbClr val="B6D4DE">
                <a:alpha val="70000"/>
              </a:srgbClr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61" name="Text 6"/>
          <p:cNvSpPr txBox="1"/>
          <p:nvPr/>
        </p:nvSpPr>
        <p:spPr>
          <a:xfrm>
            <a:off x="502919" y="612364"/>
            <a:ext cx="11064242" cy="502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3" tIns="253" rIns="253" bIns="253" anchor="ctr">
            <a:normAutofit/>
          </a:bodyPr>
          <a:lstStyle>
            <a:lvl1pPr>
              <a:defRPr sz="2400" b="1">
                <a:solidFill>
                  <a:srgbClr val="005374"/>
                </a:solidFill>
              </a:defRPr>
            </a:lvl1pPr>
          </a:lstStyle>
          <a:p>
            <a:r>
              <a:rPr sz="2800" dirty="0" err="1"/>
              <a:t>Социально-экономические</a:t>
            </a:r>
            <a:r>
              <a:rPr sz="2800" dirty="0"/>
              <a:t> </a:t>
            </a:r>
            <a:r>
              <a:rPr sz="2800" dirty="0" err="1"/>
              <a:t>эффекты</a:t>
            </a:r>
            <a:endParaRPr sz="2800" dirty="0"/>
          </a:p>
        </p:txBody>
      </p:sp>
      <p:sp>
        <p:nvSpPr>
          <p:cNvPr id="265" name="Shape 10"/>
          <p:cNvSpPr/>
          <p:nvPr/>
        </p:nvSpPr>
        <p:spPr>
          <a:xfrm>
            <a:off x="594359" y="1480700"/>
            <a:ext cx="3566161" cy="4865236"/>
          </a:xfrm>
          <a:prstGeom prst="roundRect">
            <a:avLst>
              <a:gd name="adj" fmla="val 2254"/>
            </a:avLst>
          </a:prstGeom>
          <a:solidFill>
            <a:srgbClr val="FFFFFF"/>
          </a:solidFill>
          <a:ln w="12700">
            <a:solidFill>
              <a:srgbClr val="B6D4DE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66" name="Text 11"/>
          <p:cNvSpPr txBox="1"/>
          <p:nvPr/>
        </p:nvSpPr>
        <p:spPr>
          <a:xfrm>
            <a:off x="758951" y="1531533"/>
            <a:ext cx="3236978" cy="2194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noAutofit/>
          </a:bodyPr>
          <a:lstStyle>
            <a:lvl1pPr>
              <a:defRPr sz="1100" b="1">
                <a:solidFill>
                  <a:srgbClr val="005374"/>
                </a:solidFill>
              </a:defRPr>
            </a:lvl1pPr>
          </a:lstStyle>
          <a:p>
            <a:pPr algn="ctr"/>
            <a:r>
              <a:rPr sz="1400" i="1" dirty="0" err="1"/>
              <a:t>Для</a:t>
            </a:r>
            <a:r>
              <a:rPr sz="1400" i="1" dirty="0"/>
              <a:t> </a:t>
            </a:r>
            <a:r>
              <a:rPr sz="1400" i="1" dirty="0" err="1"/>
              <a:t>бизнеса</a:t>
            </a:r>
            <a:endParaRPr sz="1400" i="1" dirty="0"/>
          </a:p>
        </p:txBody>
      </p:sp>
      <p:sp>
        <p:nvSpPr>
          <p:cNvPr id="267" name="Text 12"/>
          <p:cNvSpPr txBox="1"/>
          <p:nvPr/>
        </p:nvSpPr>
        <p:spPr>
          <a:xfrm>
            <a:off x="703579" y="1902303"/>
            <a:ext cx="3236978" cy="43759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3" tIns="253" rIns="253" bIns="253">
            <a:noAutofit/>
          </a:bodyPr>
          <a:lstStyle/>
          <a:p>
            <a:pPr lvl="0"/>
            <a:r>
              <a:rPr lang="ru-RU" sz="1200" i="1" dirty="0">
                <a:solidFill>
                  <a:srgbClr val="005374"/>
                </a:solidFill>
              </a:rPr>
              <a:t>Снижение затрат ЦБК</a:t>
            </a:r>
            <a:r>
              <a:rPr lang="ru-RU" sz="1200" dirty="0">
                <a:solidFill>
                  <a:srgbClr val="005374"/>
                </a:solidFill>
              </a:rPr>
              <a:t>: 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ru-RU" sz="1200" dirty="0">
                <a:solidFill>
                  <a:srgbClr val="005374"/>
                </a:solidFill>
              </a:rPr>
              <a:t>комбинат перестаёт платить за хранение лигнина и снимает риск экологических штрафов.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endParaRPr lang="ru-RU" sz="1200" dirty="0">
              <a:solidFill>
                <a:srgbClr val="005374"/>
              </a:solidFill>
            </a:endParaRPr>
          </a:p>
          <a:p>
            <a:pPr marL="171450" lvl="0" indent="-171450">
              <a:buFont typeface="Wingdings" panose="05000000000000000000" pitchFamily="2" charset="2"/>
              <a:buChar char="§"/>
            </a:pPr>
            <a:endParaRPr lang="ru-RU" sz="1200" dirty="0">
              <a:solidFill>
                <a:srgbClr val="005374"/>
              </a:solidFill>
            </a:endParaRPr>
          </a:p>
          <a:p>
            <a:pPr lvl="0"/>
            <a:r>
              <a:rPr lang="ru-RU" sz="1200" i="1" dirty="0">
                <a:solidFill>
                  <a:srgbClr val="005374"/>
                </a:solidFill>
              </a:rPr>
              <a:t>Новый рынок: 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ru-RU" sz="1200" dirty="0">
                <a:solidFill>
                  <a:srgbClr val="005374"/>
                </a:solidFill>
              </a:rPr>
              <a:t>формируется отрасль переработки лигнина, которой в стране сегодня практически нет; из отхода получаем четыре продукта.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endParaRPr lang="ru-RU" sz="1200" dirty="0">
              <a:solidFill>
                <a:srgbClr val="005374"/>
              </a:solidFill>
            </a:endParaRPr>
          </a:p>
          <a:p>
            <a:pPr marL="171450" lvl="0" indent="-171450">
              <a:buFont typeface="Wingdings" panose="05000000000000000000" pitchFamily="2" charset="2"/>
              <a:buChar char="§"/>
            </a:pPr>
            <a:endParaRPr lang="ru-RU" sz="1200" dirty="0">
              <a:solidFill>
                <a:srgbClr val="005374"/>
              </a:solidFill>
            </a:endParaRPr>
          </a:p>
          <a:p>
            <a:pPr lvl="0"/>
            <a:r>
              <a:rPr lang="ru-RU" sz="1200" i="1" dirty="0">
                <a:solidFill>
                  <a:srgbClr val="005374"/>
                </a:solidFill>
              </a:rPr>
              <a:t>Рост производительности</a:t>
            </a:r>
            <a:r>
              <a:rPr lang="ru-RU" sz="1200" dirty="0">
                <a:solidFill>
                  <a:srgbClr val="005374"/>
                </a:solidFill>
              </a:rPr>
              <a:t>: 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ru-RU" sz="1200" dirty="0">
                <a:solidFill>
                  <a:srgbClr val="005374"/>
                </a:solidFill>
              </a:rPr>
              <a:t>один сырьевой поток даёт несколько продуктовых линий — выше выработка на тонну сырья.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endParaRPr lang="ru-RU" sz="1200" dirty="0">
              <a:solidFill>
                <a:srgbClr val="005374"/>
              </a:solidFill>
            </a:endParaRPr>
          </a:p>
          <a:p>
            <a:pPr marL="171450" lvl="0" indent="-171450">
              <a:buFont typeface="Wingdings" panose="05000000000000000000" pitchFamily="2" charset="2"/>
              <a:buChar char="§"/>
            </a:pPr>
            <a:endParaRPr lang="ru-RU" sz="1200" dirty="0">
              <a:solidFill>
                <a:srgbClr val="005374"/>
              </a:solidFill>
            </a:endParaRPr>
          </a:p>
          <a:p>
            <a:pPr lvl="0"/>
            <a:r>
              <a:rPr lang="ru-RU" sz="1200" i="1" dirty="0">
                <a:solidFill>
                  <a:srgbClr val="005374"/>
                </a:solidFill>
              </a:rPr>
              <a:t>Репутация и ESG</a:t>
            </a:r>
            <a:r>
              <a:rPr lang="ru-RU" sz="1200" dirty="0">
                <a:solidFill>
                  <a:srgbClr val="005374"/>
                </a:solidFill>
              </a:rPr>
              <a:t>: 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ru-RU" sz="1200" dirty="0">
                <a:solidFill>
                  <a:srgbClr val="005374"/>
                </a:solidFill>
              </a:rPr>
              <a:t>для ЦБК — реальный экологический кейс; для региона — новое производство и рабочие места.</a:t>
            </a:r>
          </a:p>
          <a:p>
            <a:pPr>
              <a:defRPr sz="800">
                <a:solidFill>
                  <a:srgbClr val="162D3A"/>
                </a:solidFill>
              </a:defRPr>
            </a:pPr>
            <a:endParaRPr lang="ru-RU" sz="1200" dirty="0">
              <a:solidFill>
                <a:srgbClr val="005374"/>
              </a:solidFill>
            </a:endParaRPr>
          </a:p>
        </p:txBody>
      </p:sp>
      <p:sp>
        <p:nvSpPr>
          <p:cNvPr id="268" name="Shape 13"/>
          <p:cNvSpPr/>
          <p:nvPr/>
        </p:nvSpPr>
        <p:spPr>
          <a:xfrm>
            <a:off x="4434839" y="1480700"/>
            <a:ext cx="3630168" cy="4828660"/>
          </a:xfrm>
          <a:prstGeom prst="roundRect">
            <a:avLst>
              <a:gd name="adj" fmla="val 2254"/>
            </a:avLst>
          </a:prstGeom>
          <a:solidFill>
            <a:srgbClr val="FFFFFF"/>
          </a:solidFill>
          <a:ln w="12700">
            <a:solidFill>
              <a:srgbClr val="B6D4DE"/>
            </a:solidFill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269" name="Text 14"/>
          <p:cNvSpPr txBox="1"/>
          <p:nvPr/>
        </p:nvSpPr>
        <p:spPr>
          <a:xfrm>
            <a:off x="4517136" y="1537168"/>
            <a:ext cx="3191257" cy="2194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1100" b="1">
                <a:solidFill>
                  <a:srgbClr val="005374"/>
                </a:solidFill>
              </a:defRPr>
            </a:lvl1pPr>
          </a:lstStyle>
          <a:p>
            <a:pPr algn="ctr"/>
            <a:r>
              <a:rPr sz="1400" i="1" dirty="0" err="1"/>
              <a:t>Для</a:t>
            </a:r>
            <a:r>
              <a:rPr sz="1400" i="1" dirty="0"/>
              <a:t> </a:t>
            </a:r>
            <a:r>
              <a:rPr sz="1400" i="1" dirty="0" err="1"/>
              <a:t>людей</a:t>
            </a:r>
            <a:endParaRPr sz="1400" i="1" dirty="0"/>
          </a:p>
        </p:txBody>
      </p:sp>
      <p:sp>
        <p:nvSpPr>
          <p:cNvPr id="270" name="Text 15"/>
          <p:cNvSpPr txBox="1"/>
          <p:nvPr/>
        </p:nvSpPr>
        <p:spPr>
          <a:xfrm>
            <a:off x="4850407" y="1933079"/>
            <a:ext cx="3214600" cy="44489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3" tIns="253" rIns="253" bIns="253">
            <a:noAutofit/>
          </a:bodyPr>
          <a:lstStyle/>
          <a:p>
            <a:r>
              <a:rPr lang="ru-RU" sz="1200" b="1" dirty="0">
                <a:solidFill>
                  <a:srgbClr val="005374"/>
                </a:solidFill>
              </a:rPr>
              <a:t>Чистый воздух и почва</a:t>
            </a:r>
            <a:r>
              <a:rPr lang="ru-RU" sz="1200" dirty="0">
                <a:solidFill>
                  <a:srgbClr val="005374"/>
                </a:solidFill>
              </a:rPr>
              <a:t>. Сокращение выбросов и отвалов.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ru-RU" sz="1200" dirty="0">
              <a:solidFill>
                <a:srgbClr val="00537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ru-RU" sz="1200" dirty="0">
              <a:solidFill>
                <a:srgbClr val="005374"/>
              </a:solidFill>
            </a:endParaRPr>
          </a:p>
          <a:p>
            <a:r>
              <a:rPr lang="ru-RU" sz="1200" b="1" dirty="0">
                <a:solidFill>
                  <a:srgbClr val="005374"/>
                </a:solidFill>
              </a:rPr>
              <a:t>Меньше свалок.</a:t>
            </a:r>
            <a:r>
              <a:rPr lang="ru-RU" sz="1200" dirty="0">
                <a:solidFill>
                  <a:srgbClr val="005374"/>
                </a:solidFill>
              </a:rPr>
              <a:t> Отходы не занимают полигоны — сохраняем землю для будущих поколений.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ru-RU" sz="1200" dirty="0">
              <a:solidFill>
                <a:srgbClr val="00537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ru-RU" sz="1200" dirty="0">
              <a:solidFill>
                <a:srgbClr val="005374"/>
              </a:solidFill>
            </a:endParaRPr>
          </a:p>
          <a:p>
            <a:r>
              <a:rPr lang="ru-RU" sz="1200" b="1" dirty="0">
                <a:solidFill>
                  <a:srgbClr val="005374"/>
                </a:solidFill>
              </a:rPr>
              <a:t>Новые рабочие места.</a:t>
            </a:r>
            <a:r>
              <a:rPr lang="ru-RU" sz="1200" dirty="0">
                <a:solidFill>
                  <a:srgbClr val="005374"/>
                </a:solidFill>
              </a:rPr>
              <a:t> 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ru-RU" sz="1200" dirty="0">
              <a:solidFill>
                <a:srgbClr val="00537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ru-RU" sz="1200" dirty="0">
              <a:solidFill>
                <a:srgbClr val="005374"/>
              </a:solidFill>
            </a:endParaRPr>
          </a:p>
          <a:p>
            <a:r>
              <a:rPr lang="ru-RU" sz="1200" b="1" dirty="0">
                <a:solidFill>
                  <a:srgbClr val="005374"/>
                </a:solidFill>
              </a:rPr>
              <a:t>Безопасная продукция. </a:t>
            </a:r>
            <a:r>
              <a:rPr lang="ru-RU" sz="1200" dirty="0">
                <a:solidFill>
                  <a:srgbClr val="005374"/>
                </a:solidFill>
              </a:rPr>
              <a:t>Сертифицированные покрытия, не травмоопасные для детей. </a:t>
            </a:r>
          </a:p>
          <a:p>
            <a:endParaRPr lang="ru-RU" sz="1200" dirty="0">
              <a:solidFill>
                <a:srgbClr val="005374"/>
              </a:solidFill>
            </a:endParaRPr>
          </a:p>
          <a:p>
            <a:endParaRPr lang="ru-RU" sz="1200" dirty="0">
              <a:solidFill>
                <a:srgbClr val="005374"/>
              </a:solidFill>
            </a:endParaRPr>
          </a:p>
          <a:p>
            <a:r>
              <a:rPr lang="ru-RU" sz="1200" b="1" dirty="0">
                <a:solidFill>
                  <a:srgbClr val="005374"/>
                </a:solidFill>
              </a:rPr>
              <a:t>Цена ниже импорта </a:t>
            </a:r>
            <a:r>
              <a:rPr lang="ru-RU" sz="1200" dirty="0">
                <a:solidFill>
                  <a:srgbClr val="005374"/>
                </a:solidFill>
              </a:rPr>
              <a:t>— доступно для школ, дворов, спортивных площадок.</a:t>
            </a:r>
          </a:p>
          <a:p>
            <a:endParaRPr lang="ru-RU" sz="1200" dirty="0">
              <a:solidFill>
                <a:srgbClr val="005374"/>
              </a:solidFill>
            </a:endParaRPr>
          </a:p>
          <a:p>
            <a:endParaRPr lang="ru-RU" sz="1200" dirty="0">
              <a:solidFill>
                <a:srgbClr val="005374"/>
              </a:solidFill>
            </a:endParaRPr>
          </a:p>
          <a:p>
            <a:r>
              <a:rPr lang="ru-RU" sz="1200" b="1" dirty="0">
                <a:solidFill>
                  <a:srgbClr val="005374"/>
                </a:solidFill>
              </a:rPr>
              <a:t>Комфортные города.</a:t>
            </a:r>
            <a:r>
              <a:rPr lang="ru-RU" sz="1200" dirty="0">
                <a:solidFill>
                  <a:srgbClr val="005374"/>
                </a:solidFill>
              </a:rPr>
              <a:t> Благоустроенные площадки, парки, дорожки. </a:t>
            </a:r>
          </a:p>
          <a:p>
            <a:pPr>
              <a:defRPr sz="800">
                <a:solidFill>
                  <a:srgbClr val="162D3A"/>
                </a:solidFill>
              </a:defRPr>
            </a:pPr>
            <a:endParaRPr sz="1200" dirty="0">
              <a:solidFill>
                <a:srgbClr val="005374"/>
              </a:solidFill>
            </a:endParaRPr>
          </a:p>
        </p:txBody>
      </p:sp>
      <p:sp>
        <p:nvSpPr>
          <p:cNvPr id="271" name="Shape 16"/>
          <p:cNvSpPr/>
          <p:nvPr/>
        </p:nvSpPr>
        <p:spPr>
          <a:xfrm>
            <a:off x="8229600" y="1480700"/>
            <a:ext cx="3246121" cy="4828660"/>
          </a:xfrm>
          <a:prstGeom prst="roundRect">
            <a:avLst>
              <a:gd name="adj" fmla="val 2254"/>
            </a:avLst>
          </a:prstGeom>
          <a:solidFill>
            <a:srgbClr val="F9FBFC"/>
          </a:solidFill>
          <a:ln w="12700">
            <a:solidFill>
              <a:srgbClr val="B6D4DE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72" name="Text 17"/>
          <p:cNvSpPr txBox="1"/>
          <p:nvPr/>
        </p:nvSpPr>
        <p:spPr>
          <a:xfrm>
            <a:off x="8394191" y="1531533"/>
            <a:ext cx="2916937" cy="2194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1100" b="1">
                <a:solidFill>
                  <a:srgbClr val="005374"/>
                </a:solidFill>
              </a:defRPr>
            </a:lvl1pPr>
          </a:lstStyle>
          <a:p>
            <a:pPr algn="ctr"/>
            <a:r>
              <a:rPr sz="1400" i="1" dirty="0" err="1"/>
              <a:t>Для</a:t>
            </a:r>
            <a:r>
              <a:rPr sz="1400" i="1" dirty="0"/>
              <a:t> </a:t>
            </a:r>
            <a:r>
              <a:rPr sz="1400" i="1" dirty="0" err="1"/>
              <a:t>государства</a:t>
            </a:r>
            <a:r>
              <a:rPr sz="1400" i="1" dirty="0"/>
              <a:t> и </a:t>
            </a:r>
            <a:r>
              <a:rPr sz="1400" i="1" dirty="0" err="1"/>
              <a:t>будущего</a:t>
            </a:r>
            <a:endParaRPr sz="1400" i="1" dirty="0"/>
          </a:p>
        </p:txBody>
      </p:sp>
      <p:sp>
        <p:nvSpPr>
          <p:cNvPr id="273" name="Text 18"/>
          <p:cNvSpPr txBox="1"/>
          <p:nvPr/>
        </p:nvSpPr>
        <p:spPr>
          <a:xfrm>
            <a:off x="8275318" y="1905175"/>
            <a:ext cx="3154681" cy="43452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3" tIns="253" rIns="253" bIns="253">
            <a:noAutofit/>
          </a:bodyPr>
          <a:lstStyle/>
          <a:p>
            <a:r>
              <a:rPr lang="ru-RU" sz="1200" b="1" dirty="0">
                <a:solidFill>
                  <a:srgbClr val="005374"/>
                </a:solidFill>
              </a:rPr>
              <a:t>1. Экология</a:t>
            </a:r>
            <a:endParaRPr lang="ru-RU" sz="1200" dirty="0">
              <a:solidFill>
                <a:srgbClr val="005374"/>
              </a:solidFill>
            </a:endParaRPr>
          </a:p>
          <a:p>
            <a:r>
              <a:rPr lang="ru-RU" sz="1200" dirty="0">
                <a:solidFill>
                  <a:srgbClr val="005374"/>
                </a:solidFill>
              </a:rPr>
              <a:t>Вклад в достижение целей устойчивого развития.</a:t>
            </a:r>
          </a:p>
          <a:p>
            <a:endParaRPr lang="ru-RU" sz="1200" dirty="0">
              <a:solidFill>
                <a:srgbClr val="005374"/>
              </a:solidFill>
            </a:endParaRPr>
          </a:p>
          <a:p>
            <a:r>
              <a:rPr lang="ru-RU" sz="1200" b="1" dirty="0">
                <a:solidFill>
                  <a:srgbClr val="005374"/>
                </a:solidFill>
              </a:rPr>
              <a:t>2. Региональное развитие</a:t>
            </a:r>
            <a:endParaRPr lang="ru-RU" sz="1200" dirty="0">
              <a:solidFill>
                <a:srgbClr val="005374"/>
              </a:solidFill>
            </a:endParaRPr>
          </a:p>
          <a:p>
            <a:r>
              <a:rPr lang="ru-RU" sz="1200" dirty="0">
                <a:solidFill>
                  <a:srgbClr val="005374"/>
                </a:solidFill>
              </a:rPr>
              <a:t>Повышение инвестиционной привлекательности регионов.</a:t>
            </a:r>
          </a:p>
          <a:p>
            <a:endParaRPr lang="ru-RU" sz="1200" dirty="0">
              <a:solidFill>
                <a:srgbClr val="005374"/>
              </a:solidFill>
            </a:endParaRPr>
          </a:p>
          <a:p>
            <a:r>
              <a:rPr lang="ru-RU" sz="1200" b="1" dirty="0">
                <a:solidFill>
                  <a:srgbClr val="005374"/>
                </a:solidFill>
              </a:rPr>
              <a:t>3. Технологический суверенитет</a:t>
            </a:r>
            <a:endParaRPr lang="ru-RU" sz="1200" dirty="0">
              <a:solidFill>
                <a:srgbClr val="005374"/>
              </a:solidFill>
            </a:endParaRPr>
          </a:p>
          <a:p>
            <a:r>
              <a:rPr lang="ru-RU" sz="1200" dirty="0">
                <a:solidFill>
                  <a:srgbClr val="005374"/>
                </a:solidFill>
              </a:rPr>
              <a:t>Собственная технология переработки, не уступающая мировым аналогам.</a:t>
            </a:r>
          </a:p>
          <a:p>
            <a:endParaRPr lang="ru-RU" sz="1200" dirty="0">
              <a:solidFill>
                <a:srgbClr val="005374"/>
              </a:solidFill>
            </a:endParaRPr>
          </a:p>
          <a:p>
            <a:r>
              <a:rPr lang="ru-RU" sz="1200" b="1" dirty="0">
                <a:solidFill>
                  <a:srgbClr val="005374"/>
                </a:solidFill>
              </a:rPr>
              <a:t>4. Новые компетенции</a:t>
            </a:r>
            <a:endParaRPr lang="ru-RU" sz="1200" dirty="0">
              <a:solidFill>
                <a:srgbClr val="005374"/>
              </a:solidFill>
            </a:endParaRPr>
          </a:p>
          <a:p>
            <a:r>
              <a:rPr lang="ru-RU" sz="1200" dirty="0">
                <a:solidFill>
                  <a:srgbClr val="005374"/>
                </a:solidFill>
              </a:rPr>
              <a:t>Усиление научно-технического потенциала вузов и отраслевых институтов. </a:t>
            </a:r>
          </a:p>
          <a:p>
            <a:endParaRPr lang="ru-RU" sz="1200" dirty="0">
              <a:solidFill>
                <a:srgbClr val="005374"/>
              </a:solidFill>
            </a:endParaRPr>
          </a:p>
          <a:p>
            <a:r>
              <a:rPr lang="ru-RU" sz="1200" b="1" dirty="0">
                <a:solidFill>
                  <a:srgbClr val="005374"/>
                </a:solidFill>
              </a:rPr>
              <a:t>5. Долгосрочный общественный эффект</a:t>
            </a:r>
            <a:endParaRPr lang="ru-RU" sz="1200" dirty="0">
              <a:solidFill>
                <a:srgbClr val="005374"/>
              </a:solidFill>
            </a:endParaRPr>
          </a:p>
          <a:p>
            <a:r>
              <a:rPr lang="ru-RU" sz="1200" dirty="0">
                <a:solidFill>
                  <a:srgbClr val="005374"/>
                </a:solidFill>
              </a:rPr>
              <a:t>Качество жизни будущих поколений — чистый воздух, безопасные города, сохраненные природные ресурсы. </a:t>
            </a:r>
          </a:p>
        </p:txBody>
      </p:sp>
      <p:pic>
        <p:nvPicPr>
          <p:cNvPr id="3" name="Рисунок 2" descr="Пейзаж холма">
            <a:extLst>
              <a:ext uri="{FF2B5EF4-FFF2-40B4-BE49-F238E27FC236}">
                <a16:creationId xmlns:a16="http://schemas.microsoft.com/office/drawing/2014/main" id="{88E40E2C-44DB-D9E1-494D-6ED659D46B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17258" y="1936863"/>
            <a:ext cx="426259" cy="426259"/>
          </a:xfrm>
          <a:prstGeom prst="rect">
            <a:avLst/>
          </a:prstGeom>
        </p:spPr>
      </p:pic>
      <p:pic>
        <p:nvPicPr>
          <p:cNvPr id="5" name="Рисунок 4" descr="Мусор">
            <a:extLst>
              <a:ext uri="{FF2B5EF4-FFF2-40B4-BE49-F238E27FC236}">
                <a16:creationId xmlns:a16="http://schemas.microsoft.com/office/drawing/2014/main" id="{2826946E-C17B-6481-8931-F9E981D403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22901" y="2644326"/>
            <a:ext cx="424800" cy="424800"/>
          </a:xfrm>
          <a:prstGeom prst="rect">
            <a:avLst/>
          </a:prstGeom>
        </p:spPr>
      </p:pic>
      <p:pic>
        <p:nvPicPr>
          <p:cNvPr id="7" name="Рисунок 6" descr="Портфель">
            <a:extLst>
              <a:ext uri="{FF2B5EF4-FFF2-40B4-BE49-F238E27FC236}">
                <a16:creationId xmlns:a16="http://schemas.microsoft.com/office/drawing/2014/main" id="{BFAC59F2-3320-C655-B4AC-D34F3C1648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16817" y="3475526"/>
            <a:ext cx="424800" cy="424800"/>
          </a:xfrm>
          <a:prstGeom prst="rect">
            <a:avLst/>
          </a:prstGeom>
        </p:spPr>
      </p:pic>
      <p:pic>
        <p:nvPicPr>
          <p:cNvPr id="9" name="Рисунок 8" descr="Открытая ладонь с растением">
            <a:extLst>
              <a:ext uri="{FF2B5EF4-FFF2-40B4-BE49-F238E27FC236}">
                <a16:creationId xmlns:a16="http://schemas.microsoft.com/office/drawing/2014/main" id="{9D528C10-D085-77A6-6539-0EC8749982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424254" y="4174460"/>
            <a:ext cx="424800" cy="424800"/>
          </a:xfrm>
          <a:prstGeom prst="rect">
            <a:avLst/>
          </a:prstGeom>
        </p:spPr>
      </p:pic>
      <p:pic>
        <p:nvPicPr>
          <p:cNvPr id="11" name="Рисунок 10" descr="Город">
            <a:extLst>
              <a:ext uri="{FF2B5EF4-FFF2-40B4-BE49-F238E27FC236}">
                <a16:creationId xmlns:a16="http://schemas.microsoft.com/office/drawing/2014/main" id="{FF36B2AB-C820-B74F-B52E-3E6BF977C7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16817" y="5744125"/>
            <a:ext cx="424800" cy="424800"/>
          </a:xfrm>
          <a:prstGeom prst="rect">
            <a:avLst/>
          </a:prstGeom>
        </p:spPr>
      </p:pic>
      <p:pic>
        <p:nvPicPr>
          <p:cNvPr id="13" name="Рисунок 12" descr="Рубль">
            <a:extLst>
              <a:ext uri="{FF2B5EF4-FFF2-40B4-BE49-F238E27FC236}">
                <a16:creationId xmlns:a16="http://schemas.microsoft.com/office/drawing/2014/main" id="{77CB28F3-A587-D4C3-8A7A-CB9EC2B7292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416817" y="5026717"/>
            <a:ext cx="424800" cy="4248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Shape 0"/>
          <p:cNvSpPr/>
          <p:nvPr/>
        </p:nvSpPr>
        <p:spPr>
          <a:xfrm>
            <a:off x="-1" y="-1"/>
            <a:ext cx="12191697" cy="329186"/>
          </a:xfrm>
          <a:prstGeom prst="rect">
            <a:avLst/>
          </a:prstGeom>
          <a:solidFill>
            <a:srgbClr val="005374"/>
          </a:solidFill>
          <a:ln w="12700">
            <a:solidFill>
              <a:srgbClr val="005374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77" name="Shape 1"/>
          <p:cNvSpPr/>
          <p:nvPr/>
        </p:nvSpPr>
        <p:spPr>
          <a:xfrm>
            <a:off x="-1" y="6601968"/>
            <a:ext cx="12191697" cy="256033"/>
          </a:xfrm>
          <a:prstGeom prst="rect">
            <a:avLst/>
          </a:prstGeom>
          <a:solidFill>
            <a:srgbClr val="005374"/>
          </a:solidFill>
          <a:ln w="12700">
            <a:solidFill>
              <a:srgbClr val="005374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78" name="Text 2"/>
          <p:cNvSpPr txBox="1"/>
          <p:nvPr/>
        </p:nvSpPr>
        <p:spPr>
          <a:xfrm>
            <a:off x="411479" y="6674674"/>
            <a:ext cx="6583682" cy="923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600" b="1">
                <a:solidFill>
                  <a:srgbClr val="FFFFFF"/>
                </a:solidFill>
              </a:defRPr>
            </a:lvl1pPr>
          </a:lstStyle>
          <a:p>
            <a:r>
              <a:rPr dirty="0"/>
              <a:t>ЗЕМЛЯНЕ • </a:t>
            </a:r>
            <a:r>
              <a:rPr lang="ru-RU" dirty="0"/>
              <a:t>Команда РЭУ</a:t>
            </a:r>
            <a:endParaRPr dirty="0"/>
          </a:p>
        </p:txBody>
      </p:sp>
      <p:sp>
        <p:nvSpPr>
          <p:cNvPr id="279" name="Text 3"/>
          <p:cNvSpPr txBox="1"/>
          <p:nvPr/>
        </p:nvSpPr>
        <p:spPr>
          <a:xfrm>
            <a:off x="8321040" y="6674674"/>
            <a:ext cx="3429001" cy="923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600">
                <a:solidFill>
                  <a:srgbClr val="FFFFFF"/>
                </a:solidFill>
              </a:defRPr>
            </a:lvl1pPr>
          </a:lstStyle>
          <a:p>
            <a:r>
              <a:rPr lang="ru-RU" dirty="0"/>
              <a:t>9</a:t>
            </a:r>
            <a:endParaRPr dirty="0"/>
          </a:p>
        </p:txBody>
      </p:sp>
      <p:sp>
        <p:nvSpPr>
          <p:cNvPr id="280" name="Shape 4"/>
          <p:cNvSpPr/>
          <p:nvPr/>
        </p:nvSpPr>
        <p:spPr>
          <a:xfrm>
            <a:off x="11384280" y="548640"/>
            <a:ext cx="457201" cy="3840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4536" y="0"/>
                </a:lnTo>
                <a:lnTo>
                  <a:pt x="17064" y="0"/>
                </a:lnTo>
                <a:lnTo>
                  <a:pt x="21600" y="10800"/>
                </a:lnTo>
                <a:lnTo>
                  <a:pt x="17064" y="21600"/>
                </a:lnTo>
                <a:lnTo>
                  <a:pt x="4536" y="21600"/>
                </a:lnTo>
                <a:close/>
              </a:path>
            </a:pathLst>
          </a:custGeom>
          <a:solidFill>
            <a:srgbClr val="F7FBFD">
              <a:alpha val="0"/>
            </a:srgbClr>
          </a:solidFill>
          <a:ln w="12700">
            <a:solidFill>
              <a:srgbClr val="B6D4DE">
                <a:alpha val="90000"/>
              </a:srgbClr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1" name="Shape 5"/>
          <p:cNvSpPr/>
          <p:nvPr/>
        </p:nvSpPr>
        <p:spPr>
          <a:xfrm>
            <a:off x="411480" y="658368"/>
            <a:ext cx="310897" cy="2651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4606" y="0"/>
                </a:lnTo>
                <a:lnTo>
                  <a:pt x="16994" y="0"/>
                </a:lnTo>
                <a:lnTo>
                  <a:pt x="21600" y="10800"/>
                </a:lnTo>
                <a:lnTo>
                  <a:pt x="16994" y="21600"/>
                </a:lnTo>
                <a:lnTo>
                  <a:pt x="4606" y="21600"/>
                </a:lnTo>
                <a:close/>
              </a:path>
            </a:pathLst>
          </a:custGeom>
          <a:solidFill>
            <a:srgbClr val="F7FBFD">
              <a:alpha val="0"/>
            </a:srgbClr>
          </a:solidFill>
          <a:ln w="12700">
            <a:solidFill>
              <a:srgbClr val="B6D4DE">
                <a:alpha val="70000"/>
              </a:srgbClr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2" name="Text 6"/>
          <p:cNvSpPr txBox="1"/>
          <p:nvPr/>
        </p:nvSpPr>
        <p:spPr>
          <a:xfrm>
            <a:off x="502919" y="621791"/>
            <a:ext cx="11064242" cy="502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3" tIns="253" rIns="253" bIns="253" anchor="ctr">
            <a:normAutofit/>
          </a:bodyPr>
          <a:lstStyle>
            <a:lvl1pPr>
              <a:defRPr sz="2400" b="1">
                <a:solidFill>
                  <a:srgbClr val="005374"/>
                </a:solidFill>
              </a:defRPr>
            </a:lvl1pPr>
          </a:lstStyle>
          <a:p>
            <a:r>
              <a:rPr dirty="0" err="1"/>
              <a:t>Запрос</a:t>
            </a:r>
            <a:r>
              <a:rPr dirty="0"/>
              <a:t> и </a:t>
            </a:r>
            <a:r>
              <a:rPr dirty="0" err="1"/>
              <a:t>первый</a:t>
            </a:r>
            <a:r>
              <a:rPr dirty="0"/>
              <a:t> </a:t>
            </a:r>
            <a:r>
              <a:rPr dirty="0" err="1"/>
              <a:t>шаг</a:t>
            </a:r>
            <a:endParaRPr dirty="0"/>
          </a:p>
        </p:txBody>
      </p:sp>
      <p:sp>
        <p:nvSpPr>
          <p:cNvPr id="286" name="Shape 10"/>
          <p:cNvSpPr/>
          <p:nvPr/>
        </p:nvSpPr>
        <p:spPr>
          <a:xfrm>
            <a:off x="594359" y="1356361"/>
            <a:ext cx="3566161" cy="3012440"/>
          </a:xfrm>
          <a:prstGeom prst="roundRect">
            <a:avLst>
              <a:gd name="adj" fmla="val 2254"/>
            </a:avLst>
          </a:prstGeom>
          <a:solidFill>
            <a:srgbClr val="FFFFFF"/>
          </a:solidFill>
          <a:ln w="12700">
            <a:solidFill>
              <a:srgbClr val="B6D4DE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7" name="Text 11"/>
          <p:cNvSpPr txBox="1"/>
          <p:nvPr/>
        </p:nvSpPr>
        <p:spPr>
          <a:xfrm>
            <a:off x="758951" y="1502663"/>
            <a:ext cx="3236978" cy="2194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1100" b="1">
                <a:solidFill>
                  <a:srgbClr val="005374"/>
                </a:solidFill>
              </a:defRPr>
            </a:lvl1pPr>
          </a:lstStyle>
          <a:p>
            <a:r>
              <a:rPr sz="1400" dirty="0" err="1"/>
              <a:t>Что</a:t>
            </a:r>
            <a:r>
              <a:rPr sz="1400" dirty="0"/>
              <a:t> </a:t>
            </a:r>
            <a:r>
              <a:rPr sz="1400" dirty="0" err="1"/>
              <a:t>нужно</a:t>
            </a:r>
            <a:r>
              <a:rPr sz="1400" dirty="0"/>
              <a:t> </a:t>
            </a:r>
            <a:r>
              <a:rPr sz="1400" dirty="0" err="1"/>
              <a:t>сейчас</a:t>
            </a:r>
            <a:endParaRPr sz="1400" dirty="0"/>
          </a:p>
        </p:txBody>
      </p:sp>
      <p:sp>
        <p:nvSpPr>
          <p:cNvPr id="288" name="Text 12"/>
          <p:cNvSpPr txBox="1"/>
          <p:nvPr/>
        </p:nvSpPr>
        <p:spPr>
          <a:xfrm>
            <a:off x="758951" y="1818639"/>
            <a:ext cx="3236978" cy="2651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3" tIns="253" rIns="253" bIns="253">
            <a:normAutofit/>
          </a:bodyPr>
          <a:lstStyle/>
          <a:p>
            <a:pPr>
              <a:spcAft>
                <a:spcPts val="600"/>
              </a:spcAft>
            </a:pPr>
            <a:r>
              <a:rPr lang="ru-RU" sz="1200" dirty="0">
                <a:solidFill>
                  <a:srgbClr val="005374"/>
                </a:solidFill>
                <a:ea typeface="Calibri" panose="020F0502020204030204" pitchFamily="34" charset="0"/>
              </a:rPr>
              <a:t>Запускаем пилотный завод на территории </a:t>
            </a:r>
            <a:r>
              <a:rPr lang="ru-RU" sz="1200" b="1" u="sng" dirty="0">
                <a:solidFill>
                  <a:srgbClr val="005374"/>
                </a:solidFill>
                <a:ea typeface="Calibri" panose="020F0502020204030204" pitchFamily="34" charset="0"/>
              </a:rPr>
              <a:t>ЦБК</a:t>
            </a:r>
            <a:r>
              <a:rPr lang="ru-RU" sz="1200" dirty="0">
                <a:solidFill>
                  <a:srgbClr val="005374"/>
                </a:solidFill>
                <a:ea typeface="Calibri" panose="020F0502020204030204" pitchFamily="34" charset="0"/>
              </a:rPr>
              <a:t>, перерабатываем отходы лигнина в резиновые плиты. </a:t>
            </a:r>
          </a:p>
          <a:p>
            <a:pPr>
              <a:spcAft>
                <a:spcPts val="600"/>
              </a:spcAft>
            </a:pPr>
            <a:r>
              <a:rPr lang="ru-RU" sz="1200" dirty="0">
                <a:solidFill>
                  <a:srgbClr val="005374"/>
                </a:solidFill>
                <a:ea typeface="Calibri" panose="020F0502020204030204" pitchFamily="34" charset="0"/>
              </a:rPr>
              <a:t>Запрос инвестиций 40 млн ₽ на запуск пилотной линии. Пилот при загрузке 1 000 т/год даёт ≈ 12 млн ₽ EBITDA в год и окупается примерно за 2-3 года.</a:t>
            </a:r>
          </a:p>
          <a:p>
            <a:pPr>
              <a:spcAft>
                <a:spcPts val="600"/>
              </a:spcAft>
            </a:pPr>
            <a:endParaRPr lang="ru-RU" sz="1200" dirty="0">
              <a:solidFill>
                <a:srgbClr val="005374"/>
              </a:solidFill>
              <a:ea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endParaRPr lang="ru-RU" sz="1200" dirty="0">
              <a:solidFill>
                <a:srgbClr val="005374"/>
              </a:solidFill>
              <a:ea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endParaRPr lang="ru-RU" sz="1200" dirty="0">
              <a:solidFill>
                <a:srgbClr val="005374"/>
              </a:solidFill>
              <a:ea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1200" b="1" dirty="0">
                <a:solidFill>
                  <a:srgbClr val="005374"/>
                </a:solidFill>
                <a:ea typeface="Calibri" panose="020F0502020204030204" pitchFamily="34" charset="0"/>
              </a:rPr>
              <a:t>Распределение инвестиций (40 млн ₽):</a:t>
            </a:r>
            <a:endParaRPr lang="ru-RU" sz="1200" dirty="0">
              <a:solidFill>
                <a:srgbClr val="005374"/>
              </a:solidFill>
              <a:ea typeface="Calibri" panose="020F0502020204030204" pitchFamily="34" charset="0"/>
            </a:endParaRPr>
          </a:p>
          <a:p>
            <a:pPr>
              <a:defRPr sz="800">
                <a:solidFill>
                  <a:srgbClr val="162D3A"/>
                </a:solidFill>
              </a:defRPr>
            </a:pPr>
            <a:endParaRPr sz="1200" dirty="0">
              <a:solidFill>
                <a:srgbClr val="005374"/>
              </a:solidFill>
            </a:endParaRPr>
          </a:p>
        </p:txBody>
      </p:sp>
      <p:sp>
        <p:nvSpPr>
          <p:cNvPr id="289" name="Shape 13"/>
          <p:cNvSpPr/>
          <p:nvPr/>
        </p:nvSpPr>
        <p:spPr>
          <a:xfrm>
            <a:off x="4434840" y="1356360"/>
            <a:ext cx="3520441" cy="3012441"/>
          </a:xfrm>
          <a:prstGeom prst="roundRect">
            <a:avLst>
              <a:gd name="adj" fmla="val 2254"/>
            </a:avLst>
          </a:prstGeom>
          <a:solidFill>
            <a:srgbClr val="FFFFFF"/>
          </a:solidFill>
          <a:ln w="12700">
            <a:solidFill>
              <a:srgbClr val="B6D4DE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90" name="Text 14"/>
          <p:cNvSpPr txBox="1"/>
          <p:nvPr/>
        </p:nvSpPr>
        <p:spPr>
          <a:xfrm>
            <a:off x="4599432" y="1502663"/>
            <a:ext cx="3191257" cy="2194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1100" b="1">
                <a:solidFill>
                  <a:srgbClr val="005374"/>
                </a:solidFill>
              </a:defRPr>
            </a:lvl1pPr>
          </a:lstStyle>
          <a:p>
            <a:r>
              <a:rPr sz="1400" dirty="0" err="1"/>
              <a:t>Первый</a:t>
            </a:r>
            <a:r>
              <a:rPr sz="1400" dirty="0"/>
              <a:t> </a:t>
            </a:r>
            <a:r>
              <a:rPr sz="1400" dirty="0" err="1"/>
              <a:t>шаг</a:t>
            </a:r>
            <a:endParaRPr sz="1400" dirty="0"/>
          </a:p>
        </p:txBody>
      </p:sp>
      <p:sp>
        <p:nvSpPr>
          <p:cNvPr id="291" name="Text 15"/>
          <p:cNvSpPr txBox="1"/>
          <p:nvPr/>
        </p:nvSpPr>
        <p:spPr>
          <a:xfrm>
            <a:off x="4599432" y="1856230"/>
            <a:ext cx="3274569" cy="2651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3" tIns="253" rIns="253" bIns="253">
            <a:noAutofit/>
          </a:bodyPr>
          <a:lstStyle/>
          <a:p>
            <a:pPr>
              <a:defRPr sz="800">
                <a:solidFill>
                  <a:srgbClr val="162D3A"/>
                </a:solidFill>
              </a:defRPr>
            </a:pPr>
            <a:r>
              <a:rPr lang="ru-RU" sz="1200" dirty="0">
                <a:solidFill>
                  <a:srgbClr val="005374"/>
                </a:solidFill>
              </a:rPr>
              <a:t>За первые три месяца мы регистрируем ООО и заключаем меморандум с Архангельским ЦБК о бесплатной поставке лигнина и аренде площадки. Параллельно разрабатываем технические условия, заказываем оборудование и готовим цех к монтажу. Нанимаем технолога и операторов. К концу третьего месяца запускаем пилотную линию и производим первую партию плитки. За это же время проходим первичную сертификацию — получаем протоколы испытаний и заключение о соответствии.</a:t>
            </a:r>
            <a:endParaRPr sz="1200" dirty="0">
              <a:solidFill>
                <a:srgbClr val="005374"/>
              </a:solidFill>
            </a:endParaRPr>
          </a:p>
        </p:txBody>
      </p:sp>
      <p:sp>
        <p:nvSpPr>
          <p:cNvPr id="292" name="Shape 16"/>
          <p:cNvSpPr/>
          <p:nvPr/>
        </p:nvSpPr>
        <p:spPr>
          <a:xfrm>
            <a:off x="8229600" y="2264667"/>
            <a:ext cx="3337561" cy="3541776"/>
          </a:xfrm>
          <a:prstGeom prst="roundRect">
            <a:avLst>
              <a:gd name="adj" fmla="val 2254"/>
            </a:avLst>
          </a:prstGeom>
          <a:solidFill>
            <a:srgbClr val="F9FBFC"/>
          </a:solidFill>
          <a:ln w="12700">
            <a:solidFill>
              <a:srgbClr val="B6D4DE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93" name="Text 17"/>
          <p:cNvSpPr txBox="1"/>
          <p:nvPr/>
        </p:nvSpPr>
        <p:spPr>
          <a:xfrm>
            <a:off x="8394191" y="1885699"/>
            <a:ext cx="2916937" cy="2194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noAutofit/>
          </a:bodyPr>
          <a:lstStyle>
            <a:lvl1pPr>
              <a:defRPr sz="1100" b="1">
                <a:solidFill>
                  <a:srgbClr val="005374"/>
                </a:solidFill>
              </a:defRPr>
            </a:lvl1pPr>
          </a:lstStyle>
          <a:p>
            <a:pPr algn="ctr"/>
            <a:r>
              <a:rPr sz="1600" dirty="0" err="1"/>
              <a:t>Финальная</a:t>
            </a:r>
            <a:r>
              <a:rPr sz="1600" dirty="0"/>
              <a:t> </a:t>
            </a:r>
            <a:r>
              <a:rPr sz="1600" dirty="0" err="1"/>
              <a:t>формула</a:t>
            </a:r>
            <a:endParaRPr sz="1600" dirty="0"/>
          </a:p>
        </p:txBody>
      </p:sp>
      <p:sp>
        <p:nvSpPr>
          <p:cNvPr id="294" name="Text 18"/>
          <p:cNvSpPr txBox="1"/>
          <p:nvPr/>
        </p:nvSpPr>
        <p:spPr>
          <a:xfrm>
            <a:off x="8394192" y="2522727"/>
            <a:ext cx="2916937" cy="2651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3" tIns="253" rIns="253" bIns="253">
            <a:normAutofit/>
          </a:bodyPr>
          <a:lstStyle/>
          <a:p>
            <a:pPr>
              <a:defRPr sz="800">
                <a:solidFill>
                  <a:srgbClr val="162D3A"/>
                </a:solidFill>
              </a:defRPr>
            </a:pPr>
            <a:endParaRPr dirty="0"/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ACF4BB2D-5F7C-1EF9-B57A-E367836BF9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2434850"/>
              </p:ext>
            </p:extLst>
          </p:nvPr>
        </p:nvGraphicFramePr>
        <p:xfrm>
          <a:off x="594359" y="4566918"/>
          <a:ext cx="7279642" cy="188264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246458">
                  <a:extLst>
                    <a:ext uri="{9D8B030D-6E8A-4147-A177-3AD203B41FA5}">
                      <a16:colId xmlns:a16="http://schemas.microsoft.com/office/drawing/2014/main" val="3290875835"/>
                    </a:ext>
                  </a:extLst>
                </a:gridCol>
                <a:gridCol w="1711027">
                  <a:extLst>
                    <a:ext uri="{9D8B030D-6E8A-4147-A177-3AD203B41FA5}">
                      <a16:colId xmlns:a16="http://schemas.microsoft.com/office/drawing/2014/main" val="1864519180"/>
                    </a:ext>
                  </a:extLst>
                </a:gridCol>
                <a:gridCol w="1322157">
                  <a:extLst>
                    <a:ext uri="{9D8B030D-6E8A-4147-A177-3AD203B41FA5}">
                      <a16:colId xmlns:a16="http://schemas.microsoft.com/office/drawing/2014/main" val="3588386254"/>
                    </a:ext>
                  </a:extLst>
                </a:gridCol>
              </a:tblGrid>
              <a:tr h="24292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 b="1" dirty="0">
                          <a:solidFill>
                            <a:srgbClr val="005374"/>
                          </a:solidFill>
                          <a:effectLst/>
                        </a:rPr>
                        <a:t>Направление</a:t>
                      </a:r>
                      <a:endParaRPr lang="ru-RU" sz="1200" b="1" dirty="0">
                        <a:solidFill>
                          <a:srgbClr val="00537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0800" marR="50800" marT="25400" marB="25400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200" b="1" dirty="0">
                          <a:solidFill>
                            <a:srgbClr val="005374"/>
                          </a:solidFill>
                          <a:effectLst/>
                        </a:rPr>
                        <a:t>Сумма, млн ₽</a:t>
                      </a:r>
                      <a:endParaRPr lang="ru-RU" sz="1200" b="1" dirty="0">
                        <a:solidFill>
                          <a:srgbClr val="00537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0800" marR="50800" marT="25400" marB="25400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200" b="1" dirty="0">
                          <a:solidFill>
                            <a:srgbClr val="005374"/>
                          </a:solidFill>
                          <a:effectLst/>
                        </a:rPr>
                        <a:t>Доля</a:t>
                      </a:r>
                      <a:endParaRPr lang="ru-RU" sz="1200" b="1" dirty="0">
                        <a:solidFill>
                          <a:srgbClr val="00537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0800" marR="50800" marT="25400" marB="25400"/>
                </a:tc>
                <a:extLst>
                  <a:ext uri="{0D108BD9-81ED-4DB2-BD59-A6C34878D82A}">
                    <a16:rowId xmlns:a16="http://schemas.microsoft.com/office/drawing/2014/main" val="1705315574"/>
                  </a:ext>
                </a:extLst>
              </a:tr>
              <a:tr h="42511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 dirty="0">
                          <a:solidFill>
                            <a:srgbClr val="005374"/>
                          </a:solidFill>
                          <a:effectLst/>
                        </a:rPr>
                        <a:t>Оборудование линии с полным циклом переработки лигнина + формирование плиты</a:t>
                      </a:r>
                      <a:endParaRPr lang="ru-RU" sz="1200" dirty="0">
                        <a:solidFill>
                          <a:srgbClr val="00537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0800" marR="50800" marT="25400" marB="25400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200" dirty="0">
                          <a:solidFill>
                            <a:srgbClr val="005374"/>
                          </a:solidFill>
                          <a:effectLst/>
                        </a:rPr>
                        <a:t>25</a:t>
                      </a:r>
                      <a:endParaRPr lang="ru-RU" sz="1200" dirty="0">
                        <a:solidFill>
                          <a:srgbClr val="00537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0800" marR="50800" marT="25400" marB="25400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200" dirty="0">
                          <a:solidFill>
                            <a:srgbClr val="005374"/>
                          </a:solidFill>
                          <a:effectLst/>
                        </a:rPr>
                        <a:t>62 %</a:t>
                      </a:r>
                      <a:endParaRPr lang="ru-RU" sz="1200" dirty="0">
                        <a:solidFill>
                          <a:srgbClr val="00537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0800" marR="50800" marT="25400" marB="25400"/>
                </a:tc>
                <a:extLst>
                  <a:ext uri="{0D108BD9-81ED-4DB2-BD59-A6C34878D82A}">
                    <a16:rowId xmlns:a16="http://schemas.microsoft.com/office/drawing/2014/main" val="4154378285"/>
                  </a:ext>
                </a:extLst>
              </a:tr>
              <a:tr h="24292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solidFill>
                            <a:srgbClr val="005374"/>
                          </a:solidFill>
                          <a:effectLst/>
                        </a:rPr>
                        <a:t>Подготовка площадки и монтаж</a:t>
                      </a:r>
                      <a:endParaRPr lang="ru-RU" sz="1200">
                        <a:solidFill>
                          <a:srgbClr val="00537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0800" marR="50800" marT="25400" marB="25400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200" dirty="0">
                          <a:solidFill>
                            <a:srgbClr val="005374"/>
                          </a:solidFill>
                          <a:effectLst/>
                        </a:rPr>
                        <a:t>5</a:t>
                      </a:r>
                      <a:endParaRPr lang="ru-RU" sz="1200" dirty="0">
                        <a:solidFill>
                          <a:srgbClr val="00537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0800" marR="50800" marT="25400" marB="25400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200">
                          <a:solidFill>
                            <a:srgbClr val="005374"/>
                          </a:solidFill>
                          <a:effectLst/>
                        </a:rPr>
                        <a:t>13 %</a:t>
                      </a:r>
                      <a:endParaRPr lang="ru-RU" sz="1200">
                        <a:solidFill>
                          <a:srgbClr val="00537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0800" marR="50800" marT="25400" marB="25400"/>
                </a:tc>
                <a:extLst>
                  <a:ext uri="{0D108BD9-81ED-4DB2-BD59-A6C34878D82A}">
                    <a16:rowId xmlns:a16="http://schemas.microsoft.com/office/drawing/2014/main" val="2466792618"/>
                  </a:ext>
                </a:extLst>
              </a:tr>
              <a:tr h="24292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solidFill>
                            <a:srgbClr val="005374"/>
                          </a:solidFill>
                          <a:effectLst/>
                        </a:rPr>
                        <a:t>Сертификация и испытания</a:t>
                      </a:r>
                      <a:endParaRPr lang="ru-RU" sz="1200">
                        <a:solidFill>
                          <a:srgbClr val="00537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0800" marR="50800" marT="25400" marB="25400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200" dirty="0">
                          <a:solidFill>
                            <a:srgbClr val="005374"/>
                          </a:solidFill>
                          <a:effectLst/>
                        </a:rPr>
                        <a:t>3</a:t>
                      </a:r>
                      <a:endParaRPr lang="ru-RU" sz="1200" dirty="0">
                        <a:solidFill>
                          <a:srgbClr val="00537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0800" marR="50800" marT="25400" marB="25400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200">
                          <a:solidFill>
                            <a:srgbClr val="005374"/>
                          </a:solidFill>
                          <a:effectLst/>
                        </a:rPr>
                        <a:t>7 %</a:t>
                      </a:r>
                      <a:endParaRPr lang="ru-RU" sz="1200">
                        <a:solidFill>
                          <a:srgbClr val="00537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0800" marR="50800" marT="25400" marB="25400"/>
                </a:tc>
                <a:extLst>
                  <a:ext uri="{0D108BD9-81ED-4DB2-BD59-A6C34878D82A}">
                    <a16:rowId xmlns:a16="http://schemas.microsoft.com/office/drawing/2014/main" val="1383159122"/>
                  </a:ext>
                </a:extLst>
              </a:tr>
              <a:tr h="24292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solidFill>
                            <a:srgbClr val="005374"/>
                          </a:solidFill>
                          <a:effectLst/>
                        </a:rPr>
                        <a:t>Оборотные средства (сырьё, первая партия)</a:t>
                      </a:r>
                      <a:endParaRPr lang="ru-RU" sz="1200">
                        <a:solidFill>
                          <a:srgbClr val="00537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0800" marR="50800" marT="25400" marB="25400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200" dirty="0">
                          <a:solidFill>
                            <a:srgbClr val="005374"/>
                          </a:solidFill>
                          <a:effectLst/>
                        </a:rPr>
                        <a:t>3</a:t>
                      </a:r>
                      <a:endParaRPr lang="ru-RU" sz="1200" dirty="0">
                        <a:solidFill>
                          <a:srgbClr val="00537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0800" marR="50800" marT="25400" marB="25400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200">
                          <a:solidFill>
                            <a:srgbClr val="005374"/>
                          </a:solidFill>
                          <a:effectLst/>
                        </a:rPr>
                        <a:t>8 %</a:t>
                      </a:r>
                      <a:endParaRPr lang="ru-RU" sz="1200">
                        <a:solidFill>
                          <a:srgbClr val="00537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0800" marR="50800" marT="25400" marB="25400"/>
                </a:tc>
                <a:extLst>
                  <a:ext uri="{0D108BD9-81ED-4DB2-BD59-A6C34878D82A}">
                    <a16:rowId xmlns:a16="http://schemas.microsoft.com/office/drawing/2014/main" val="455085361"/>
                  </a:ext>
                </a:extLst>
              </a:tr>
              <a:tr h="24292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 dirty="0">
                          <a:solidFill>
                            <a:srgbClr val="005374"/>
                          </a:solidFill>
                          <a:effectLst/>
                        </a:rPr>
                        <a:t>ФОТ работников на период запуска</a:t>
                      </a:r>
                      <a:endParaRPr lang="ru-RU" sz="1200" dirty="0">
                        <a:solidFill>
                          <a:srgbClr val="00537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0800" marR="50800" marT="25400" marB="25400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200" dirty="0">
                          <a:solidFill>
                            <a:srgbClr val="005374"/>
                          </a:solidFill>
                          <a:effectLst/>
                        </a:rPr>
                        <a:t>4</a:t>
                      </a:r>
                      <a:endParaRPr lang="ru-RU" sz="1200" dirty="0">
                        <a:solidFill>
                          <a:srgbClr val="00537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0800" marR="50800" marT="25400" marB="25400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200">
                          <a:solidFill>
                            <a:srgbClr val="005374"/>
                          </a:solidFill>
                          <a:effectLst/>
                        </a:rPr>
                        <a:t>10 %</a:t>
                      </a:r>
                      <a:endParaRPr lang="ru-RU" sz="1200">
                        <a:solidFill>
                          <a:srgbClr val="00537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0800" marR="50800" marT="25400" marB="25400"/>
                </a:tc>
                <a:extLst>
                  <a:ext uri="{0D108BD9-81ED-4DB2-BD59-A6C34878D82A}">
                    <a16:rowId xmlns:a16="http://schemas.microsoft.com/office/drawing/2014/main" val="3803579475"/>
                  </a:ext>
                </a:extLst>
              </a:tr>
              <a:tr h="24292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 b="1" dirty="0">
                          <a:solidFill>
                            <a:srgbClr val="005374"/>
                          </a:solidFill>
                          <a:effectLst/>
                        </a:rPr>
                        <a:t>Итого</a:t>
                      </a:r>
                      <a:endParaRPr lang="ru-RU" sz="1200" b="1" dirty="0">
                        <a:solidFill>
                          <a:srgbClr val="00537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0800" marR="50800" marT="25400" marB="2540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200" b="1" dirty="0">
                          <a:solidFill>
                            <a:srgbClr val="005374"/>
                          </a:solidFill>
                          <a:effectLst/>
                        </a:rPr>
                        <a:t>40</a:t>
                      </a:r>
                      <a:endParaRPr lang="ru-RU" sz="1200" b="1" dirty="0">
                        <a:solidFill>
                          <a:srgbClr val="00537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0800" marR="50800" marT="25400" marB="2540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RU" sz="1200" dirty="0">
                          <a:solidFill>
                            <a:srgbClr val="005374"/>
                          </a:solidFill>
                          <a:effectLst/>
                        </a:rPr>
                        <a:t>100 %</a:t>
                      </a:r>
                      <a:endParaRPr lang="ru-RU" sz="1200" dirty="0">
                        <a:solidFill>
                          <a:srgbClr val="00537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0800" marR="50800" marT="25400" marB="25400"/>
                </a:tc>
                <a:extLst>
                  <a:ext uri="{0D108BD9-81ED-4DB2-BD59-A6C34878D82A}">
                    <a16:rowId xmlns:a16="http://schemas.microsoft.com/office/drawing/2014/main" val="957628315"/>
                  </a:ext>
                </a:extLst>
              </a:tr>
            </a:tbl>
          </a:graphicData>
        </a:graphic>
      </p:graphicFrame>
      <p:sp>
        <p:nvSpPr>
          <p:cNvPr id="5" name="Text 15">
            <a:extLst>
              <a:ext uri="{FF2B5EF4-FFF2-40B4-BE49-F238E27FC236}">
                <a16:creationId xmlns:a16="http://schemas.microsoft.com/office/drawing/2014/main" id="{7C003B5C-46C2-622D-4382-A665A60C9157}"/>
              </a:ext>
            </a:extLst>
          </p:cNvPr>
          <p:cNvSpPr txBox="1"/>
          <p:nvPr/>
        </p:nvSpPr>
        <p:spPr>
          <a:xfrm>
            <a:off x="8394193" y="2423162"/>
            <a:ext cx="3081528" cy="33172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3" tIns="253" rIns="253" bIns="253">
            <a:noAutofit/>
          </a:bodyPr>
          <a:lstStyle/>
          <a:p>
            <a:r>
              <a:rPr lang="ru-RU" sz="1400" b="1" dirty="0">
                <a:solidFill>
                  <a:srgbClr val="005374"/>
                </a:solidFill>
              </a:rPr>
              <a:t>Ищем:</a:t>
            </a:r>
            <a:r>
              <a:rPr lang="ru-RU" sz="1400" dirty="0">
                <a:solidFill>
                  <a:srgbClr val="005374"/>
                </a:solidFill>
              </a:rPr>
              <a:t> частного инвестора или венчурный фонд, интересующегося </a:t>
            </a:r>
            <a:r>
              <a:rPr lang="ru-RU" sz="1400" dirty="0" err="1">
                <a:solidFill>
                  <a:srgbClr val="005374"/>
                </a:solidFill>
              </a:rPr>
              <a:t>green-tech</a:t>
            </a:r>
            <a:r>
              <a:rPr lang="ru-RU" sz="1400" dirty="0">
                <a:solidFill>
                  <a:srgbClr val="005374"/>
                </a:solidFill>
              </a:rPr>
              <a:t>, ESG и импортозамещением.</a:t>
            </a:r>
          </a:p>
          <a:p>
            <a:endParaRPr lang="ru-RU" sz="1400" dirty="0">
              <a:solidFill>
                <a:srgbClr val="005374"/>
              </a:solidFill>
            </a:endParaRPr>
          </a:p>
          <a:p>
            <a:r>
              <a:rPr lang="ru-RU" sz="1400" b="1" dirty="0">
                <a:solidFill>
                  <a:srgbClr val="005374"/>
                </a:solidFill>
              </a:rPr>
              <a:t>Запрос:</a:t>
            </a:r>
            <a:r>
              <a:rPr lang="ru-RU" sz="1400" dirty="0">
                <a:solidFill>
                  <a:srgbClr val="005374"/>
                </a:solidFill>
              </a:rPr>
              <a:t> 40 млн рублей на пилотное производство.</a:t>
            </a:r>
          </a:p>
          <a:p>
            <a:endParaRPr lang="ru-RU" sz="1400" dirty="0">
              <a:solidFill>
                <a:srgbClr val="005374"/>
              </a:solidFill>
            </a:endParaRPr>
          </a:p>
          <a:p>
            <a:r>
              <a:rPr lang="ru-RU" sz="1400" b="1" dirty="0">
                <a:solidFill>
                  <a:srgbClr val="005374"/>
                </a:solidFill>
              </a:rPr>
              <a:t>Инвестору:</a:t>
            </a:r>
            <a:r>
              <a:rPr lang="ru-RU" sz="1400" dirty="0">
                <a:solidFill>
                  <a:srgbClr val="005374"/>
                </a:solidFill>
              </a:rPr>
              <a:t> доля в проекте, EBITDA ≈ 12 млн руб./год, окупаемость ≈ 2 года, выход на прибыль с 3-го года.</a:t>
            </a:r>
          </a:p>
          <a:p>
            <a:endParaRPr lang="ru-RU" sz="1400" dirty="0">
              <a:solidFill>
                <a:srgbClr val="005374"/>
              </a:solidFill>
            </a:endParaRPr>
          </a:p>
          <a:p>
            <a:r>
              <a:rPr lang="ru-RU" sz="1400" b="1" dirty="0">
                <a:solidFill>
                  <a:srgbClr val="005374"/>
                </a:solidFill>
              </a:rPr>
              <a:t>Нам нужен</a:t>
            </a:r>
            <a:r>
              <a:rPr lang="ru-RU" sz="1400" dirty="0">
                <a:solidFill>
                  <a:srgbClr val="005374"/>
                </a:solidFill>
              </a:rPr>
              <a:t> стратегический партнер, готовый войти в совет директоров и сопровождать масштабирование.</a:t>
            </a:r>
          </a:p>
          <a:p>
            <a:pPr>
              <a:defRPr sz="800">
                <a:solidFill>
                  <a:srgbClr val="162D3A"/>
                </a:solidFill>
              </a:defRPr>
            </a:pPr>
            <a:endParaRPr sz="1400" dirty="0">
              <a:solidFill>
                <a:srgbClr val="005374"/>
              </a:solidFill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1785</TotalTime>
  <Words>1337</Words>
  <Application>Microsoft Office PowerPoint</Application>
  <PresentationFormat>Произвольный</PresentationFormat>
  <Paragraphs>295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Aptos</vt:lpstr>
      <vt:lpstr>Arial</vt:lpstr>
      <vt:lpstr>Bahnschrift SemiCondensed</vt:lpstr>
      <vt:lpstr>Calibri</vt:lpstr>
      <vt:lpstr>Georgia</vt:lpstr>
      <vt:lpstr>Times New Roman</vt:lpstr>
      <vt:lpstr>Wingdings</vt:lpstr>
      <vt:lpstr>WordVisiCarriageReturn_MSFontService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Lenovo</cp:lastModifiedBy>
  <cp:revision>50</cp:revision>
  <dcterms:modified xsi:type="dcterms:W3CDTF">2026-07-21T20:49:43Z</dcterms:modified>
</cp:coreProperties>
</file>